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58" r:id="rId4"/>
    <p:sldId id="259" r:id="rId5"/>
    <p:sldId id="261" r:id="rId6"/>
    <p:sldId id="263" r:id="rId7"/>
    <p:sldId id="264" r:id="rId8"/>
    <p:sldId id="260" r:id="rId9"/>
    <p:sldId id="269" r:id="rId10"/>
    <p:sldId id="338" r:id="rId11"/>
    <p:sldId id="337" r:id="rId12"/>
    <p:sldId id="303" r:id="rId13"/>
    <p:sldId id="304" r:id="rId14"/>
    <p:sldId id="305" r:id="rId15"/>
    <p:sldId id="307" r:id="rId16"/>
    <p:sldId id="339" r:id="rId17"/>
    <p:sldId id="313" r:id="rId18"/>
    <p:sldId id="31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9"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9"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9"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9"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9" charset="-128"/>
        <a:cs typeface="+mn-cs"/>
      </a:defRPr>
    </a:lvl5pPr>
    <a:lvl6pPr marL="2286000" algn="l" defTabSz="914400" rtl="0" eaLnBrk="1" latinLnBrk="0" hangingPunct="1">
      <a:defRPr kern="1200">
        <a:solidFill>
          <a:schemeClr val="tx1"/>
        </a:solidFill>
        <a:latin typeface="Arial" charset="0"/>
        <a:ea typeface="ＭＳ Ｐゴシック" pitchFamily="-109" charset="-128"/>
        <a:cs typeface="+mn-cs"/>
      </a:defRPr>
    </a:lvl6pPr>
    <a:lvl7pPr marL="2743200" algn="l" defTabSz="914400" rtl="0" eaLnBrk="1" latinLnBrk="0" hangingPunct="1">
      <a:defRPr kern="1200">
        <a:solidFill>
          <a:schemeClr val="tx1"/>
        </a:solidFill>
        <a:latin typeface="Arial" charset="0"/>
        <a:ea typeface="ＭＳ Ｐゴシック" pitchFamily="-109" charset="-128"/>
        <a:cs typeface="+mn-cs"/>
      </a:defRPr>
    </a:lvl7pPr>
    <a:lvl8pPr marL="3200400" algn="l" defTabSz="914400" rtl="0" eaLnBrk="1" latinLnBrk="0" hangingPunct="1">
      <a:defRPr kern="1200">
        <a:solidFill>
          <a:schemeClr val="tx1"/>
        </a:solidFill>
        <a:latin typeface="Arial" charset="0"/>
        <a:ea typeface="ＭＳ Ｐゴシック" pitchFamily="-109" charset="-128"/>
        <a:cs typeface="+mn-cs"/>
      </a:defRPr>
    </a:lvl8pPr>
    <a:lvl9pPr marL="3657600" algn="l" defTabSz="914400" rtl="0" eaLnBrk="1" latinLnBrk="0" hangingPunct="1">
      <a:defRPr kern="1200">
        <a:solidFill>
          <a:schemeClr val="tx1"/>
        </a:solidFill>
        <a:latin typeface="Arial" charset="0"/>
        <a:ea typeface="ＭＳ Ｐゴシック" pitchFamily="-10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18"/>
    <p:restoredTop sz="83541"/>
  </p:normalViewPr>
  <p:slideViewPr>
    <p:cSldViewPr snapToObjects="1">
      <p:cViewPr varScale="1">
        <p:scale>
          <a:sx n="104" d="100"/>
          <a:sy n="104" d="100"/>
        </p:scale>
        <p:origin x="200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a:latin typeface="Calibri" pitchFamily="-109" charset="0"/>
                <a:cs typeface="ＭＳ Ｐゴシック" pitchFamily="-109" charset="-128"/>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109" charset="0"/>
              </a:defRPr>
            </a:lvl1pPr>
          </a:lstStyle>
          <a:p>
            <a:pPr>
              <a:defRPr/>
            </a:pPr>
            <a:fld id="{1E64F4B7-C0BA-4107-BCB1-815DCEEBD7A9}" type="datetime1">
              <a:rPr lang="en-US"/>
              <a:pPr>
                <a:defRPr/>
              </a:pPr>
              <a:t>1/5/24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a:latin typeface="Calibri" pitchFamily="-109" charset="0"/>
                <a:cs typeface="ＭＳ Ｐゴシック" pitchFamily="-109" charset="-128"/>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109" charset="0"/>
              </a:defRPr>
            </a:lvl1pPr>
          </a:lstStyle>
          <a:p>
            <a:pPr>
              <a:defRPr/>
            </a:pPr>
            <a:fld id="{EFE11EA2-C453-4B2F-8E8C-60D03F8AD809}" type="slidenum">
              <a:rPr lang="en-US"/>
              <a:pPr>
                <a:defRPr/>
              </a:pPr>
              <a:t>‹#›</a:t>
            </a:fld>
            <a:endParaRPr lang="en-US"/>
          </a:p>
        </p:txBody>
      </p:sp>
    </p:spTree>
    <p:extLst>
      <p:ext uri="{BB962C8B-B14F-4D97-AF65-F5344CB8AC3E}">
        <p14:creationId xmlns:p14="http://schemas.microsoft.com/office/powerpoint/2010/main" val="391739835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77C77DC-D552-4FBD-875D-2E61D5027E62}" type="slidenum">
              <a:rPr lang="en-US">
                <a:latin typeface="Arial" charset="0"/>
              </a:rPr>
              <a:pPr/>
              <a:t>1</a:t>
            </a:fld>
            <a:endParaRPr lang="en-US">
              <a:latin typeface="Arial" charset="0"/>
            </a:endParaRPr>
          </a:p>
        </p:txBody>
      </p:sp>
      <p:sp>
        <p:nvSpPr>
          <p:cNvPr id="43011"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3012"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dirty="0">
              <a:latin typeface="Arial"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5551D0D7-FFE8-4498-A953-1874BD6733D2}" type="slidenum">
              <a:rPr lang="en-US"/>
              <a:pPr/>
              <a:t>11</a:t>
            </a:fld>
            <a:endParaRPr lang="en-US"/>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pPr eaLnBrk="1" hangingPunct="1">
              <a:spcBef>
                <a:spcPct val="0"/>
              </a:spcBef>
            </a:pPr>
            <a:endParaRPr lang="en-US" dirty="0"/>
          </a:p>
        </p:txBody>
      </p:sp>
    </p:spTree>
    <p:extLst>
      <p:ext uri="{BB962C8B-B14F-4D97-AF65-F5344CB8AC3E}">
        <p14:creationId xmlns:p14="http://schemas.microsoft.com/office/powerpoint/2010/main" val="1414829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4554D860-4D31-4E23-B022-7327F3A06BA4}" type="slidenum">
              <a:rPr lang="en-US"/>
              <a:pPr/>
              <a:t>12</a:t>
            </a:fld>
            <a:endParaRPr lang="en-US"/>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102520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a:lstStyle/>
          <a:p>
            <a:fld id="{A942CFAA-7BB5-4145-BD5A-26D200313DE4}" type="slidenum">
              <a:rPr lang="en-US"/>
              <a:pPr/>
              <a:t>13</a:t>
            </a:fld>
            <a:endParaRPr 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044897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ln>
            <a:miter lim="800000"/>
            <a:headEnd/>
            <a:tailEnd/>
          </a:ln>
        </p:spPr>
        <p:txBody>
          <a:bodyPr/>
          <a:lstStyle/>
          <a:p>
            <a:fld id="{418D3468-4B06-453F-8E54-24394A2588B6}" type="slidenum">
              <a:rPr lang="en-US">
                <a:latin typeface="Arial" charset="0"/>
              </a:rPr>
              <a:pPr/>
              <a:t>14</a:t>
            </a:fld>
            <a:endParaRPr lang="en-US">
              <a:latin typeface="Arial" charset="0"/>
            </a:endParaRPr>
          </a:p>
        </p:txBody>
      </p:sp>
      <p:sp>
        <p:nvSpPr>
          <p:cNvPr id="68611"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68612"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Explain the system operation and the depicted deadlock</a:t>
            </a:r>
          </a:p>
          <a:p>
            <a:pPr eaLnBrk="1" hangingPunct="1">
              <a:spcBef>
                <a:spcPct val="0"/>
              </a:spcBef>
              <a:buFontTx/>
              <a:buChar char="•"/>
            </a:pPr>
            <a:r>
              <a:rPr lang="en-US">
                <a:latin typeface="Arial" charset="0"/>
              </a:rPr>
              <a:t>Emphasize that deadlock is a disruption, in general, and a “fatal error” in case of automated systems</a:t>
            </a:r>
          </a:p>
          <a:p>
            <a:pPr eaLnBrk="1" hangingPunct="1">
              <a:spcBef>
                <a:spcPct val="0"/>
              </a:spcBef>
            </a:pPr>
            <a:endParaRPr lang="en-US">
              <a:latin typeface="Arial" charset="0"/>
            </a:endParaRPr>
          </a:p>
        </p:txBody>
      </p:sp>
    </p:spTree>
    <p:extLst>
      <p:ext uri="{BB962C8B-B14F-4D97-AF65-F5344CB8AC3E}">
        <p14:creationId xmlns:p14="http://schemas.microsoft.com/office/powerpoint/2010/main" val="233665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a:lstStyle/>
          <a:p>
            <a:fld id="{3E71FD56-9A43-433F-9E44-95563B1066EF}" type="slidenum">
              <a:rPr lang="en-US">
                <a:latin typeface="Arial" charset="0"/>
              </a:rPr>
              <a:pPr/>
              <a:t>15</a:t>
            </a:fld>
            <a:endParaRPr lang="en-US">
              <a:latin typeface="Arial" charset="0"/>
            </a:endParaRPr>
          </a:p>
        </p:txBody>
      </p:sp>
      <p:sp>
        <p:nvSpPr>
          <p:cNvPr id="70659"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0660"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Explain zone control for vehicle collision</a:t>
            </a:r>
          </a:p>
          <a:p>
            <a:pPr eaLnBrk="1" hangingPunct="1">
              <a:spcBef>
                <a:spcPct val="0"/>
              </a:spcBef>
              <a:buFontTx/>
              <a:buChar char="•"/>
            </a:pPr>
            <a:r>
              <a:rPr lang="en-US">
                <a:latin typeface="Arial" charset="0"/>
              </a:rPr>
              <a:t>Discuss the types of occurring deadlocks, emphasizing Type-2 deadlock</a:t>
            </a:r>
          </a:p>
        </p:txBody>
      </p:sp>
    </p:spTree>
    <p:extLst>
      <p:ext uri="{BB962C8B-B14F-4D97-AF65-F5344CB8AC3E}">
        <p14:creationId xmlns:p14="http://schemas.microsoft.com/office/powerpoint/2010/main" val="468703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a:lstStyle/>
          <a:p>
            <a:fld id="{722161B4-1805-4875-9807-27C5BD1F6F37}" type="slidenum">
              <a:rPr lang="en-US">
                <a:latin typeface="Arial" charset="0"/>
              </a:rPr>
              <a:pPr/>
              <a:t>16</a:t>
            </a:fld>
            <a:endParaRPr lang="en-US">
              <a:latin typeface="Arial" charset="0"/>
            </a:endParaRPr>
          </a:p>
        </p:txBody>
      </p:sp>
      <p:sp>
        <p:nvSpPr>
          <p:cNvPr id="74755"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4756"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Traditionally, resource allocation systems have been studied in terms of their efficiency</a:t>
            </a:r>
          </a:p>
          <a:p>
            <a:pPr eaLnBrk="1" hangingPunct="1">
              <a:spcBef>
                <a:spcPct val="0"/>
              </a:spcBef>
              <a:buFontTx/>
              <a:buChar char="•"/>
            </a:pPr>
            <a:r>
              <a:rPr lang="en-US">
                <a:latin typeface="Arial" charset="0"/>
              </a:rPr>
              <a:t>Here we are also concerned with their behavioral correctness</a:t>
            </a:r>
          </a:p>
        </p:txBody>
      </p:sp>
    </p:spTree>
    <p:extLst>
      <p:ext uri="{BB962C8B-B14F-4D97-AF65-F5344CB8AC3E}">
        <p14:creationId xmlns:p14="http://schemas.microsoft.com/office/powerpoint/2010/main" val="2037770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a:lstStyle/>
          <a:p>
            <a:fld id="{63BE00A6-88C0-4C0C-A4F5-7A9DBCF52859}" type="slidenum">
              <a:rPr lang="en-US">
                <a:latin typeface="Arial" charset="0"/>
              </a:rPr>
              <a:pPr/>
              <a:t>17</a:t>
            </a:fld>
            <a:endParaRPr lang="en-US">
              <a:latin typeface="Arial" charset="0"/>
            </a:endParaRPr>
          </a:p>
        </p:txBody>
      </p:sp>
      <p:sp>
        <p:nvSpPr>
          <p:cNvPr id="75779"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5780"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A closed-loop control scheme:</a:t>
            </a:r>
          </a:p>
          <a:p>
            <a:pPr lvl="1" eaLnBrk="1" hangingPunct="1">
              <a:spcBef>
                <a:spcPct val="0"/>
              </a:spcBef>
              <a:buFontTx/>
              <a:buChar char="•"/>
            </a:pPr>
            <a:r>
              <a:rPr lang="en-US">
                <a:latin typeface="Arial" charset="0"/>
              </a:rPr>
              <a:t>Controller actions are responses to the events taking place in the RAS</a:t>
            </a:r>
          </a:p>
          <a:p>
            <a:pPr lvl="1" eaLnBrk="1" hangingPunct="1">
              <a:spcBef>
                <a:spcPct val="0"/>
              </a:spcBef>
              <a:buFontTx/>
              <a:buChar char="•"/>
            </a:pPr>
            <a:r>
              <a:rPr lang="en-US">
                <a:latin typeface="Arial" charset="0"/>
              </a:rPr>
              <a:t>Situation assessment based on a maintained RAS state model gives the feasible actions</a:t>
            </a:r>
          </a:p>
          <a:p>
            <a:pPr lvl="1" eaLnBrk="1" hangingPunct="1">
              <a:spcBef>
                <a:spcPct val="0"/>
              </a:spcBef>
              <a:buFontTx/>
              <a:buChar char="•"/>
            </a:pPr>
            <a:r>
              <a:rPr lang="en-US">
                <a:latin typeface="Arial" charset="0"/>
              </a:rPr>
              <a:t>A logical control policy filters out the admissible actions</a:t>
            </a:r>
          </a:p>
          <a:p>
            <a:pPr lvl="1" eaLnBrk="1" hangingPunct="1">
              <a:spcBef>
                <a:spcPct val="0"/>
              </a:spcBef>
              <a:buFontTx/>
              <a:buChar char="•"/>
            </a:pPr>
            <a:r>
              <a:rPr lang="en-US">
                <a:latin typeface="Arial" charset="0"/>
              </a:rPr>
              <a:t>A performance control policy selects the admissible action to be commanded on the system</a:t>
            </a:r>
          </a:p>
          <a:p>
            <a:pPr eaLnBrk="1" hangingPunct="1">
              <a:spcBef>
                <a:spcPct val="0"/>
              </a:spcBef>
              <a:buFontTx/>
              <a:buChar char="•"/>
            </a:pPr>
            <a:endParaRPr lang="en-US">
              <a:latin typeface="Arial"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a:lstStyle/>
          <a:p>
            <a:fld id="{C80FEF8E-065A-4F63-AF32-1289E8284D9C}" type="slidenum">
              <a:rPr lang="en-US">
                <a:latin typeface="Arial" charset="0"/>
              </a:rPr>
              <a:pPr/>
              <a:t>18</a:t>
            </a:fld>
            <a:endParaRPr lang="en-US">
              <a:latin typeface="Arial" charset="0"/>
            </a:endParaRPr>
          </a:p>
        </p:txBody>
      </p:sp>
      <p:sp>
        <p:nvSpPr>
          <p:cNvPr id="76803"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6804"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Control theory: since we are dealing with a control problem and offers the fundamental perspectives of state, state-based control, feedback, etc.</a:t>
            </a:r>
          </a:p>
          <a:p>
            <a:pPr eaLnBrk="1" hangingPunct="1">
              <a:spcBef>
                <a:spcPct val="0"/>
              </a:spcBef>
              <a:buFontTx/>
              <a:buChar char="•"/>
            </a:pPr>
            <a:r>
              <a:rPr lang="en-US">
                <a:latin typeface="Arial" charset="0"/>
              </a:rPr>
              <a:t>Theoretical computer science: the main paradigm for modeling and analyzing behaviors</a:t>
            </a:r>
          </a:p>
          <a:p>
            <a:pPr eaLnBrk="1" hangingPunct="1">
              <a:spcBef>
                <a:spcPct val="0"/>
              </a:spcBef>
              <a:buFontTx/>
              <a:buChar char="•"/>
            </a:pPr>
            <a:r>
              <a:rPr lang="en-US">
                <a:latin typeface="Arial" charset="0"/>
              </a:rPr>
              <a:t>Operations Research: for modeling and addressing performance, but also for designing logical control policies</a:t>
            </a:r>
          </a:p>
        </p:txBody>
      </p:sp>
    </p:spTree>
    <p:extLst>
      <p:ext uri="{BB962C8B-B14F-4D97-AF65-F5344CB8AC3E}">
        <p14:creationId xmlns:p14="http://schemas.microsoft.com/office/powerpoint/2010/main" val="1059961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a:lstStyle/>
          <a:p>
            <a:fld id="{C717FC8C-B2DB-4F70-B019-85B634100D9C}" type="slidenum">
              <a:rPr lang="en-US"/>
              <a:pPr/>
              <a:t>22</a:t>
            </a:fld>
            <a:endParaRPr lang="en-US"/>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53558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E4749AF4-0916-4B9C-9F3F-A08159DCF827}" type="slidenum">
              <a:rPr lang="en-US"/>
              <a:pPr/>
              <a:t>23</a:t>
            </a:fld>
            <a:endParaRPr lang="en-US"/>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42325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a:lstStyle/>
          <a:p>
            <a:fld id="{3641B2FF-5F62-4E7D-A456-8AEA0B312E73}" type="slidenum">
              <a:rPr lang="en-US">
                <a:latin typeface="Arial" charset="0"/>
              </a:rPr>
              <a:pPr/>
              <a:t>2</a:t>
            </a:fld>
            <a:endParaRPr lang="en-US">
              <a:latin typeface="Arial" charset="0"/>
            </a:endParaRPr>
          </a:p>
        </p:txBody>
      </p:sp>
      <p:sp>
        <p:nvSpPr>
          <p:cNvPr id="44035"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4036"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a:lstStyle/>
          <a:p>
            <a:fld id="{3A03C940-58E1-4178-9908-944D34CCEB9A}" type="slidenum">
              <a:rPr lang="en-US"/>
              <a:pPr/>
              <a:t>24</a:t>
            </a:fld>
            <a:endParaRPr lang="en-US"/>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75780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a:lstStyle/>
          <a:p>
            <a:fld id="{38D4590A-ADE6-456C-83BF-422235B3AF1C}" type="slidenum">
              <a:rPr lang="en-US"/>
              <a:pPr/>
              <a:t>25</a:t>
            </a:fld>
            <a:endParaRPr lang="en-US"/>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501657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20432DDF-4E72-4FBC-8AD1-CD309ECF0A1F}" type="slidenum">
              <a:rPr lang="en-US"/>
              <a:pPr/>
              <a:t>26</a:t>
            </a:fld>
            <a:endParaRPr lang="en-US"/>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222404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B514A348-9E42-44D1-842C-AF4269186485}" type="slidenum">
              <a:rPr lang="en-US"/>
              <a:pPr/>
              <a:t>27</a:t>
            </a:fld>
            <a:endParaRPr lang="en-US"/>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513087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ln>
            <a:miter lim="800000"/>
            <a:headEnd/>
            <a:tailEnd/>
          </a:ln>
        </p:spPr>
        <p:txBody>
          <a:bodyPr/>
          <a:lstStyle/>
          <a:p>
            <a:fld id="{9CC40D1F-DC43-4E0E-94C8-06CFDD8CA69E}" type="slidenum">
              <a:rPr lang="en-US"/>
              <a:pPr/>
              <a:t>28</a:t>
            </a:fld>
            <a:endParaRPr lang="en-US"/>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023831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D0217DB3-61B8-4958-89B7-03233440D609}" type="slidenum">
              <a:rPr lang="en-US"/>
              <a:pPr/>
              <a:t>29</a:t>
            </a:fld>
            <a:endParaRPr lang="en-US"/>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6344842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ln>
            <a:miter lim="800000"/>
            <a:headEnd/>
            <a:tailEnd/>
          </a:ln>
        </p:spPr>
        <p:txBody>
          <a:bodyPr/>
          <a:lstStyle/>
          <a:p>
            <a:fld id="{3E607EF4-0F75-437F-AC67-FA58130C5553}" type="slidenum">
              <a:rPr lang="en-US"/>
              <a:pPr/>
              <a:t>30</a:t>
            </a:fld>
            <a:endParaRPr lang="en-US"/>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55926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a:lstStyle/>
          <a:p>
            <a:fld id="{CA5ADEA3-29C9-45BF-BA49-6EF70E066036}" type="slidenum">
              <a:rPr lang="en-US">
                <a:latin typeface="Arial" charset="0"/>
              </a:rPr>
              <a:pPr/>
              <a:t>4</a:t>
            </a:fld>
            <a:endParaRPr lang="en-US">
              <a:latin typeface="Arial" charset="0"/>
            </a:endParaRPr>
          </a:p>
        </p:txBody>
      </p:sp>
      <p:sp>
        <p:nvSpPr>
          <p:cNvPr id="45059"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5060"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a:lstStyle/>
          <a:p>
            <a:fld id="{370DCCA0-B2F2-4F63-87F4-1B0A204AC285}" type="slidenum">
              <a:rPr lang="en-US"/>
              <a:pPr/>
              <a:t>5</a:t>
            </a:fld>
            <a:endParaRPr lang="en-US"/>
          </a:p>
        </p:txBody>
      </p:sp>
      <p:sp>
        <p:nvSpPr>
          <p:cNvPr id="46083"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6084"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ln>
            <a:miter lim="800000"/>
            <a:headEnd/>
            <a:tailEnd/>
          </a:ln>
        </p:spPr>
        <p:txBody>
          <a:bodyPr/>
          <a:lstStyle/>
          <a:p>
            <a:fld id="{470D7DD0-1505-4B5A-9756-9AFF199C5AEE}" type="slidenum">
              <a:rPr lang="en-US"/>
              <a:pPr/>
              <a:t>6</a:t>
            </a:fld>
            <a:endParaRPr lang="en-US"/>
          </a:p>
        </p:txBody>
      </p:sp>
      <p:sp>
        <p:nvSpPr>
          <p:cNvPr id="48131"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8132"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p>
        </p:txBody>
      </p:sp>
    </p:spTree>
    <p:extLst>
      <p:ext uri="{BB962C8B-B14F-4D97-AF65-F5344CB8AC3E}">
        <p14:creationId xmlns:p14="http://schemas.microsoft.com/office/powerpoint/2010/main" val="71988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6819BCD6-2312-4EE9-83B1-7F56A86AADE2}" type="slidenum">
              <a:rPr lang="en-US"/>
              <a:pPr/>
              <a:t>7</a:t>
            </a:fld>
            <a:endParaRPr lang="en-US"/>
          </a:p>
        </p:txBody>
      </p:sp>
      <p:sp>
        <p:nvSpPr>
          <p:cNvPr id="49155"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9156"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dirty="0"/>
          </a:p>
        </p:txBody>
      </p:sp>
    </p:spTree>
    <p:extLst>
      <p:ext uri="{BB962C8B-B14F-4D97-AF65-F5344CB8AC3E}">
        <p14:creationId xmlns:p14="http://schemas.microsoft.com/office/powerpoint/2010/main" val="1649760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E260DBD7-AC4F-4EC7-801B-D96F4B249207}" type="slidenum">
              <a:rPr lang="en-US">
                <a:latin typeface="Arial" charset="0"/>
              </a:rPr>
              <a:pPr/>
              <a:t>8</a:t>
            </a:fld>
            <a:endParaRPr lang="en-US">
              <a:latin typeface="Arial" charset="0"/>
            </a:endParaRPr>
          </a:p>
        </p:txBody>
      </p:sp>
      <p:sp>
        <p:nvSpPr>
          <p:cNvPr id="50179"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50180"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a:lstStyle/>
          <a:p>
            <a:fld id="{2E4E5A8C-DD34-415A-87B2-54AB74763DD7}" type="slidenum">
              <a:rPr lang="en-US">
                <a:latin typeface="Arial" charset="0"/>
              </a:rPr>
              <a:pPr/>
              <a:t>9</a:t>
            </a:fld>
            <a:endParaRPr lang="en-US">
              <a:latin typeface="Arial"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xfrm>
            <a:off x="935038" y="4416425"/>
            <a:ext cx="5140325" cy="4183063"/>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350490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a:lstStyle/>
          <a:p>
            <a:fld id="{D27E0C49-2D94-4603-B4BD-5FC1D39DF48D}" type="slidenum">
              <a:rPr lang="en-US"/>
              <a:pPr/>
              <a:t>10</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a:lstStyle/>
          <a:p>
            <a:pPr eaLnBrk="1" hangingPunct="1">
              <a:spcBef>
                <a:spcPct val="0"/>
              </a:spcBef>
            </a:pPr>
            <a:endParaRPr lang="en-US" dirty="0"/>
          </a:p>
        </p:txBody>
      </p:sp>
    </p:spTree>
    <p:extLst>
      <p:ext uri="{BB962C8B-B14F-4D97-AF65-F5344CB8AC3E}">
        <p14:creationId xmlns:p14="http://schemas.microsoft.com/office/powerpoint/2010/main" val="364319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55E6507-CB4F-4783-8F6D-E3DA88DA1ADF}" type="datetime1">
              <a:rPr lang="en-US"/>
              <a:pPr>
                <a:defRPr/>
              </a:pPr>
              <a:t>1/5/24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0D4E70-07DB-422D-9C69-8959508460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6EDBBA2-6C46-4533-A109-40EB4405FB76}" type="datetime1">
              <a:rPr lang="en-US"/>
              <a:pPr>
                <a:defRPr/>
              </a:pPr>
              <a:t>1/5/24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83329C-A9D2-48B8-97F6-4904B76A73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5605E40-C007-48FF-8AC5-BCF8665C4155}" type="datetime1">
              <a:rPr lang="en-US"/>
              <a:pPr>
                <a:defRPr/>
              </a:pPr>
              <a:t>1/5/24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A44587-EB8A-422E-A73B-668D273785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97317A-67B0-4948-BC2E-78DFA80290AB}" type="datetime1">
              <a:rPr lang="en-US"/>
              <a:pPr>
                <a:defRPr/>
              </a:pPr>
              <a:t>1/5/24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B10066-4AE6-4404-AEBF-6A9D3243AE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068D21A-7BF8-4BB8-9ECF-AC001576E65C}" type="datetime1">
              <a:rPr lang="en-US"/>
              <a:pPr>
                <a:defRPr/>
              </a:pPr>
              <a:t>1/5/24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C2E411-A248-4CCA-A67E-0B09EEBAE3A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95F0DCC-F104-48E0-AEFE-7C9CB31EBBBF}" type="datetime1">
              <a:rPr lang="en-US"/>
              <a:pPr>
                <a:defRPr/>
              </a:pPr>
              <a:t>1/5/24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A9622C-E923-474F-AAF3-BCAAA6786B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F0549D0-788B-4DBA-B309-D702341A66DA}" type="datetime1">
              <a:rPr lang="en-US"/>
              <a:pPr>
                <a:defRPr/>
              </a:pPr>
              <a:t>1/5/24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AACA71E-DE04-4629-A71F-8260C13E7F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45C00A9-75AD-4E72-9BCF-CD5F110E01BE}" type="datetime1">
              <a:rPr lang="en-US"/>
              <a:pPr>
                <a:defRPr/>
              </a:pPr>
              <a:t>1/5/24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713624F-7764-4B53-94A8-FD135483E36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77EB53-7BE3-400A-96E1-5EB2D252F2D5}" type="datetime1">
              <a:rPr lang="en-US"/>
              <a:pPr>
                <a:defRPr/>
              </a:pPr>
              <a:t>1/5/24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B568772-082D-44A4-8705-7E6CC835CF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062F1D6-9797-444B-BF17-12BC264A26A3}" type="datetime1">
              <a:rPr lang="en-US"/>
              <a:pPr>
                <a:defRPr/>
              </a:pPr>
              <a:t>1/5/24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EAE92D-4476-4126-943E-570E9C65DA5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71B790-40D0-412D-88DB-62E329170E57}" type="datetime1">
              <a:rPr lang="en-US"/>
              <a:pPr>
                <a:defRPr/>
              </a:pPr>
              <a:t>1/5/24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FB77E9-3A71-4F51-AC66-4EF94A5526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109" charset="0"/>
              </a:defRPr>
            </a:lvl1pPr>
          </a:lstStyle>
          <a:p>
            <a:pPr>
              <a:defRPr/>
            </a:pPr>
            <a:fld id="{CFA85CDE-358E-4494-B7E5-017C962802B2}" type="datetime1">
              <a:rPr lang="en-US"/>
              <a:pPr>
                <a:defRPr/>
              </a:pPr>
              <a:t>1/5/24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09" charset="0"/>
                <a:cs typeface="ＭＳ Ｐゴシック" pitchFamily="-109"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109" charset="0"/>
              </a:defRPr>
            </a:lvl1pPr>
          </a:lstStyle>
          <a:p>
            <a:pPr>
              <a:defRPr/>
            </a:pPr>
            <a:fld id="{B64105E0-041C-4EA6-A9DE-D3F4EEE96D4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9"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838200" y="4191000"/>
            <a:ext cx="7391400" cy="1752600"/>
          </a:xfrm>
        </p:spPr>
        <p:txBody>
          <a:bodyPr/>
          <a:lstStyle/>
          <a:p>
            <a:pPr eaLnBrk="1" hangingPunct="1"/>
            <a:r>
              <a:rPr lang="en-US" dirty="0">
                <a:solidFill>
                  <a:srgbClr val="33CCFF"/>
                </a:solidFill>
              </a:rPr>
              <a:t>Instructor:</a:t>
            </a:r>
            <a:r>
              <a:rPr lang="en-US" dirty="0">
                <a:solidFill>
                  <a:schemeClr val="accent2"/>
                </a:solidFill>
              </a:rPr>
              <a:t> Spyros </a:t>
            </a:r>
            <a:r>
              <a:rPr lang="en-US" dirty="0" err="1">
                <a:solidFill>
                  <a:schemeClr val="accent2"/>
                </a:solidFill>
              </a:rPr>
              <a:t>Reveliotis</a:t>
            </a:r>
            <a:endParaRPr lang="en-US" dirty="0">
              <a:solidFill>
                <a:schemeClr val="accent2"/>
              </a:solidFill>
            </a:endParaRPr>
          </a:p>
          <a:p>
            <a:pPr eaLnBrk="1" hangingPunct="1"/>
            <a:r>
              <a:rPr lang="en-US" dirty="0">
                <a:solidFill>
                  <a:srgbClr val="33CCFF"/>
                </a:solidFill>
              </a:rPr>
              <a:t>e-mail:</a:t>
            </a:r>
            <a:r>
              <a:rPr lang="en-US" dirty="0">
                <a:solidFill>
                  <a:schemeClr val="accent2"/>
                </a:solidFill>
              </a:rPr>
              <a:t> </a:t>
            </a:r>
            <a:r>
              <a:rPr lang="en-US" dirty="0" err="1">
                <a:solidFill>
                  <a:schemeClr val="accent2"/>
                </a:solidFill>
              </a:rPr>
              <a:t>spyros@isye.gatech.edu</a:t>
            </a:r>
            <a:endParaRPr lang="en-US" dirty="0">
              <a:solidFill>
                <a:schemeClr val="accent2"/>
              </a:solidFill>
            </a:endParaRPr>
          </a:p>
          <a:p>
            <a:pPr eaLnBrk="1" hangingPunct="1"/>
            <a:r>
              <a:rPr lang="en-US" dirty="0">
                <a:solidFill>
                  <a:srgbClr val="33CCFF"/>
                </a:solidFill>
              </a:rPr>
              <a:t>homepage:</a:t>
            </a:r>
            <a:r>
              <a:rPr lang="en-US" dirty="0">
                <a:solidFill>
                  <a:schemeClr val="accent2"/>
                </a:solidFill>
              </a:rPr>
              <a:t> </a:t>
            </a:r>
            <a:r>
              <a:rPr lang="en-US" dirty="0" err="1">
                <a:solidFill>
                  <a:schemeClr val="accent2"/>
                </a:solidFill>
              </a:rPr>
              <a:t>www.isye.gatech.edu</a:t>
            </a:r>
            <a:r>
              <a:rPr lang="en-US" dirty="0">
                <a:solidFill>
                  <a:schemeClr val="accent2"/>
                </a:solidFill>
              </a:rPr>
              <a:t>/~</a:t>
            </a:r>
            <a:r>
              <a:rPr lang="en-US" dirty="0" err="1">
                <a:solidFill>
                  <a:schemeClr val="accent2"/>
                </a:solidFill>
              </a:rPr>
              <a:t>spyros</a:t>
            </a:r>
            <a:endParaRPr lang="en-US" dirty="0">
              <a:solidFill>
                <a:schemeClr val="accent2"/>
              </a:solidFill>
            </a:endParaRPr>
          </a:p>
        </p:txBody>
      </p:sp>
      <p:sp>
        <p:nvSpPr>
          <p:cNvPr id="14339" name="Rectangle 3"/>
          <p:cNvSpPr>
            <a:spLocks noGrp="1" noChangeArrowheads="1"/>
          </p:cNvSpPr>
          <p:nvPr>
            <p:ph type="ctrTitle"/>
          </p:nvPr>
        </p:nvSpPr>
        <p:spPr>
          <a:xfrm>
            <a:off x="304800" y="1676400"/>
            <a:ext cx="8458200" cy="1143000"/>
          </a:xfrm>
        </p:spPr>
        <p:txBody>
          <a:bodyPr>
            <a:normAutofit fontScale="90000"/>
          </a:bodyPr>
          <a:lstStyle/>
          <a:p>
            <a:pPr eaLnBrk="1" hangingPunct="1">
              <a:defRPr/>
            </a:pPr>
            <a:r>
              <a:rPr lang="en-US" sz="3600" dirty="0">
                <a:solidFill>
                  <a:schemeClr val="accent2"/>
                </a:solidFill>
              </a:rPr>
              <a:t>IE7201: Production &amp; Service Systems Engineering</a:t>
            </a:r>
            <a:br>
              <a:rPr lang="en-US" sz="3600" dirty="0">
                <a:solidFill>
                  <a:schemeClr val="accent2"/>
                </a:solidFill>
              </a:rPr>
            </a:br>
            <a:r>
              <a:rPr lang="en-US" sz="3600" dirty="0">
                <a:solidFill>
                  <a:schemeClr val="accent2"/>
                </a:solidFill>
              </a:rPr>
              <a:t>Spring 2024</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1" y="38605"/>
            <a:ext cx="7772400" cy="1143000"/>
          </a:xfrm>
        </p:spPr>
        <p:txBody>
          <a:bodyPr/>
          <a:lstStyle/>
          <a:p>
            <a:pPr eaLnBrk="1" hangingPunct="1"/>
            <a:r>
              <a:rPr lang="en-US" dirty="0"/>
              <a:t>The underlying variability</a:t>
            </a:r>
          </a:p>
        </p:txBody>
      </p:sp>
      <p:sp>
        <p:nvSpPr>
          <p:cNvPr id="17411" name="Rectangle 3"/>
          <p:cNvSpPr>
            <a:spLocks noGrp="1" noChangeArrowheads="1"/>
          </p:cNvSpPr>
          <p:nvPr>
            <p:ph type="body" idx="1"/>
          </p:nvPr>
        </p:nvSpPr>
        <p:spPr>
          <a:xfrm>
            <a:off x="253275" y="1143000"/>
            <a:ext cx="5461725" cy="4572000"/>
          </a:xfrm>
        </p:spPr>
        <p:txBody>
          <a:bodyPr/>
          <a:lstStyle/>
          <a:p>
            <a:pPr eaLnBrk="1" hangingPunct="1"/>
            <a:r>
              <a:rPr lang="en-US" sz="2800" dirty="0"/>
              <a:t>But the actual operation of the system is characterized by high </a:t>
            </a:r>
            <a:r>
              <a:rPr lang="en-US" sz="2800" b="1" i="1" dirty="0"/>
              <a:t>variability</a:t>
            </a:r>
            <a:r>
              <a:rPr lang="en-US" sz="2800" dirty="0"/>
              <a:t> due to a large host of </a:t>
            </a:r>
            <a:r>
              <a:rPr lang="en-US" sz="2800" b="1" i="1" dirty="0"/>
              <a:t>operational detractors / contingencies</a:t>
            </a:r>
            <a:r>
              <a:rPr lang="en-US" sz="2800" dirty="0"/>
              <a:t>; e.g.,</a:t>
            </a:r>
          </a:p>
          <a:p>
            <a:pPr lvl="1" eaLnBrk="1" hangingPunct="1"/>
            <a:r>
              <a:rPr lang="en-US" sz="2400" dirty="0"/>
              <a:t>machine failures</a:t>
            </a:r>
          </a:p>
          <a:p>
            <a:pPr lvl="1" eaLnBrk="1" hangingPunct="1"/>
            <a:r>
              <a:rPr lang="en-US" sz="2400" dirty="0"/>
              <a:t>employee absenteeism</a:t>
            </a:r>
          </a:p>
          <a:p>
            <a:pPr lvl="1" eaLnBrk="1" hangingPunct="1"/>
            <a:r>
              <a:rPr lang="en-US" sz="2400" dirty="0"/>
              <a:t>lack of parts or consumables</a:t>
            </a:r>
          </a:p>
          <a:p>
            <a:pPr lvl="1" eaLnBrk="1" hangingPunct="1"/>
            <a:r>
              <a:rPr lang="en-US" sz="2400" dirty="0"/>
              <a:t>defects and rework</a:t>
            </a:r>
          </a:p>
          <a:p>
            <a:pPr lvl="1" eaLnBrk="1" hangingPunct="1"/>
            <a:r>
              <a:rPr lang="en-US" sz="2400" dirty="0"/>
              <a:t>planned and unplanned maintenance</a:t>
            </a:r>
          </a:p>
          <a:p>
            <a:pPr lvl="1" eaLnBrk="1" hangingPunct="1"/>
            <a:r>
              <a:rPr lang="en-US" sz="2400" dirty="0"/>
              <a:t>set-up times and batch-based operations</a:t>
            </a:r>
          </a:p>
          <a:p>
            <a:pPr marL="457200" lvl="1" indent="0" eaLnBrk="1" hangingPunct="1">
              <a:buNone/>
            </a:pPr>
            <a:endParaRPr lang="en-US" sz="2400" dirty="0"/>
          </a:p>
        </p:txBody>
      </p:sp>
      <p:grpSp>
        <p:nvGrpSpPr>
          <p:cNvPr id="22" name="Group 21">
            <a:extLst>
              <a:ext uri="{FF2B5EF4-FFF2-40B4-BE49-F238E27FC236}">
                <a16:creationId xmlns:a16="http://schemas.microsoft.com/office/drawing/2014/main" id="{4B076403-C945-6046-AABF-3D3EA927AD91}"/>
              </a:ext>
            </a:extLst>
          </p:cNvPr>
          <p:cNvGrpSpPr/>
          <p:nvPr/>
        </p:nvGrpSpPr>
        <p:grpSpPr>
          <a:xfrm>
            <a:off x="6400800" y="1410205"/>
            <a:ext cx="2286000" cy="1985665"/>
            <a:chOff x="6781800" y="3657600"/>
            <a:chExt cx="2286000" cy="1985665"/>
          </a:xfrm>
        </p:grpSpPr>
        <p:sp>
          <p:nvSpPr>
            <p:cNvPr id="2" name="Rectangle 1">
              <a:extLst>
                <a:ext uri="{FF2B5EF4-FFF2-40B4-BE49-F238E27FC236}">
                  <a16:creationId xmlns:a16="http://schemas.microsoft.com/office/drawing/2014/main" id="{ACF6353A-4B7F-004B-A5A7-3E84296A955A}"/>
                </a:ext>
              </a:extLst>
            </p:cNvPr>
            <p:cNvSpPr/>
            <p:nvPr/>
          </p:nvSpPr>
          <p:spPr>
            <a:xfrm>
              <a:off x="7391400" y="3657600"/>
              <a:ext cx="10668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7A0503F-F43D-1E4A-B24F-D446E8467E68}"/>
                </a:ext>
              </a:extLst>
            </p:cNvPr>
            <p:cNvSpPr txBox="1"/>
            <p:nvPr/>
          </p:nvSpPr>
          <p:spPr>
            <a:xfrm>
              <a:off x="7492630" y="3853934"/>
              <a:ext cx="864339" cy="369332"/>
            </a:xfrm>
            <a:prstGeom prst="rect">
              <a:avLst/>
            </a:prstGeom>
            <a:noFill/>
          </p:spPr>
          <p:txBody>
            <a:bodyPr wrap="none" rtlCol="0">
              <a:spAutoFit/>
            </a:bodyPr>
            <a:lstStyle/>
            <a:p>
              <a:r>
                <a:rPr lang="en-US" dirty="0"/>
                <a:t>Server</a:t>
              </a:r>
            </a:p>
          </p:txBody>
        </p:sp>
        <p:cxnSp>
          <p:nvCxnSpPr>
            <p:cNvPr id="5" name="Straight Arrow Connector 4">
              <a:extLst>
                <a:ext uri="{FF2B5EF4-FFF2-40B4-BE49-F238E27FC236}">
                  <a16:creationId xmlns:a16="http://schemas.microsoft.com/office/drawing/2014/main" id="{91544793-943D-FA40-AA8F-AA375701AADA}"/>
                </a:ext>
              </a:extLst>
            </p:cNvPr>
            <p:cNvCxnSpPr>
              <a:endCxn id="2" idx="1"/>
            </p:cNvCxnSpPr>
            <p:nvPr/>
          </p:nvCxnSpPr>
          <p:spPr>
            <a:xfrm>
              <a:off x="6781800" y="4038600"/>
              <a:ext cx="609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9605B75B-FE7F-D34F-BF55-F95A5BC76D78}"/>
                </a:ext>
              </a:extLst>
            </p:cNvPr>
            <p:cNvCxnSpPr/>
            <p:nvPr/>
          </p:nvCxnSpPr>
          <p:spPr>
            <a:xfrm>
              <a:off x="8458200" y="4028661"/>
              <a:ext cx="609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61298CCE-1ABE-B64F-B50E-24C376763324}"/>
                </a:ext>
              </a:extLst>
            </p:cNvPr>
            <p:cNvCxnSpPr/>
            <p:nvPr/>
          </p:nvCxnSpPr>
          <p:spPr>
            <a:xfrm>
              <a:off x="7086600" y="4144977"/>
              <a:ext cx="0" cy="1110734"/>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6D7E6F9-B643-0F47-8633-1F4B6D699B68}"/>
                </a:ext>
              </a:extLst>
            </p:cNvPr>
            <p:cNvCxnSpPr/>
            <p:nvPr/>
          </p:nvCxnSpPr>
          <p:spPr>
            <a:xfrm>
              <a:off x="8763000" y="4144977"/>
              <a:ext cx="0" cy="1110734"/>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51A4BBA7-5899-B848-9504-8E4B721B7049}"/>
                </a:ext>
              </a:extLst>
            </p:cNvPr>
            <p:cNvSpPr txBox="1"/>
            <p:nvPr/>
          </p:nvSpPr>
          <p:spPr>
            <a:xfrm>
              <a:off x="7360797" y="4719935"/>
              <a:ext cx="1326004" cy="923330"/>
            </a:xfrm>
            <a:prstGeom prst="rect">
              <a:avLst/>
            </a:prstGeom>
            <a:noFill/>
          </p:spPr>
          <p:txBody>
            <a:bodyPr wrap="none" rtlCol="0">
              <a:spAutoFit/>
            </a:bodyPr>
            <a:lstStyle/>
            <a:p>
              <a:r>
                <a:rPr lang="en-US" dirty="0"/>
                <a:t>Effective</a:t>
              </a:r>
            </a:p>
            <a:p>
              <a:r>
                <a:rPr lang="en-US" dirty="0"/>
                <a:t>Processing</a:t>
              </a:r>
            </a:p>
            <a:p>
              <a:r>
                <a:rPr lang="en-US" dirty="0"/>
                <a:t>Time</a:t>
              </a:r>
            </a:p>
          </p:txBody>
        </p:sp>
        <p:cxnSp>
          <p:nvCxnSpPr>
            <p:cNvPr id="15" name="Straight Arrow Connector 14">
              <a:extLst>
                <a:ext uri="{FF2B5EF4-FFF2-40B4-BE49-F238E27FC236}">
                  <a16:creationId xmlns:a16="http://schemas.microsoft.com/office/drawing/2014/main" id="{DD4A83E6-FD48-F940-B42A-5F35B3C3AA1E}"/>
                </a:ext>
              </a:extLst>
            </p:cNvPr>
            <p:cNvCxnSpPr>
              <a:cxnSpLocks/>
            </p:cNvCxnSpPr>
            <p:nvPr/>
          </p:nvCxnSpPr>
          <p:spPr>
            <a:xfrm>
              <a:off x="8356969" y="4953000"/>
              <a:ext cx="406031" cy="0"/>
            </a:xfrm>
            <a:prstGeom prst="straightConnector1">
              <a:avLst/>
            </a:prstGeom>
            <a:ln w="3175">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BAA68DD9-8F33-024A-A777-916336BE32E1}"/>
                </a:ext>
              </a:extLst>
            </p:cNvPr>
            <p:cNvCxnSpPr>
              <a:cxnSpLocks/>
            </p:cNvCxnSpPr>
            <p:nvPr/>
          </p:nvCxnSpPr>
          <p:spPr>
            <a:xfrm>
              <a:off x="7086600" y="4953000"/>
              <a:ext cx="304800" cy="0"/>
            </a:xfrm>
            <a:prstGeom prst="straightConnector1">
              <a:avLst/>
            </a:prstGeom>
            <a:ln w="3175">
              <a:headEnd type="triangle" w="med" len="med"/>
              <a:tailEnd type="none" w="med" len="med"/>
            </a:ln>
          </p:spPr>
          <p:style>
            <a:lnRef idx="2">
              <a:schemeClr val="accent1"/>
            </a:lnRef>
            <a:fillRef idx="0">
              <a:schemeClr val="accent1"/>
            </a:fillRef>
            <a:effectRef idx="1">
              <a:schemeClr val="accent1"/>
            </a:effectRef>
            <a:fontRef idx="minor">
              <a:schemeClr val="tx1"/>
            </a:fontRef>
          </p:style>
        </p:cxnSp>
      </p:grpSp>
      <p:cxnSp>
        <p:nvCxnSpPr>
          <p:cNvPr id="24" name="Straight Connector 23">
            <a:extLst>
              <a:ext uri="{FF2B5EF4-FFF2-40B4-BE49-F238E27FC236}">
                <a16:creationId xmlns:a16="http://schemas.microsoft.com/office/drawing/2014/main" id="{F6AB2627-940F-B34E-8F18-CD4076C47339}"/>
              </a:ext>
            </a:extLst>
          </p:cNvPr>
          <p:cNvCxnSpPr/>
          <p:nvPr/>
        </p:nvCxnSpPr>
        <p:spPr>
          <a:xfrm>
            <a:off x="6858000" y="4572000"/>
            <a:ext cx="1600201" cy="0"/>
          </a:xfrm>
          <a:prstGeom prst="line">
            <a:avLst/>
          </a:prstGeom>
        </p:spPr>
        <p:style>
          <a:lnRef idx="2">
            <a:schemeClr val="accent1"/>
          </a:lnRef>
          <a:fillRef idx="0">
            <a:schemeClr val="accent1"/>
          </a:fillRef>
          <a:effectRef idx="1">
            <a:schemeClr val="accent1"/>
          </a:effectRef>
          <a:fontRef idx="minor">
            <a:schemeClr val="tx1"/>
          </a:fontRef>
        </p:style>
      </p:cxnSp>
      <p:sp>
        <p:nvSpPr>
          <p:cNvPr id="28" name="Freeform 27">
            <a:extLst>
              <a:ext uri="{FF2B5EF4-FFF2-40B4-BE49-F238E27FC236}">
                <a16:creationId xmlns:a16="http://schemas.microsoft.com/office/drawing/2014/main" id="{DEA91871-0AC9-8A45-A09C-D547EFF3BFD8}"/>
              </a:ext>
            </a:extLst>
          </p:cNvPr>
          <p:cNvSpPr/>
          <p:nvPr/>
        </p:nvSpPr>
        <p:spPr>
          <a:xfrm>
            <a:off x="7093590" y="3749213"/>
            <a:ext cx="355971" cy="835300"/>
          </a:xfrm>
          <a:custGeom>
            <a:avLst/>
            <a:gdLst>
              <a:gd name="connsiteX0" fmla="*/ 0 w 437322"/>
              <a:gd name="connsiteY0" fmla="*/ 768649 h 835301"/>
              <a:gd name="connsiteX1" fmla="*/ 79513 w 437322"/>
              <a:gd name="connsiteY1" fmla="*/ 742144 h 835301"/>
              <a:gd name="connsiteX2" fmla="*/ 79513 w 437322"/>
              <a:gd name="connsiteY2" fmla="*/ 742144 h 835301"/>
              <a:gd name="connsiteX3" fmla="*/ 238539 w 437322"/>
              <a:gd name="connsiteY3" fmla="*/ 23 h 835301"/>
              <a:gd name="connsiteX4" fmla="*/ 371061 w 437322"/>
              <a:gd name="connsiteY4" fmla="*/ 768649 h 835301"/>
              <a:gd name="connsiteX5" fmla="*/ 437322 w 437322"/>
              <a:gd name="connsiteY5" fmla="*/ 795153 h 835301"/>
              <a:gd name="connsiteX6" fmla="*/ 437322 w 437322"/>
              <a:gd name="connsiteY6" fmla="*/ 795153 h 83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322" h="835301">
                <a:moveTo>
                  <a:pt x="0" y="768649"/>
                </a:moveTo>
                <a:lnTo>
                  <a:pt x="79513" y="742144"/>
                </a:lnTo>
                <a:lnTo>
                  <a:pt x="79513" y="742144"/>
                </a:lnTo>
                <a:cubicBezTo>
                  <a:pt x="106017" y="618457"/>
                  <a:pt x="189948" y="-4395"/>
                  <a:pt x="238539" y="23"/>
                </a:cubicBezTo>
                <a:cubicBezTo>
                  <a:pt x="287130" y="4441"/>
                  <a:pt x="371061" y="768649"/>
                  <a:pt x="371061" y="768649"/>
                </a:cubicBezTo>
                <a:cubicBezTo>
                  <a:pt x="404191" y="901171"/>
                  <a:pt x="437322" y="795153"/>
                  <a:pt x="437322" y="795153"/>
                </a:cubicBezTo>
                <a:lnTo>
                  <a:pt x="437322" y="795153"/>
                </a:ln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D580776C-EBAA-EE4B-8918-E196187B1D04}"/>
              </a:ext>
            </a:extLst>
          </p:cNvPr>
          <p:cNvCxnSpPr/>
          <p:nvPr/>
        </p:nvCxnSpPr>
        <p:spPr>
          <a:xfrm>
            <a:off x="6858000" y="5867400"/>
            <a:ext cx="1600201" cy="0"/>
          </a:xfrm>
          <a:prstGeom prst="line">
            <a:avLst/>
          </a:prstGeom>
        </p:spPr>
        <p:style>
          <a:lnRef idx="2">
            <a:schemeClr val="accent1"/>
          </a:lnRef>
          <a:fillRef idx="0">
            <a:schemeClr val="accent1"/>
          </a:fillRef>
          <a:effectRef idx="1">
            <a:schemeClr val="accent1"/>
          </a:effectRef>
          <a:fontRef idx="minor">
            <a:schemeClr val="tx1"/>
          </a:fontRef>
        </p:style>
      </p:cxnSp>
      <p:sp>
        <p:nvSpPr>
          <p:cNvPr id="32" name="Freeform 31">
            <a:extLst>
              <a:ext uri="{FF2B5EF4-FFF2-40B4-BE49-F238E27FC236}">
                <a16:creationId xmlns:a16="http://schemas.microsoft.com/office/drawing/2014/main" id="{556357B4-636D-2540-97A6-E655BD53B8A2}"/>
              </a:ext>
            </a:extLst>
          </p:cNvPr>
          <p:cNvSpPr/>
          <p:nvPr/>
        </p:nvSpPr>
        <p:spPr>
          <a:xfrm>
            <a:off x="7449560" y="5394787"/>
            <a:ext cx="939065" cy="456787"/>
          </a:xfrm>
          <a:custGeom>
            <a:avLst/>
            <a:gdLst>
              <a:gd name="connsiteX0" fmla="*/ 0 w 437322"/>
              <a:gd name="connsiteY0" fmla="*/ 768649 h 835301"/>
              <a:gd name="connsiteX1" fmla="*/ 79513 w 437322"/>
              <a:gd name="connsiteY1" fmla="*/ 742144 h 835301"/>
              <a:gd name="connsiteX2" fmla="*/ 79513 w 437322"/>
              <a:gd name="connsiteY2" fmla="*/ 742144 h 835301"/>
              <a:gd name="connsiteX3" fmla="*/ 238539 w 437322"/>
              <a:gd name="connsiteY3" fmla="*/ 23 h 835301"/>
              <a:gd name="connsiteX4" fmla="*/ 371061 w 437322"/>
              <a:gd name="connsiteY4" fmla="*/ 768649 h 835301"/>
              <a:gd name="connsiteX5" fmla="*/ 437322 w 437322"/>
              <a:gd name="connsiteY5" fmla="*/ 795153 h 835301"/>
              <a:gd name="connsiteX6" fmla="*/ 437322 w 437322"/>
              <a:gd name="connsiteY6" fmla="*/ 795153 h 83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322" h="835301">
                <a:moveTo>
                  <a:pt x="0" y="768649"/>
                </a:moveTo>
                <a:lnTo>
                  <a:pt x="79513" y="742144"/>
                </a:lnTo>
                <a:lnTo>
                  <a:pt x="79513" y="742144"/>
                </a:lnTo>
                <a:cubicBezTo>
                  <a:pt x="106017" y="618457"/>
                  <a:pt x="189948" y="-4395"/>
                  <a:pt x="238539" y="23"/>
                </a:cubicBezTo>
                <a:cubicBezTo>
                  <a:pt x="287130" y="4441"/>
                  <a:pt x="371061" y="768649"/>
                  <a:pt x="371061" y="768649"/>
                </a:cubicBezTo>
                <a:cubicBezTo>
                  <a:pt x="404191" y="901171"/>
                  <a:pt x="437322" y="795153"/>
                  <a:pt x="437322" y="795153"/>
                </a:cubicBezTo>
                <a:lnTo>
                  <a:pt x="437322" y="795153"/>
                </a:ln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0" name="Straight Connector 29">
            <a:extLst>
              <a:ext uri="{FF2B5EF4-FFF2-40B4-BE49-F238E27FC236}">
                <a16:creationId xmlns:a16="http://schemas.microsoft.com/office/drawing/2014/main" id="{BF553ABE-CB5C-D14E-8DF4-36D829523781}"/>
              </a:ext>
            </a:extLst>
          </p:cNvPr>
          <p:cNvCxnSpPr>
            <a:cxnSpLocks/>
            <a:stCxn id="28" idx="3"/>
          </p:cNvCxnSpPr>
          <p:nvPr/>
        </p:nvCxnSpPr>
        <p:spPr>
          <a:xfrm flipH="1">
            <a:off x="7264030" y="3749236"/>
            <a:ext cx="23726" cy="822764"/>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059FEF68-7BF2-D14E-BDFE-150B552F8A6E}"/>
              </a:ext>
            </a:extLst>
          </p:cNvPr>
          <p:cNvCxnSpPr>
            <a:cxnSpLocks/>
          </p:cNvCxnSpPr>
          <p:nvPr/>
        </p:nvCxnSpPr>
        <p:spPr>
          <a:xfrm>
            <a:off x="7935253" y="4724400"/>
            <a:ext cx="0" cy="1143000"/>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FC299319-5C26-6748-90AA-5207385F6404}"/>
              </a:ext>
            </a:extLst>
          </p:cNvPr>
          <p:cNvSpPr txBox="1"/>
          <p:nvPr/>
        </p:nvSpPr>
        <p:spPr>
          <a:xfrm>
            <a:off x="7161326" y="4572000"/>
            <a:ext cx="317716" cy="338554"/>
          </a:xfrm>
          <a:prstGeom prst="rect">
            <a:avLst/>
          </a:prstGeom>
          <a:noFill/>
        </p:spPr>
        <p:txBody>
          <a:bodyPr wrap="none" rtlCol="0">
            <a:spAutoFit/>
          </a:bodyPr>
          <a:lstStyle/>
          <a:p>
            <a:r>
              <a:rPr lang="en-US" sz="1600" dirty="0"/>
              <a:t>t</a:t>
            </a:r>
            <a:r>
              <a:rPr lang="en-US" sz="1600" baseline="-25000" dirty="0"/>
              <a:t>o</a:t>
            </a:r>
            <a:endParaRPr lang="en-US" sz="1600" dirty="0"/>
          </a:p>
        </p:txBody>
      </p:sp>
      <p:sp>
        <p:nvSpPr>
          <p:cNvPr id="37" name="TextBox 36">
            <a:extLst>
              <a:ext uri="{FF2B5EF4-FFF2-40B4-BE49-F238E27FC236}">
                <a16:creationId xmlns:a16="http://schemas.microsoft.com/office/drawing/2014/main" id="{26CDDF59-EF00-FB4A-B173-5CBB0051CAA6}"/>
              </a:ext>
            </a:extLst>
          </p:cNvPr>
          <p:cNvSpPr txBox="1"/>
          <p:nvPr/>
        </p:nvSpPr>
        <p:spPr>
          <a:xfrm>
            <a:off x="7848600" y="5824858"/>
            <a:ext cx="330384" cy="338554"/>
          </a:xfrm>
          <a:prstGeom prst="rect">
            <a:avLst/>
          </a:prstGeom>
          <a:noFill/>
        </p:spPr>
        <p:txBody>
          <a:bodyPr wrap="square" rtlCol="0">
            <a:spAutoFit/>
          </a:bodyPr>
          <a:lstStyle/>
          <a:p>
            <a:r>
              <a:rPr lang="en-US" sz="1600" dirty="0" err="1"/>
              <a:t>t</a:t>
            </a:r>
            <a:r>
              <a:rPr lang="en-US" sz="1600" baseline="-25000" dirty="0" err="1"/>
              <a:t>e</a:t>
            </a:r>
            <a:endParaRPr lang="en-US" sz="1600" dirty="0"/>
          </a:p>
        </p:txBody>
      </p:sp>
      <p:cxnSp>
        <p:nvCxnSpPr>
          <p:cNvPr id="43" name="Straight Arrow Connector 42">
            <a:extLst>
              <a:ext uri="{FF2B5EF4-FFF2-40B4-BE49-F238E27FC236}">
                <a16:creationId xmlns:a16="http://schemas.microsoft.com/office/drawing/2014/main" id="{27D8D0F0-B141-1646-9C16-7CDD14D537BD}"/>
              </a:ext>
            </a:extLst>
          </p:cNvPr>
          <p:cNvCxnSpPr/>
          <p:nvPr/>
        </p:nvCxnSpPr>
        <p:spPr>
          <a:xfrm>
            <a:off x="7479196" y="4757842"/>
            <a:ext cx="381000" cy="0"/>
          </a:xfrm>
          <a:prstGeom prst="straightConnector1">
            <a:avLst/>
          </a:prstGeom>
          <a:ln w="3175">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369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1143000"/>
          </a:xfrm>
        </p:spPr>
        <p:txBody>
          <a:bodyPr/>
          <a:lstStyle/>
          <a:p>
            <a:pPr eaLnBrk="1" hangingPunct="1"/>
            <a:r>
              <a:rPr lang="en-US" sz="4000" i="1"/>
              <a:t>Some key issues to be addressed in this course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dirty="0"/>
              <a:t>How do I get  good / accurate estimates of the performance of a certain system configuration?</a:t>
            </a:r>
          </a:p>
          <a:p>
            <a:pPr eaLnBrk="1" hangingPunct="1">
              <a:lnSpc>
                <a:spcPct val="90000"/>
              </a:lnSpc>
            </a:pPr>
            <a:r>
              <a:rPr lang="en-US" sz="2800" dirty="0"/>
              <a:t>How do I design and control a system to support certain target performance?</a:t>
            </a:r>
          </a:p>
          <a:p>
            <a:pPr eaLnBrk="1" hangingPunct="1">
              <a:lnSpc>
                <a:spcPct val="90000"/>
              </a:lnSpc>
            </a:pPr>
            <a:r>
              <a:rPr lang="en-US" sz="2800" dirty="0"/>
              <a:t>What are the attributes that determine these performance measures?</a:t>
            </a:r>
          </a:p>
          <a:p>
            <a:pPr eaLnBrk="1" hangingPunct="1">
              <a:lnSpc>
                <a:spcPct val="90000"/>
              </a:lnSpc>
            </a:pPr>
            <a:r>
              <a:rPr lang="en-US" sz="2800" dirty="0"/>
              <a:t>What are the corresponding dependencies?</a:t>
            </a:r>
          </a:p>
          <a:p>
            <a:pPr eaLnBrk="1" hangingPunct="1">
              <a:lnSpc>
                <a:spcPct val="90000"/>
              </a:lnSpc>
            </a:pPr>
            <a:r>
              <a:rPr lang="en-US" sz="2800" dirty="0"/>
              <a:t>Are there inter-dependencies between these performance measures and of what type?</a:t>
            </a:r>
          </a:p>
          <a:p>
            <a:pPr eaLnBrk="1" hangingPunct="1">
              <a:lnSpc>
                <a:spcPct val="90000"/>
              </a:lnSpc>
            </a:pPr>
            <a:r>
              <a:rPr lang="en-US" sz="2800" dirty="0"/>
              <a:t>What target performances are feasible?</a:t>
            </a:r>
          </a:p>
        </p:txBody>
      </p:sp>
    </p:spTree>
    <p:extLst>
      <p:ext uri="{BB962C8B-B14F-4D97-AF65-F5344CB8AC3E}">
        <p14:creationId xmlns:p14="http://schemas.microsoft.com/office/powerpoint/2010/main" val="84681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381000"/>
            <a:ext cx="8534400" cy="1143000"/>
          </a:xfrm>
        </p:spPr>
        <p:txBody>
          <a:bodyPr>
            <a:normAutofit fontScale="90000"/>
          </a:bodyPr>
          <a:lstStyle/>
          <a:p>
            <a:pPr eaLnBrk="1" hangingPunct="1">
              <a:defRPr/>
            </a:pPr>
            <a:r>
              <a:rPr lang="en-US" sz="4000"/>
              <a:t>Queueing Theory:</a:t>
            </a:r>
            <a:br>
              <a:rPr lang="en-US" sz="4000"/>
            </a:br>
            <a:r>
              <a:rPr lang="en-US" sz="4000"/>
              <a:t>A plausible modeling framework</a:t>
            </a:r>
          </a:p>
        </p:txBody>
      </p:sp>
      <p:sp>
        <p:nvSpPr>
          <p:cNvPr id="27651" name="Rectangle 3"/>
          <p:cNvSpPr>
            <a:spLocks noGrp="1" noChangeArrowheads="1"/>
          </p:cNvSpPr>
          <p:nvPr>
            <p:ph type="body" idx="1"/>
          </p:nvPr>
        </p:nvSpPr>
        <p:spPr>
          <a:xfrm>
            <a:off x="228600" y="1828800"/>
            <a:ext cx="8534400" cy="4114800"/>
          </a:xfrm>
        </p:spPr>
        <p:txBody>
          <a:bodyPr/>
          <a:lstStyle/>
          <a:p>
            <a:pPr eaLnBrk="1" hangingPunct="1">
              <a:lnSpc>
                <a:spcPct val="80000"/>
              </a:lnSpc>
            </a:pPr>
            <a:r>
              <a:rPr lang="en-US" sz="2000" i="1" dirty="0">
                <a:solidFill>
                  <a:schemeClr val="accent2"/>
                </a:solidFill>
              </a:rPr>
              <a:t>Quoting from page 1 of your textbook:</a:t>
            </a:r>
          </a:p>
          <a:p>
            <a:pPr eaLnBrk="1" hangingPunct="1">
              <a:buFontTx/>
              <a:buNone/>
            </a:pPr>
            <a:r>
              <a:rPr lang="en-US" sz="2000" b="1" dirty="0">
                <a:solidFill>
                  <a:srgbClr val="333333"/>
                </a:solidFill>
              </a:rPr>
              <a:t>	</a:t>
            </a:r>
            <a:r>
              <a:rPr lang="en-US" sz="2000" dirty="0">
                <a:solidFill>
                  <a:srgbClr val="333333"/>
                </a:solidFill>
              </a:rPr>
              <a:t>All of us have experienced the annoyance of having to wait in line. Unfortunately, this phenomenon continues to be common in congested, urbanized, “high-tech” societies. … We, as customers, do not generally like these waits, and the managers of establishments at which we wait also do not like us to wait, since it may cost them business. Why then is there waiting?</a:t>
            </a:r>
          </a:p>
          <a:p>
            <a:pPr eaLnBrk="1" hangingPunct="1">
              <a:buFontTx/>
              <a:buNone/>
            </a:pPr>
            <a:r>
              <a:rPr lang="en-US" sz="2000" dirty="0">
                <a:solidFill>
                  <a:srgbClr val="333333"/>
                </a:solidFill>
              </a:rPr>
              <a:t>	The answer is simple: There is more demand for service than there is facility for service available. … Generally these limitations can be removed with the expenditure of capital, and to know how much service should then be made available, one would need to know answers to such questions as “How long must a customer wait?” and “How many people will form in the line?”</a:t>
            </a:r>
          </a:p>
          <a:p>
            <a:pPr eaLnBrk="1" hangingPunct="1">
              <a:buFontTx/>
              <a:buNone/>
            </a:pPr>
            <a:r>
              <a:rPr lang="en-US" sz="2000" dirty="0">
                <a:solidFill>
                  <a:srgbClr val="333333"/>
                </a:solidFill>
              </a:rPr>
              <a:t>	</a:t>
            </a:r>
            <a:r>
              <a:rPr lang="en-US" sz="2000" b="1" i="1" dirty="0">
                <a:solidFill>
                  <a:srgbClr val="333333"/>
                </a:solidFill>
              </a:rPr>
              <a:t>Queueing theory </a:t>
            </a:r>
            <a:r>
              <a:rPr lang="en-US" sz="2000" dirty="0">
                <a:solidFill>
                  <a:srgbClr val="333333"/>
                </a:solidFill>
              </a:rPr>
              <a:t>attempts (and in many cases succeeds) to answer these questions through detailed mathematical analysis.</a:t>
            </a:r>
          </a:p>
          <a:p>
            <a:pPr eaLnBrk="1" hangingPunct="1">
              <a:lnSpc>
                <a:spcPct val="80000"/>
              </a:lnSpc>
              <a:buFontTx/>
              <a:buNone/>
            </a:pPr>
            <a:r>
              <a:rPr lang="en-US" sz="2000" dirty="0">
                <a:solidFill>
                  <a:srgbClr val="333333"/>
                </a:solidFill>
              </a:rPr>
              <a:t>	</a:t>
            </a:r>
          </a:p>
        </p:txBody>
      </p:sp>
    </p:spTree>
    <p:extLst>
      <p:ext uri="{BB962C8B-B14F-4D97-AF65-F5344CB8AC3E}">
        <p14:creationId xmlns:p14="http://schemas.microsoft.com/office/powerpoint/2010/main" val="1939212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1143000"/>
          </a:xfrm>
        </p:spPr>
        <p:txBody>
          <a:bodyPr/>
          <a:lstStyle/>
          <a:p>
            <a:pPr eaLnBrk="1" hangingPunct="1"/>
            <a:r>
              <a:rPr lang="en-US" sz="4000"/>
              <a:t>Factory Physics</a:t>
            </a:r>
            <a:br>
              <a:rPr lang="en-US" sz="4000"/>
            </a:br>
            <a:r>
              <a:rPr lang="en-US" sz="2500"/>
              <a:t>(a term coined by </a:t>
            </a:r>
            <a:r>
              <a:rPr lang="en-US" sz="2500" b="1" i="1"/>
              <a:t>W. Hopp</a:t>
            </a:r>
            <a:r>
              <a:rPr lang="en-US" sz="2500"/>
              <a:t> &amp; </a:t>
            </a:r>
            <a:r>
              <a:rPr lang="en-US" sz="2500" b="1" i="1"/>
              <a:t>M. Spearman</a:t>
            </a:r>
            <a:r>
              <a:rPr lang="en-US" sz="2500"/>
              <a:t>)</a:t>
            </a:r>
            <a:endParaRPr lang="en-US" sz="4000"/>
          </a:p>
        </p:txBody>
      </p:sp>
      <p:sp>
        <p:nvSpPr>
          <p:cNvPr id="28675" name="Rectangle 3"/>
          <p:cNvSpPr>
            <a:spLocks noGrp="1" noChangeArrowheads="1"/>
          </p:cNvSpPr>
          <p:nvPr>
            <p:ph type="body" idx="1"/>
          </p:nvPr>
        </p:nvSpPr>
        <p:spPr>
          <a:xfrm>
            <a:off x="609600" y="1752600"/>
            <a:ext cx="7772400" cy="4114800"/>
          </a:xfrm>
        </p:spPr>
        <p:txBody>
          <a:bodyPr/>
          <a:lstStyle/>
          <a:p>
            <a:pPr eaLnBrk="1" hangingPunct="1">
              <a:buFontTx/>
              <a:buNone/>
            </a:pPr>
            <a:r>
              <a:rPr lang="en-US"/>
              <a:t>	The employment of fundamental concepts and techniques coming from the area of queueing theory in order to </a:t>
            </a:r>
            <a:r>
              <a:rPr lang="en-US" b="1"/>
              <a:t>characterize</a:t>
            </a:r>
            <a:r>
              <a:rPr lang="en-US"/>
              <a:t>, </a:t>
            </a:r>
            <a:r>
              <a:rPr lang="en-US" b="1"/>
              <a:t>analyze</a:t>
            </a:r>
            <a:r>
              <a:rPr lang="en-US"/>
              <a:t> and </a:t>
            </a:r>
            <a:r>
              <a:rPr lang="en-US" b="1"/>
              <a:t>understand</a:t>
            </a:r>
            <a:r>
              <a:rPr lang="en-US"/>
              <a:t> the dynamics of (most) contemporary production systems.</a:t>
            </a:r>
          </a:p>
        </p:txBody>
      </p:sp>
    </p:spTree>
    <p:extLst>
      <p:ext uri="{BB962C8B-B14F-4D97-AF65-F5344CB8AC3E}">
        <p14:creationId xmlns:p14="http://schemas.microsoft.com/office/powerpoint/2010/main" val="2225829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52400"/>
            <a:ext cx="7772400" cy="1143000"/>
          </a:xfrm>
        </p:spPr>
        <p:txBody>
          <a:bodyPr/>
          <a:lstStyle/>
          <a:p>
            <a:pPr eaLnBrk="1" hangingPunct="1"/>
            <a:r>
              <a:rPr lang="en-US" sz="3600" dirty="0">
                <a:solidFill>
                  <a:schemeClr val="accent2"/>
                </a:solidFill>
              </a:rPr>
              <a:t>Automation and the need for </a:t>
            </a:r>
            <a:br>
              <a:rPr lang="en-US" sz="3600" dirty="0">
                <a:solidFill>
                  <a:schemeClr val="accent2"/>
                </a:solidFill>
              </a:rPr>
            </a:br>
            <a:r>
              <a:rPr lang="en-US" sz="3600" i="1" dirty="0">
                <a:solidFill>
                  <a:schemeClr val="accent2"/>
                </a:solidFill>
              </a:rPr>
              <a:t>behavioral</a:t>
            </a:r>
            <a:r>
              <a:rPr lang="en-US" sz="3600" dirty="0">
                <a:solidFill>
                  <a:schemeClr val="accent2"/>
                </a:solidFill>
              </a:rPr>
              <a:t> control</a:t>
            </a:r>
          </a:p>
        </p:txBody>
      </p:sp>
      <p:grpSp>
        <p:nvGrpSpPr>
          <p:cNvPr id="29699" name="Group 3"/>
          <p:cNvGrpSpPr>
            <a:grpSpLocks/>
          </p:cNvGrpSpPr>
          <p:nvPr/>
        </p:nvGrpSpPr>
        <p:grpSpPr bwMode="auto">
          <a:xfrm>
            <a:off x="381000" y="1905000"/>
            <a:ext cx="8458200" cy="4572000"/>
            <a:chOff x="218" y="1248"/>
            <a:chExt cx="5328" cy="2880"/>
          </a:xfrm>
        </p:grpSpPr>
        <p:sp>
          <p:nvSpPr>
            <p:cNvPr id="29700" name="Rectangle 4"/>
            <p:cNvSpPr>
              <a:spLocks noChangeArrowheads="1"/>
            </p:cNvSpPr>
            <p:nvPr/>
          </p:nvSpPr>
          <p:spPr bwMode="auto">
            <a:xfrm>
              <a:off x="218" y="1248"/>
              <a:ext cx="5328" cy="2880"/>
            </a:xfrm>
            <a:prstGeom prst="rect">
              <a:avLst/>
            </a:prstGeom>
            <a:solidFill>
              <a:schemeClr val="bg1"/>
            </a:solidFill>
            <a:ln w="25400">
              <a:solidFill>
                <a:schemeClr val="tx1"/>
              </a:solidFill>
              <a:miter lim="800000"/>
              <a:headEnd/>
              <a:tailEnd/>
            </a:ln>
          </p:spPr>
          <p:txBody>
            <a:bodyPr wrap="none" anchor="ctr"/>
            <a:lstStyle/>
            <a:p>
              <a:endParaRPr lang="en-US">
                <a:latin typeface="Calibri" pitchFamily="-109" charset="0"/>
              </a:endParaRPr>
            </a:p>
          </p:txBody>
        </p:sp>
        <p:sp>
          <p:nvSpPr>
            <p:cNvPr id="29701" name="AutoShape 5"/>
            <p:cNvSpPr>
              <a:spLocks noChangeArrowheads="1"/>
            </p:cNvSpPr>
            <p:nvPr/>
          </p:nvSpPr>
          <p:spPr bwMode="auto">
            <a:xfrm>
              <a:off x="314" y="2446"/>
              <a:ext cx="1843" cy="402"/>
            </a:xfrm>
            <a:prstGeom prst="cube">
              <a:avLst>
                <a:gd name="adj" fmla="val 91773"/>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2" name="AutoShape 6"/>
            <p:cNvSpPr>
              <a:spLocks noChangeArrowheads="1"/>
            </p:cNvSpPr>
            <p:nvPr/>
          </p:nvSpPr>
          <p:spPr bwMode="auto">
            <a:xfrm>
              <a:off x="488" y="2412"/>
              <a:ext cx="1666" cy="211"/>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3" name="AutoShape 7"/>
            <p:cNvSpPr>
              <a:spLocks noChangeArrowheads="1"/>
            </p:cNvSpPr>
            <p:nvPr/>
          </p:nvSpPr>
          <p:spPr bwMode="auto">
            <a:xfrm>
              <a:off x="314" y="2605"/>
              <a:ext cx="1666" cy="210"/>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4" name="AutoShape 8"/>
            <p:cNvSpPr>
              <a:spLocks noChangeArrowheads="1"/>
            </p:cNvSpPr>
            <p:nvPr/>
          </p:nvSpPr>
          <p:spPr bwMode="auto">
            <a:xfrm>
              <a:off x="410" y="2590"/>
              <a:ext cx="1547"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5" name="AutoShape 9"/>
            <p:cNvSpPr>
              <a:spLocks noChangeArrowheads="1"/>
            </p:cNvSpPr>
            <p:nvPr/>
          </p:nvSpPr>
          <p:spPr bwMode="auto">
            <a:xfrm>
              <a:off x="638" y="2343"/>
              <a:ext cx="1532"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6" name="AutoShape 10"/>
            <p:cNvSpPr>
              <a:spLocks noChangeArrowheads="1"/>
            </p:cNvSpPr>
            <p:nvPr/>
          </p:nvSpPr>
          <p:spPr bwMode="auto">
            <a:xfrm>
              <a:off x="1511" y="2333"/>
              <a:ext cx="244" cy="259"/>
            </a:xfrm>
            <a:prstGeom prst="cube">
              <a:avLst>
                <a:gd name="adj" fmla="val 5862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7" name="AutoShape 11"/>
            <p:cNvSpPr>
              <a:spLocks noChangeArrowheads="1"/>
            </p:cNvSpPr>
            <p:nvPr/>
          </p:nvSpPr>
          <p:spPr bwMode="auto">
            <a:xfrm>
              <a:off x="1026" y="1503"/>
              <a:ext cx="214" cy="690"/>
            </a:xfrm>
            <a:prstGeom prst="cube">
              <a:avLst>
                <a:gd name="adj" fmla="val 81194"/>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8" name="AutoShape 12"/>
            <p:cNvSpPr>
              <a:spLocks noChangeArrowheads="1"/>
            </p:cNvSpPr>
            <p:nvPr/>
          </p:nvSpPr>
          <p:spPr bwMode="auto">
            <a:xfrm>
              <a:off x="1102" y="1506"/>
              <a:ext cx="541" cy="98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9" name="Freeform 13"/>
            <p:cNvSpPr>
              <a:spLocks/>
            </p:cNvSpPr>
            <p:nvPr/>
          </p:nvSpPr>
          <p:spPr bwMode="auto">
            <a:xfrm>
              <a:off x="993" y="1653"/>
              <a:ext cx="630" cy="946"/>
            </a:xfrm>
            <a:custGeom>
              <a:avLst/>
              <a:gdLst>
                <a:gd name="T0" fmla="*/ 0 w 576"/>
                <a:gd name="T1" fmla="*/ 1256 h 768"/>
                <a:gd name="T2" fmla="*/ 126 w 576"/>
                <a:gd name="T3" fmla="*/ 1256 h 768"/>
                <a:gd name="T4" fmla="*/ 126 w 576"/>
                <a:gd name="T5" fmla="*/ 0 h 768"/>
                <a:gd name="T6" fmla="*/ 628 w 576"/>
                <a:gd name="T7" fmla="*/ 0 h 768"/>
                <a:gd name="T8" fmla="*/ 628 w 576"/>
                <a:gd name="T9" fmla="*/ 1256 h 768"/>
                <a:gd name="T10" fmla="*/ 754 w 576"/>
                <a:gd name="T11" fmla="*/ 1256 h 768"/>
                <a:gd name="T12" fmla="*/ 754 w 576"/>
                <a:gd name="T13" fmla="*/ 1435 h 768"/>
                <a:gd name="T14" fmla="*/ 0 w 576"/>
                <a:gd name="T15" fmla="*/ 1435 h 768"/>
                <a:gd name="T16" fmla="*/ 0 w 576"/>
                <a:gd name="T17" fmla="*/ 1256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lIns="210317" tIns="105161" rIns="210317" bIns="105161" anchor="ctr"/>
            <a:lstStyle/>
            <a:p>
              <a:endParaRPr lang="en-US"/>
            </a:p>
          </p:txBody>
        </p:sp>
        <p:sp>
          <p:nvSpPr>
            <p:cNvPr id="29710" name="Rectangle 14"/>
            <p:cNvSpPr>
              <a:spLocks noChangeArrowheads="1"/>
            </p:cNvSpPr>
            <p:nvPr/>
          </p:nvSpPr>
          <p:spPr bwMode="auto">
            <a:xfrm>
              <a:off x="1204" y="1773"/>
              <a:ext cx="209" cy="766"/>
            </a:xfrm>
            <a:prstGeom prst="rect">
              <a:avLst/>
            </a:prstGeom>
            <a:solidFill>
              <a:schemeClr val="bg1"/>
            </a:solidFill>
            <a:ln w="9525">
              <a:solidFill>
                <a:schemeClr val="tx1"/>
              </a:solidFill>
              <a:miter lim="800000"/>
              <a:headEnd/>
              <a:tailEnd/>
            </a:ln>
          </p:spPr>
          <p:txBody>
            <a:bodyPr wrap="none" lIns="210317" tIns="105161" rIns="210317" bIns="105161" anchor="ctr"/>
            <a:lstStyle/>
            <a:p>
              <a:endParaRPr lang="en-US">
                <a:latin typeface="Calibri" pitchFamily="-109" charset="0"/>
              </a:endParaRPr>
            </a:p>
          </p:txBody>
        </p:sp>
        <p:sp>
          <p:nvSpPr>
            <p:cNvPr id="29711" name="AutoShape 15"/>
            <p:cNvSpPr>
              <a:spLocks noChangeArrowheads="1"/>
            </p:cNvSpPr>
            <p:nvPr/>
          </p:nvSpPr>
          <p:spPr bwMode="auto">
            <a:xfrm>
              <a:off x="1125" y="1924"/>
              <a:ext cx="285" cy="402"/>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12" name="Group 16"/>
            <p:cNvGrpSpPr>
              <a:grpSpLocks/>
            </p:cNvGrpSpPr>
            <p:nvPr/>
          </p:nvGrpSpPr>
          <p:grpSpPr bwMode="auto">
            <a:xfrm>
              <a:off x="1069" y="2237"/>
              <a:ext cx="101" cy="258"/>
              <a:chOff x="1017" y="1110"/>
              <a:chExt cx="93" cy="210"/>
            </a:xfrm>
          </p:grpSpPr>
          <p:sp>
            <p:nvSpPr>
              <p:cNvPr id="29811" name="AutoShape 17"/>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sp>
            <p:nvSpPr>
              <p:cNvPr id="29812" name="AutoShape 18"/>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grpSp>
        <p:sp>
          <p:nvSpPr>
            <p:cNvPr id="29713" name="AutoShape 19"/>
            <p:cNvSpPr>
              <a:spLocks noChangeArrowheads="1"/>
            </p:cNvSpPr>
            <p:nvPr/>
          </p:nvSpPr>
          <p:spPr bwMode="auto">
            <a:xfrm>
              <a:off x="1432" y="2558"/>
              <a:ext cx="155" cy="184"/>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4" name="AutoShape 20"/>
            <p:cNvSpPr>
              <a:spLocks noChangeArrowheads="1"/>
            </p:cNvSpPr>
            <p:nvPr/>
          </p:nvSpPr>
          <p:spPr bwMode="auto">
            <a:xfrm>
              <a:off x="1055" y="2108"/>
              <a:ext cx="194" cy="169"/>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5" name="AutoShape 21"/>
            <p:cNvSpPr>
              <a:spLocks noChangeArrowheads="1"/>
            </p:cNvSpPr>
            <p:nvPr/>
          </p:nvSpPr>
          <p:spPr bwMode="auto">
            <a:xfrm>
              <a:off x="1364" y="1433"/>
              <a:ext cx="197" cy="16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6" name="Line 22"/>
            <p:cNvSpPr>
              <a:spLocks noChangeShapeType="1"/>
            </p:cNvSpPr>
            <p:nvPr/>
          </p:nvSpPr>
          <p:spPr bwMode="auto">
            <a:xfrm>
              <a:off x="1246" y="177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7" name="Line 23"/>
            <p:cNvSpPr>
              <a:spLocks noChangeShapeType="1"/>
            </p:cNvSpPr>
            <p:nvPr/>
          </p:nvSpPr>
          <p:spPr bwMode="auto">
            <a:xfrm flipV="1">
              <a:off x="1204" y="2484"/>
              <a:ext cx="45" cy="52"/>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8" name="Line 24"/>
            <p:cNvSpPr>
              <a:spLocks noChangeShapeType="1"/>
            </p:cNvSpPr>
            <p:nvPr/>
          </p:nvSpPr>
          <p:spPr bwMode="auto">
            <a:xfrm>
              <a:off x="1246" y="233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9" name="Line 25"/>
            <p:cNvSpPr>
              <a:spLocks noChangeShapeType="1"/>
            </p:cNvSpPr>
            <p:nvPr/>
          </p:nvSpPr>
          <p:spPr bwMode="auto">
            <a:xfrm>
              <a:off x="1252" y="2486"/>
              <a:ext cx="161"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20" name="AutoShape 26"/>
            <p:cNvSpPr>
              <a:spLocks noChangeArrowheads="1"/>
            </p:cNvSpPr>
            <p:nvPr/>
          </p:nvSpPr>
          <p:spPr bwMode="auto">
            <a:xfrm>
              <a:off x="878" y="2546"/>
              <a:ext cx="154" cy="185"/>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21" name="AutoShape 27"/>
            <p:cNvSpPr>
              <a:spLocks noChangeArrowheads="1"/>
            </p:cNvSpPr>
            <p:nvPr/>
          </p:nvSpPr>
          <p:spPr bwMode="auto">
            <a:xfrm>
              <a:off x="846" y="2724"/>
              <a:ext cx="524" cy="531"/>
            </a:xfrm>
            <a:prstGeom prst="cube">
              <a:avLst>
                <a:gd name="adj" fmla="val 25000"/>
              </a:avLst>
            </a:prstGeom>
            <a:solidFill>
              <a:srgbClr val="C0C0C0"/>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22" name="AutoShape 28"/>
            <p:cNvSpPr>
              <a:spLocks noChangeArrowheads="1"/>
            </p:cNvSpPr>
            <p:nvPr/>
          </p:nvSpPr>
          <p:spPr bwMode="auto">
            <a:xfrm>
              <a:off x="3578" y="2448"/>
              <a:ext cx="1843" cy="403"/>
            </a:xfrm>
            <a:prstGeom prst="cube">
              <a:avLst>
                <a:gd name="adj" fmla="val 91773"/>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3" name="AutoShape 29"/>
            <p:cNvSpPr>
              <a:spLocks noChangeArrowheads="1"/>
            </p:cNvSpPr>
            <p:nvPr/>
          </p:nvSpPr>
          <p:spPr bwMode="auto">
            <a:xfrm>
              <a:off x="3752" y="2415"/>
              <a:ext cx="1666" cy="211"/>
            </a:xfrm>
            <a:prstGeom prst="cube">
              <a:avLst>
                <a:gd name="adj" fmla="val 8237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4" name="AutoShape 30"/>
            <p:cNvSpPr>
              <a:spLocks noChangeArrowheads="1"/>
            </p:cNvSpPr>
            <p:nvPr/>
          </p:nvSpPr>
          <p:spPr bwMode="auto">
            <a:xfrm>
              <a:off x="3578" y="2606"/>
              <a:ext cx="1666" cy="211"/>
            </a:xfrm>
            <a:prstGeom prst="cube">
              <a:avLst>
                <a:gd name="adj" fmla="val 8237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5" name="AutoShape 31"/>
            <p:cNvSpPr>
              <a:spLocks noChangeArrowheads="1"/>
            </p:cNvSpPr>
            <p:nvPr/>
          </p:nvSpPr>
          <p:spPr bwMode="auto">
            <a:xfrm>
              <a:off x="3672" y="2592"/>
              <a:ext cx="1547" cy="76"/>
            </a:xfrm>
            <a:prstGeom prst="cube">
              <a:avLst>
                <a:gd name="adj" fmla="val 38097"/>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6" name="AutoShape 32"/>
            <p:cNvSpPr>
              <a:spLocks noChangeArrowheads="1"/>
            </p:cNvSpPr>
            <p:nvPr/>
          </p:nvSpPr>
          <p:spPr bwMode="auto">
            <a:xfrm>
              <a:off x="3902" y="2343"/>
              <a:ext cx="1531" cy="80"/>
            </a:xfrm>
            <a:prstGeom prst="cube">
              <a:avLst>
                <a:gd name="adj" fmla="val 38097"/>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7" name="AutoShape 33"/>
            <p:cNvSpPr>
              <a:spLocks noChangeArrowheads="1"/>
            </p:cNvSpPr>
            <p:nvPr/>
          </p:nvSpPr>
          <p:spPr bwMode="auto">
            <a:xfrm>
              <a:off x="4774" y="2333"/>
              <a:ext cx="244" cy="260"/>
            </a:xfrm>
            <a:prstGeom prst="cube">
              <a:avLst>
                <a:gd name="adj" fmla="val 5862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8" name="AutoShape 34"/>
            <p:cNvSpPr>
              <a:spLocks noChangeArrowheads="1"/>
            </p:cNvSpPr>
            <p:nvPr/>
          </p:nvSpPr>
          <p:spPr bwMode="auto">
            <a:xfrm>
              <a:off x="4290" y="1503"/>
              <a:ext cx="211" cy="690"/>
            </a:xfrm>
            <a:prstGeom prst="cube">
              <a:avLst>
                <a:gd name="adj" fmla="val 81194"/>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9" name="AutoShape 35"/>
            <p:cNvSpPr>
              <a:spLocks noChangeArrowheads="1"/>
            </p:cNvSpPr>
            <p:nvPr/>
          </p:nvSpPr>
          <p:spPr bwMode="auto">
            <a:xfrm>
              <a:off x="4365" y="1508"/>
              <a:ext cx="542" cy="984"/>
            </a:xfrm>
            <a:prstGeom prst="cube">
              <a:avLst>
                <a:gd name="adj" fmla="val 2500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0" name="Freeform 36"/>
            <p:cNvSpPr>
              <a:spLocks/>
            </p:cNvSpPr>
            <p:nvPr/>
          </p:nvSpPr>
          <p:spPr bwMode="auto">
            <a:xfrm>
              <a:off x="4257" y="1655"/>
              <a:ext cx="629" cy="947"/>
            </a:xfrm>
            <a:custGeom>
              <a:avLst/>
              <a:gdLst>
                <a:gd name="T0" fmla="*/ 0 w 576"/>
                <a:gd name="T1" fmla="*/ 1260 h 768"/>
                <a:gd name="T2" fmla="*/ 126 w 576"/>
                <a:gd name="T3" fmla="*/ 1260 h 768"/>
                <a:gd name="T4" fmla="*/ 126 w 576"/>
                <a:gd name="T5" fmla="*/ 0 h 768"/>
                <a:gd name="T6" fmla="*/ 625 w 576"/>
                <a:gd name="T7" fmla="*/ 0 h 768"/>
                <a:gd name="T8" fmla="*/ 625 w 576"/>
                <a:gd name="T9" fmla="*/ 1260 h 768"/>
                <a:gd name="T10" fmla="*/ 750 w 576"/>
                <a:gd name="T11" fmla="*/ 1260 h 768"/>
                <a:gd name="T12" fmla="*/ 750 w 576"/>
                <a:gd name="T13" fmla="*/ 1440 h 768"/>
                <a:gd name="T14" fmla="*/ 0 w 576"/>
                <a:gd name="T15" fmla="*/ 1440 h 768"/>
                <a:gd name="T16" fmla="*/ 0 w 576"/>
                <a:gd name="T17" fmla="*/ 1260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anchor="ctr"/>
            <a:lstStyle/>
            <a:p>
              <a:endParaRPr lang="en-US"/>
            </a:p>
          </p:txBody>
        </p:sp>
        <p:sp>
          <p:nvSpPr>
            <p:cNvPr id="29731" name="Rectangle 37"/>
            <p:cNvSpPr>
              <a:spLocks noChangeArrowheads="1"/>
            </p:cNvSpPr>
            <p:nvPr/>
          </p:nvSpPr>
          <p:spPr bwMode="auto">
            <a:xfrm>
              <a:off x="4466" y="1773"/>
              <a:ext cx="211" cy="767"/>
            </a:xfrm>
            <a:prstGeom prst="rect">
              <a:avLst/>
            </a:prstGeom>
            <a:solidFill>
              <a:schemeClr val="bg1"/>
            </a:solidFill>
            <a:ln w="9525">
              <a:solidFill>
                <a:schemeClr val="tx1"/>
              </a:solidFill>
              <a:miter lim="800000"/>
              <a:headEnd/>
              <a:tailEnd/>
            </a:ln>
          </p:spPr>
          <p:txBody>
            <a:bodyPr wrap="none" anchor="ctr"/>
            <a:lstStyle/>
            <a:p>
              <a:endParaRPr lang="en-US">
                <a:latin typeface="Calibri" pitchFamily="-109" charset="0"/>
              </a:endParaRPr>
            </a:p>
          </p:txBody>
        </p:sp>
        <p:sp>
          <p:nvSpPr>
            <p:cNvPr id="29732" name="AutoShape 38"/>
            <p:cNvSpPr>
              <a:spLocks noChangeArrowheads="1"/>
            </p:cNvSpPr>
            <p:nvPr/>
          </p:nvSpPr>
          <p:spPr bwMode="auto">
            <a:xfrm>
              <a:off x="4389" y="1924"/>
              <a:ext cx="283" cy="402"/>
            </a:xfrm>
            <a:prstGeom prst="cube">
              <a:avLst>
                <a:gd name="adj" fmla="val 46449"/>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grpSp>
          <p:nvGrpSpPr>
            <p:cNvPr id="29733" name="Group 39"/>
            <p:cNvGrpSpPr>
              <a:grpSpLocks/>
            </p:cNvGrpSpPr>
            <p:nvPr/>
          </p:nvGrpSpPr>
          <p:grpSpPr bwMode="auto">
            <a:xfrm>
              <a:off x="4331" y="2239"/>
              <a:ext cx="102" cy="257"/>
              <a:chOff x="1017" y="1110"/>
              <a:chExt cx="93" cy="210"/>
            </a:xfrm>
          </p:grpSpPr>
          <p:sp>
            <p:nvSpPr>
              <p:cNvPr id="29809" name="AutoShape 40"/>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sp>
            <p:nvSpPr>
              <p:cNvPr id="29810" name="AutoShape 41"/>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grpSp>
        <p:sp>
          <p:nvSpPr>
            <p:cNvPr id="29734" name="AutoShape 42"/>
            <p:cNvSpPr>
              <a:spLocks noChangeArrowheads="1"/>
            </p:cNvSpPr>
            <p:nvPr/>
          </p:nvSpPr>
          <p:spPr bwMode="auto">
            <a:xfrm>
              <a:off x="4697" y="2559"/>
              <a:ext cx="154" cy="184"/>
            </a:xfrm>
            <a:prstGeom prst="cube">
              <a:avLst>
                <a:gd name="adj" fmla="val 85366"/>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5" name="AutoShape 43"/>
            <p:cNvSpPr>
              <a:spLocks noChangeArrowheads="1"/>
            </p:cNvSpPr>
            <p:nvPr/>
          </p:nvSpPr>
          <p:spPr bwMode="auto">
            <a:xfrm>
              <a:off x="4318" y="2109"/>
              <a:ext cx="195" cy="169"/>
            </a:xfrm>
            <a:prstGeom prst="cube">
              <a:avLst>
                <a:gd name="adj" fmla="val 46449"/>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6" name="AutoShape 44"/>
            <p:cNvSpPr>
              <a:spLocks noChangeArrowheads="1"/>
            </p:cNvSpPr>
            <p:nvPr/>
          </p:nvSpPr>
          <p:spPr bwMode="auto">
            <a:xfrm>
              <a:off x="4630" y="1433"/>
              <a:ext cx="194" cy="166"/>
            </a:xfrm>
            <a:prstGeom prst="cube">
              <a:avLst>
                <a:gd name="adj" fmla="val 2500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7" name="Line 45"/>
            <p:cNvSpPr>
              <a:spLocks noChangeShapeType="1"/>
            </p:cNvSpPr>
            <p:nvPr/>
          </p:nvSpPr>
          <p:spPr bwMode="auto">
            <a:xfrm>
              <a:off x="4510" y="1773"/>
              <a:ext cx="0" cy="148"/>
            </a:xfrm>
            <a:prstGeom prst="line">
              <a:avLst/>
            </a:prstGeom>
            <a:noFill/>
            <a:ln w="9525">
              <a:solidFill>
                <a:schemeClr val="tx1"/>
              </a:solidFill>
              <a:round/>
              <a:headEnd/>
              <a:tailEnd/>
            </a:ln>
          </p:spPr>
          <p:txBody>
            <a:bodyPr wrap="none" anchor="ctr"/>
            <a:lstStyle/>
            <a:p>
              <a:endParaRPr lang="en-US"/>
            </a:p>
          </p:txBody>
        </p:sp>
        <p:sp>
          <p:nvSpPr>
            <p:cNvPr id="29738" name="Line 46"/>
            <p:cNvSpPr>
              <a:spLocks noChangeShapeType="1"/>
            </p:cNvSpPr>
            <p:nvPr/>
          </p:nvSpPr>
          <p:spPr bwMode="auto">
            <a:xfrm flipV="1">
              <a:off x="4466" y="2486"/>
              <a:ext cx="47" cy="51"/>
            </a:xfrm>
            <a:prstGeom prst="line">
              <a:avLst/>
            </a:prstGeom>
            <a:noFill/>
            <a:ln w="9525">
              <a:solidFill>
                <a:schemeClr val="tx1"/>
              </a:solidFill>
              <a:round/>
              <a:headEnd/>
              <a:tailEnd/>
            </a:ln>
          </p:spPr>
          <p:txBody>
            <a:bodyPr wrap="none" anchor="ctr"/>
            <a:lstStyle/>
            <a:p>
              <a:endParaRPr lang="en-US"/>
            </a:p>
          </p:txBody>
        </p:sp>
        <p:sp>
          <p:nvSpPr>
            <p:cNvPr id="29739" name="Line 47"/>
            <p:cNvSpPr>
              <a:spLocks noChangeShapeType="1"/>
            </p:cNvSpPr>
            <p:nvPr/>
          </p:nvSpPr>
          <p:spPr bwMode="auto">
            <a:xfrm>
              <a:off x="4510" y="2333"/>
              <a:ext cx="0" cy="148"/>
            </a:xfrm>
            <a:prstGeom prst="line">
              <a:avLst/>
            </a:prstGeom>
            <a:noFill/>
            <a:ln w="9525">
              <a:solidFill>
                <a:schemeClr val="tx1"/>
              </a:solidFill>
              <a:round/>
              <a:headEnd/>
              <a:tailEnd/>
            </a:ln>
          </p:spPr>
          <p:txBody>
            <a:bodyPr wrap="none" anchor="ctr"/>
            <a:lstStyle/>
            <a:p>
              <a:endParaRPr lang="en-US"/>
            </a:p>
          </p:txBody>
        </p:sp>
        <p:sp>
          <p:nvSpPr>
            <p:cNvPr id="29740" name="Line 48"/>
            <p:cNvSpPr>
              <a:spLocks noChangeShapeType="1"/>
            </p:cNvSpPr>
            <p:nvPr/>
          </p:nvSpPr>
          <p:spPr bwMode="auto">
            <a:xfrm>
              <a:off x="4516" y="2487"/>
              <a:ext cx="161" cy="0"/>
            </a:xfrm>
            <a:prstGeom prst="line">
              <a:avLst/>
            </a:prstGeom>
            <a:noFill/>
            <a:ln w="9525">
              <a:solidFill>
                <a:schemeClr val="tx1"/>
              </a:solidFill>
              <a:round/>
              <a:headEnd/>
              <a:tailEnd/>
            </a:ln>
          </p:spPr>
          <p:txBody>
            <a:bodyPr wrap="none" anchor="ctr"/>
            <a:lstStyle/>
            <a:p>
              <a:endParaRPr lang="en-US"/>
            </a:p>
          </p:txBody>
        </p:sp>
        <p:sp>
          <p:nvSpPr>
            <p:cNvPr id="29741" name="AutoShape 49"/>
            <p:cNvSpPr>
              <a:spLocks noChangeArrowheads="1"/>
            </p:cNvSpPr>
            <p:nvPr/>
          </p:nvSpPr>
          <p:spPr bwMode="auto">
            <a:xfrm>
              <a:off x="4143" y="2548"/>
              <a:ext cx="153" cy="183"/>
            </a:xfrm>
            <a:prstGeom prst="cube">
              <a:avLst>
                <a:gd name="adj" fmla="val 85366"/>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42" name="AutoShape 50"/>
            <p:cNvSpPr>
              <a:spLocks noChangeArrowheads="1"/>
            </p:cNvSpPr>
            <p:nvPr/>
          </p:nvSpPr>
          <p:spPr bwMode="auto">
            <a:xfrm>
              <a:off x="4109" y="2726"/>
              <a:ext cx="525" cy="529"/>
            </a:xfrm>
            <a:prstGeom prst="cube">
              <a:avLst>
                <a:gd name="adj" fmla="val 25000"/>
              </a:avLst>
            </a:prstGeom>
            <a:solidFill>
              <a:srgbClr val="C0C0C0"/>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43" name="Text Box 51"/>
            <p:cNvSpPr txBox="1">
              <a:spLocks noChangeArrowheads="1"/>
            </p:cNvSpPr>
            <p:nvPr/>
          </p:nvSpPr>
          <p:spPr bwMode="auto">
            <a:xfrm>
              <a:off x="3914"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3</a:t>
              </a:r>
              <a:endParaRPr lang="en-US" sz="2100" baseline="-25000">
                <a:latin typeface="Times New Roman" pitchFamily="-109" charset="0"/>
              </a:endParaRPr>
            </a:p>
          </p:txBody>
        </p:sp>
        <p:sp>
          <p:nvSpPr>
            <p:cNvPr id="29744" name="Text Box 52"/>
            <p:cNvSpPr txBox="1">
              <a:spLocks noChangeArrowheads="1"/>
            </p:cNvSpPr>
            <p:nvPr/>
          </p:nvSpPr>
          <p:spPr bwMode="auto">
            <a:xfrm>
              <a:off x="2270"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2</a:t>
              </a:r>
              <a:endParaRPr lang="en-US" sz="2100" baseline="-25000">
                <a:latin typeface="Times New Roman" pitchFamily="-109" charset="0"/>
              </a:endParaRPr>
            </a:p>
          </p:txBody>
        </p:sp>
        <p:sp>
          <p:nvSpPr>
            <p:cNvPr id="29745" name="AutoShape 53"/>
            <p:cNvSpPr>
              <a:spLocks noChangeArrowheads="1"/>
            </p:cNvSpPr>
            <p:nvPr/>
          </p:nvSpPr>
          <p:spPr bwMode="auto">
            <a:xfrm>
              <a:off x="1946" y="2446"/>
              <a:ext cx="1843" cy="402"/>
            </a:xfrm>
            <a:prstGeom prst="cube">
              <a:avLst>
                <a:gd name="adj" fmla="val 91773"/>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6" name="AutoShape 54"/>
            <p:cNvSpPr>
              <a:spLocks noChangeArrowheads="1"/>
            </p:cNvSpPr>
            <p:nvPr/>
          </p:nvSpPr>
          <p:spPr bwMode="auto">
            <a:xfrm>
              <a:off x="2120" y="2412"/>
              <a:ext cx="1666" cy="211"/>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7" name="AutoShape 55"/>
            <p:cNvSpPr>
              <a:spLocks noChangeArrowheads="1"/>
            </p:cNvSpPr>
            <p:nvPr/>
          </p:nvSpPr>
          <p:spPr bwMode="auto">
            <a:xfrm>
              <a:off x="1946" y="2605"/>
              <a:ext cx="1666" cy="210"/>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8" name="AutoShape 56"/>
            <p:cNvSpPr>
              <a:spLocks noChangeArrowheads="1"/>
            </p:cNvSpPr>
            <p:nvPr/>
          </p:nvSpPr>
          <p:spPr bwMode="auto">
            <a:xfrm>
              <a:off x="2042" y="2590"/>
              <a:ext cx="1547"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9" name="AutoShape 57"/>
            <p:cNvSpPr>
              <a:spLocks noChangeArrowheads="1"/>
            </p:cNvSpPr>
            <p:nvPr/>
          </p:nvSpPr>
          <p:spPr bwMode="auto">
            <a:xfrm>
              <a:off x="2270" y="2343"/>
              <a:ext cx="1532"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0" name="AutoShape 58"/>
            <p:cNvSpPr>
              <a:spLocks noChangeArrowheads="1"/>
            </p:cNvSpPr>
            <p:nvPr/>
          </p:nvSpPr>
          <p:spPr bwMode="auto">
            <a:xfrm>
              <a:off x="3143" y="2333"/>
              <a:ext cx="244" cy="259"/>
            </a:xfrm>
            <a:prstGeom prst="cube">
              <a:avLst>
                <a:gd name="adj" fmla="val 5862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1" name="AutoShape 59"/>
            <p:cNvSpPr>
              <a:spLocks noChangeArrowheads="1"/>
            </p:cNvSpPr>
            <p:nvPr/>
          </p:nvSpPr>
          <p:spPr bwMode="auto">
            <a:xfrm>
              <a:off x="2658" y="1503"/>
              <a:ext cx="214" cy="690"/>
            </a:xfrm>
            <a:prstGeom prst="cube">
              <a:avLst>
                <a:gd name="adj" fmla="val 81194"/>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2" name="AutoShape 60"/>
            <p:cNvSpPr>
              <a:spLocks noChangeArrowheads="1"/>
            </p:cNvSpPr>
            <p:nvPr/>
          </p:nvSpPr>
          <p:spPr bwMode="auto">
            <a:xfrm>
              <a:off x="2734" y="1506"/>
              <a:ext cx="541" cy="98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3" name="Freeform 61"/>
            <p:cNvSpPr>
              <a:spLocks/>
            </p:cNvSpPr>
            <p:nvPr/>
          </p:nvSpPr>
          <p:spPr bwMode="auto">
            <a:xfrm>
              <a:off x="2625" y="1653"/>
              <a:ext cx="630" cy="946"/>
            </a:xfrm>
            <a:custGeom>
              <a:avLst/>
              <a:gdLst>
                <a:gd name="T0" fmla="*/ 0 w 576"/>
                <a:gd name="T1" fmla="*/ 1256 h 768"/>
                <a:gd name="T2" fmla="*/ 126 w 576"/>
                <a:gd name="T3" fmla="*/ 1256 h 768"/>
                <a:gd name="T4" fmla="*/ 126 w 576"/>
                <a:gd name="T5" fmla="*/ 0 h 768"/>
                <a:gd name="T6" fmla="*/ 628 w 576"/>
                <a:gd name="T7" fmla="*/ 0 h 768"/>
                <a:gd name="T8" fmla="*/ 628 w 576"/>
                <a:gd name="T9" fmla="*/ 1256 h 768"/>
                <a:gd name="T10" fmla="*/ 754 w 576"/>
                <a:gd name="T11" fmla="*/ 1256 h 768"/>
                <a:gd name="T12" fmla="*/ 754 w 576"/>
                <a:gd name="T13" fmla="*/ 1435 h 768"/>
                <a:gd name="T14" fmla="*/ 0 w 576"/>
                <a:gd name="T15" fmla="*/ 1435 h 768"/>
                <a:gd name="T16" fmla="*/ 0 w 576"/>
                <a:gd name="T17" fmla="*/ 1256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lIns="210317" tIns="105161" rIns="210317" bIns="105161" anchor="ctr"/>
            <a:lstStyle/>
            <a:p>
              <a:endParaRPr lang="en-US"/>
            </a:p>
          </p:txBody>
        </p:sp>
        <p:sp>
          <p:nvSpPr>
            <p:cNvPr id="29754" name="Rectangle 62"/>
            <p:cNvSpPr>
              <a:spLocks noChangeArrowheads="1"/>
            </p:cNvSpPr>
            <p:nvPr/>
          </p:nvSpPr>
          <p:spPr bwMode="auto">
            <a:xfrm>
              <a:off x="2836" y="1773"/>
              <a:ext cx="209" cy="766"/>
            </a:xfrm>
            <a:prstGeom prst="rect">
              <a:avLst/>
            </a:prstGeom>
            <a:solidFill>
              <a:schemeClr val="bg1"/>
            </a:solidFill>
            <a:ln w="9525">
              <a:solidFill>
                <a:schemeClr val="tx1"/>
              </a:solidFill>
              <a:miter lim="800000"/>
              <a:headEnd/>
              <a:tailEnd/>
            </a:ln>
          </p:spPr>
          <p:txBody>
            <a:bodyPr wrap="none" lIns="210317" tIns="105161" rIns="210317" bIns="105161" anchor="ctr"/>
            <a:lstStyle/>
            <a:p>
              <a:endParaRPr lang="en-US">
                <a:latin typeface="Calibri" pitchFamily="-109" charset="0"/>
              </a:endParaRPr>
            </a:p>
          </p:txBody>
        </p:sp>
        <p:sp>
          <p:nvSpPr>
            <p:cNvPr id="29755" name="AutoShape 63"/>
            <p:cNvSpPr>
              <a:spLocks noChangeArrowheads="1"/>
            </p:cNvSpPr>
            <p:nvPr/>
          </p:nvSpPr>
          <p:spPr bwMode="auto">
            <a:xfrm>
              <a:off x="2757" y="1924"/>
              <a:ext cx="285" cy="402"/>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56" name="Group 64"/>
            <p:cNvGrpSpPr>
              <a:grpSpLocks/>
            </p:cNvGrpSpPr>
            <p:nvPr/>
          </p:nvGrpSpPr>
          <p:grpSpPr bwMode="auto">
            <a:xfrm>
              <a:off x="2701" y="2237"/>
              <a:ext cx="101" cy="258"/>
              <a:chOff x="1017" y="1110"/>
              <a:chExt cx="93" cy="210"/>
            </a:xfrm>
          </p:grpSpPr>
          <p:sp>
            <p:nvSpPr>
              <p:cNvPr id="29807" name="AutoShape 65"/>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sp>
            <p:nvSpPr>
              <p:cNvPr id="29808" name="AutoShape 66"/>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grpSp>
        <p:sp>
          <p:nvSpPr>
            <p:cNvPr id="29757" name="AutoShape 67"/>
            <p:cNvSpPr>
              <a:spLocks noChangeArrowheads="1"/>
            </p:cNvSpPr>
            <p:nvPr/>
          </p:nvSpPr>
          <p:spPr bwMode="auto">
            <a:xfrm>
              <a:off x="3064" y="2558"/>
              <a:ext cx="155" cy="184"/>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8" name="AutoShape 68"/>
            <p:cNvSpPr>
              <a:spLocks noChangeArrowheads="1"/>
            </p:cNvSpPr>
            <p:nvPr/>
          </p:nvSpPr>
          <p:spPr bwMode="auto">
            <a:xfrm>
              <a:off x="2687" y="2108"/>
              <a:ext cx="194" cy="169"/>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9" name="AutoShape 69"/>
            <p:cNvSpPr>
              <a:spLocks noChangeArrowheads="1"/>
            </p:cNvSpPr>
            <p:nvPr/>
          </p:nvSpPr>
          <p:spPr bwMode="auto">
            <a:xfrm>
              <a:off x="2996" y="1433"/>
              <a:ext cx="197" cy="16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60" name="Line 70"/>
            <p:cNvSpPr>
              <a:spLocks noChangeShapeType="1"/>
            </p:cNvSpPr>
            <p:nvPr/>
          </p:nvSpPr>
          <p:spPr bwMode="auto">
            <a:xfrm>
              <a:off x="2878" y="177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1" name="Line 71"/>
            <p:cNvSpPr>
              <a:spLocks noChangeShapeType="1"/>
            </p:cNvSpPr>
            <p:nvPr/>
          </p:nvSpPr>
          <p:spPr bwMode="auto">
            <a:xfrm flipV="1">
              <a:off x="2836" y="2484"/>
              <a:ext cx="45" cy="52"/>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2" name="Line 72"/>
            <p:cNvSpPr>
              <a:spLocks noChangeShapeType="1"/>
            </p:cNvSpPr>
            <p:nvPr/>
          </p:nvSpPr>
          <p:spPr bwMode="auto">
            <a:xfrm>
              <a:off x="2878" y="233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3" name="Line 73"/>
            <p:cNvSpPr>
              <a:spLocks noChangeShapeType="1"/>
            </p:cNvSpPr>
            <p:nvPr/>
          </p:nvSpPr>
          <p:spPr bwMode="auto">
            <a:xfrm>
              <a:off x="2884" y="2486"/>
              <a:ext cx="161"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4" name="AutoShape 74"/>
            <p:cNvSpPr>
              <a:spLocks noChangeArrowheads="1"/>
            </p:cNvSpPr>
            <p:nvPr/>
          </p:nvSpPr>
          <p:spPr bwMode="auto">
            <a:xfrm>
              <a:off x="2510" y="2546"/>
              <a:ext cx="154" cy="185"/>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65" name="AutoShape 75"/>
            <p:cNvSpPr>
              <a:spLocks noChangeArrowheads="1"/>
            </p:cNvSpPr>
            <p:nvPr/>
          </p:nvSpPr>
          <p:spPr bwMode="auto">
            <a:xfrm>
              <a:off x="2478" y="2724"/>
              <a:ext cx="524" cy="531"/>
            </a:xfrm>
            <a:prstGeom prst="cube">
              <a:avLst>
                <a:gd name="adj" fmla="val 25000"/>
              </a:avLst>
            </a:prstGeom>
            <a:solidFill>
              <a:srgbClr val="C0C0C0"/>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66" name="Group 76"/>
            <p:cNvGrpSpPr>
              <a:grpSpLocks/>
            </p:cNvGrpSpPr>
            <p:nvPr/>
          </p:nvGrpSpPr>
          <p:grpSpPr bwMode="auto">
            <a:xfrm>
              <a:off x="1370" y="2961"/>
              <a:ext cx="983" cy="540"/>
              <a:chOff x="465" y="1550"/>
              <a:chExt cx="593" cy="290"/>
            </a:xfrm>
          </p:grpSpPr>
          <p:sp>
            <p:nvSpPr>
              <p:cNvPr id="29789" name="Line 77"/>
              <p:cNvSpPr>
                <a:spLocks noChangeShapeType="1"/>
              </p:cNvSpPr>
              <p:nvPr/>
            </p:nvSpPr>
            <p:spPr bwMode="auto">
              <a:xfrm flipV="1">
                <a:off x="474" y="1754"/>
                <a:ext cx="32" cy="3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0" name="Line 78"/>
              <p:cNvSpPr>
                <a:spLocks noChangeShapeType="1"/>
              </p:cNvSpPr>
              <p:nvPr/>
            </p:nvSpPr>
            <p:spPr bwMode="auto">
              <a:xfrm>
                <a:off x="506" y="1644"/>
                <a:ext cx="3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1" name="Line 79"/>
              <p:cNvSpPr>
                <a:spLocks noChangeShapeType="1"/>
              </p:cNvSpPr>
              <p:nvPr/>
            </p:nvSpPr>
            <p:spPr bwMode="auto">
              <a:xfrm>
                <a:off x="506" y="1798"/>
                <a:ext cx="436"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2" name="Line 80"/>
              <p:cNvSpPr>
                <a:spLocks noChangeShapeType="1"/>
              </p:cNvSpPr>
              <p:nvPr/>
            </p:nvSpPr>
            <p:spPr bwMode="auto">
              <a:xfrm flipV="1">
                <a:off x="508" y="155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3" name="Line 81"/>
              <p:cNvSpPr>
                <a:spLocks noChangeShapeType="1"/>
              </p:cNvSpPr>
              <p:nvPr/>
            </p:nvSpPr>
            <p:spPr bwMode="auto">
              <a:xfrm flipV="1">
                <a:off x="850" y="155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4" name="Line 82"/>
              <p:cNvSpPr>
                <a:spLocks noChangeShapeType="1"/>
              </p:cNvSpPr>
              <p:nvPr/>
            </p:nvSpPr>
            <p:spPr bwMode="auto">
              <a:xfrm>
                <a:off x="602" y="1550"/>
                <a:ext cx="3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5" name="Line 83"/>
              <p:cNvSpPr>
                <a:spLocks noChangeShapeType="1"/>
              </p:cNvSpPr>
              <p:nvPr/>
            </p:nvSpPr>
            <p:spPr bwMode="auto">
              <a:xfrm>
                <a:off x="850" y="1644"/>
                <a:ext cx="70" cy="7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6" name="Line 84"/>
              <p:cNvSpPr>
                <a:spLocks noChangeShapeType="1"/>
              </p:cNvSpPr>
              <p:nvPr/>
            </p:nvSpPr>
            <p:spPr bwMode="auto">
              <a:xfrm>
                <a:off x="508" y="1642"/>
                <a:ext cx="0" cy="154"/>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7" name="Line 85"/>
              <p:cNvSpPr>
                <a:spLocks noChangeShapeType="1"/>
              </p:cNvSpPr>
              <p:nvPr/>
            </p:nvSpPr>
            <p:spPr bwMode="auto">
              <a:xfrm>
                <a:off x="944" y="1552"/>
                <a:ext cx="70" cy="7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8" name="Line 86"/>
              <p:cNvSpPr>
                <a:spLocks noChangeShapeType="1"/>
              </p:cNvSpPr>
              <p:nvPr/>
            </p:nvSpPr>
            <p:spPr bwMode="auto">
              <a:xfrm flipV="1">
                <a:off x="922" y="162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9" name="Line 87"/>
              <p:cNvSpPr>
                <a:spLocks noChangeShapeType="1"/>
              </p:cNvSpPr>
              <p:nvPr/>
            </p:nvSpPr>
            <p:spPr bwMode="auto">
              <a:xfrm>
                <a:off x="920" y="1716"/>
                <a:ext cx="22" cy="8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0" name="Line 88"/>
              <p:cNvSpPr>
                <a:spLocks noChangeShapeType="1"/>
              </p:cNvSpPr>
              <p:nvPr/>
            </p:nvSpPr>
            <p:spPr bwMode="auto">
              <a:xfrm>
                <a:off x="1014" y="1626"/>
                <a:ext cx="22" cy="8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1" name="Line 89"/>
              <p:cNvSpPr>
                <a:spLocks noChangeShapeType="1"/>
              </p:cNvSpPr>
              <p:nvPr/>
            </p:nvSpPr>
            <p:spPr bwMode="auto">
              <a:xfrm flipV="1">
                <a:off x="946" y="1702"/>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2" name="Line 90"/>
              <p:cNvSpPr>
                <a:spLocks noChangeShapeType="1"/>
              </p:cNvSpPr>
              <p:nvPr/>
            </p:nvSpPr>
            <p:spPr bwMode="auto">
              <a:xfrm>
                <a:off x="488" y="1840"/>
                <a:ext cx="4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3" name="Line 91"/>
              <p:cNvSpPr>
                <a:spLocks noChangeShapeType="1"/>
              </p:cNvSpPr>
              <p:nvPr/>
            </p:nvSpPr>
            <p:spPr bwMode="auto">
              <a:xfrm flipV="1">
                <a:off x="966" y="1732"/>
                <a:ext cx="92" cy="92"/>
              </a:xfrm>
              <a:prstGeom prst="line">
                <a:avLst/>
              </a:prstGeom>
              <a:noFill/>
              <a:ln w="9525">
                <a:solidFill>
                  <a:schemeClr val="tx1"/>
                </a:solidFill>
                <a:round/>
                <a:headEnd/>
                <a:tailEnd/>
              </a:ln>
            </p:spPr>
            <p:txBody>
              <a:bodyPr wrap="none" lIns="102180" tIns="51091" rIns="102180" bIns="51091" anchor="ctr"/>
              <a:lstStyle/>
              <a:p>
                <a:endParaRPr lang="en-US"/>
              </a:p>
            </p:txBody>
          </p:sp>
          <p:cxnSp>
            <p:nvCxnSpPr>
              <p:cNvPr id="29804" name="AutoShape 92"/>
              <p:cNvCxnSpPr>
                <a:cxnSpLocks noChangeShapeType="1"/>
                <a:stCxn id="29803" idx="1"/>
                <a:endCxn id="29801" idx="1"/>
              </p:cNvCxnSpPr>
              <p:nvPr/>
            </p:nvCxnSpPr>
            <p:spPr bwMode="auto">
              <a:xfrm rot="5400000" flipH="1">
                <a:off x="1032" y="1707"/>
                <a:ext cx="30" cy="20"/>
              </a:xfrm>
              <a:prstGeom prst="curvedConnector3">
                <a:avLst>
                  <a:gd name="adj1" fmla="val 93333"/>
                </a:avLst>
              </a:prstGeom>
              <a:noFill/>
              <a:ln w="9525">
                <a:solidFill>
                  <a:schemeClr val="tx1"/>
                </a:solidFill>
                <a:round/>
                <a:headEnd/>
                <a:tailEnd/>
              </a:ln>
            </p:spPr>
          </p:cxnSp>
          <p:cxnSp>
            <p:nvCxnSpPr>
              <p:cNvPr id="29805" name="AutoShape 93"/>
              <p:cNvCxnSpPr>
                <a:cxnSpLocks noChangeShapeType="1"/>
                <a:stCxn id="29802" idx="1"/>
                <a:endCxn id="29803" idx="0"/>
              </p:cNvCxnSpPr>
              <p:nvPr/>
            </p:nvCxnSpPr>
            <p:spPr bwMode="auto">
              <a:xfrm rot="5400000" flipH="1" flipV="1">
                <a:off x="940" y="1814"/>
                <a:ext cx="16" cy="36"/>
              </a:xfrm>
              <a:prstGeom prst="curvedConnector3">
                <a:avLst>
                  <a:gd name="adj1" fmla="val 18745"/>
                </a:avLst>
              </a:prstGeom>
              <a:noFill/>
              <a:ln w="9525">
                <a:solidFill>
                  <a:schemeClr val="tx1"/>
                </a:solidFill>
                <a:round/>
                <a:headEnd/>
                <a:tailEnd/>
              </a:ln>
            </p:spPr>
          </p:cxnSp>
          <p:sp>
            <p:nvSpPr>
              <p:cNvPr id="29806" name="Freeform 94"/>
              <p:cNvSpPr>
                <a:spLocks/>
              </p:cNvSpPr>
              <p:nvPr/>
            </p:nvSpPr>
            <p:spPr bwMode="auto">
              <a:xfrm>
                <a:off x="465" y="1786"/>
                <a:ext cx="27" cy="54"/>
              </a:xfrm>
              <a:custGeom>
                <a:avLst/>
                <a:gdLst>
                  <a:gd name="T0" fmla="*/ 9 w 27"/>
                  <a:gd name="T1" fmla="*/ 0 h 54"/>
                  <a:gd name="T2" fmla="*/ 3 w 27"/>
                  <a:gd name="T3" fmla="*/ 36 h 54"/>
                  <a:gd name="T4" fmla="*/ 27 w 27"/>
                  <a:gd name="T5" fmla="*/ 54 h 54"/>
                  <a:gd name="T6" fmla="*/ 0 60000 65536"/>
                  <a:gd name="T7" fmla="*/ 0 60000 65536"/>
                  <a:gd name="T8" fmla="*/ 0 60000 65536"/>
                  <a:gd name="T9" fmla="*/ 0 w 27"/>
                  <a:gd name="T10" fmla="*/ 0 h 54"/>
                  <a:gd name="T11" fmla="*/ 27 w 27"/>
                  <a:gd name="T12" fmla="*/ 54 h 54"/>
                </a:gdLst>
                <a:ahLst/>
                <a:cxnLst>
                  <a:cxn ang="T6">
                    <a:pos x="T0" y="T1"/>
                  </a:cxn>
                  <a:cxn ang="T7">
                    <a:pos x="T2" y="T3"/>
                  </a:cxn>
                  <a:cxn ang="T8">
                    <a:pos x="T4" y="T5"/>
                  </a:cxn>
                </a:cxnLst>
                <a:rect l="T9" t="T10" r="T11" b="T12"/>
                <a:pathLst>
                  <a:path w="27" h="54">
                    <a:moveTo>
                      <a:pt x="9" y="0"/>
                    </a:moveTo>
                    <a:cubicBezTo>
                      <a:pt x="4" y="13"/>
                      <a:pt x="0" y="27"/>
                      <a:pt x="3" y="36"/>
                    </a:cubicBezTo>
                    <a:cubicBezTo>
                      <a:pt x="6" y="45"/>
                      <a:pt x="16" y="49"/>
                      <a:pt x="27" y="54"/>
                    </a:cubicBezTo>
                  </a:path>
                </a:pathLst>
              </a:custGeom>
              <a:noFill/>
              <a:ln w="9525">
                <a:solidFill>
                  <a:schemeClr val="tx1"/>
                </a:solidFill>
                <a:round/>
                <a:headEnd/>
                <a:tailEnd/>
              </a:ln>
            </p:spPr>
            <p:txBody>
              <a:bodyPr wrap="none" lIns="102180" tIns="51091" rIns="102180" bIns="51091" anchor="ctr"/>
              <a:lstStyle/>
              <a:p>
                <a:endParaRPr lang="en-US"/>
              </a:p>
            </p:txBody>
          </p:sp>
        </p:grpSp>
        <p:sp>
          <p:nvSpPr>
            <p:cNvPr id="29767" name="AutoShape 95"/>
            <p:cNvSpPr>
              <a:spLocks noChangeArrowheads="1"/>
            </p:cNvSpPr>
            <p:nvPr/>
          </p:nvSpPr>
          <p:spPr bwMode="auto">
            <a:xfrm>
              <a:off x="1529" y="2839"/>
              <a:ext cx="565" cy="297"/>
            </a:xfrm>
            <a:prstGeom prst="cube">
              <a:avLst>
                <a:gd name="adj" fmla="val 59750"/>
              </a:avLst>
            </a:prstGeom>
            <a:solidFill>
              <a:schemeClr val="bg1"/>
            </a:solidFill>
            <a:ln w="9525">
              <a:solidFill>
                <a:schemeClr val="tx1"/>
              </a:solidFill>
              <a:miter lim="800000"/>
              <a:headEnd/>
              <a:tailEnd/>
            </a:ln>
          </p:spPr>
          <p:txBody>
            <a:bodyPr wrap="none" lIns="102180" tIns="51091" rIns="102180" bIns="51091" anchor="ctr"/>
            <a:lstStyle/>
            <a:p>
              <a:pPr algn="ctr" defTabSz="966788" eaLnBrk="0" hangingPunct="0"/>
              <a:endParaRPr lang="en-US" sz="2100">
                <a:latin typeface="Times New Roman" pitchFamily="-109" charset="0"/>
              </a:endParaRPr>
            </a:p>
          </p:txBody>
        </p:sp>
        <p:grpSp>
          <p:nvGrpSpPr>
            <p:cNvPr id="29768" name="Group 96"/>
            <p:cNvGrpSpPr>
              <a:grpSpLocks/>
            </p:cNvGrpSpPr>
            <p:nvPr/>
          </p:nvGrpSpPr>
          <p:grpSpPr bwMode="auto">
            <a:xfrm>
              <a:off x="846" y="2528"/>
              <a:ext cx="528" cy="306"/>
              <a:chOff x="1601" y="2688"/>
              <a:chExt cx="528" cy="306"/>
            </a:xfrm>
          </p:grpSpPr>
          <p:grpSp>
            <p:nvGrpSpPr>
              <p:cNvPr id="29782" name="Group 97"/>
              <p:cNvGrpSpPr>
                <a:grpSpLocks/>
              </p:cNvGrpSpPr>
              <p:nvPr/>
            </p:nvGrpSpPr>
            <p:grpSpPr bwMode="auto">
              <a:xfrm>
                <a:off x="1601" y="2791"/>
                <a:ext cx="528" cy="203"/>
                <a:chOff x="1545" y="1605"/>
                <a:chExt cx="483" cy="165"/>
              </a:xfrm>
            </p:grpSpPr>
            <p:sp>
              <p:nvSpPr>
                <p:cNvPr id="29784" name="AutoShape 98"/>
                <p:cNvSpPr>
                  <a:spLocks noChangeArrowheads="1"/>
                </p:cNvSpPr>
                <p:nvPr/>
              </p:nvSpPr>
              <p:spPr bwMode="auto">
                <a:xfrm>
                  <a:off x="1545" y="1605"/>
                  <a:ext cx="483" cy="165"/>
                </a:xfrm>
                <a:prstGeom prst="cube">
                  <a:avLst>
                    <a:gd name="adj" fmla="val 63977"/>
                  </a:avLst>
                </a:prstGeom>
                <a:solidFill>
                  <a:schemeClr val="bg1"/>
                </a:solidFill>
                <a:ln w="9525">
                  <a:solidFill>
                    <a:schemeClr val="tx1"/>
                  </a:solidFill>
                  <a:miter lim="800000"/>
                  <a:headEnd/>
                  <a:tailEnd/>
                </a:ln>
              </p:spPr>
              <p:txBody>
                <a:bodyPr wrap="none" lIns="102180" tIns="51091" rIns="102180" bIns="51091" anchor="ctr"/>
                <a:lstStyle/>
                <a:p>
                  <a:pPr algn="ctr" defTabSz="966788" eaLnBrk="0" hangingPunct="0"/>
                  <a:endParaRPr lang="en-US" sz="2100">
                    <a:latin typeface="Times New Roman" pitchFamily="-109" charset="0"/>
                  </a:endParaRPr>
                </a:p>
              </p:txBody>
            </p:sp>
            <p:sp>
              <p:nvSpPr>
                <p:cNvPr id="29785" name="Line 99"/>
                <p:cNvSpPr>
                  <a:spLocks noChangeShapeType="1"/>
                </p:cNvSpPr>
                <p:nvPr/>
              </p:nvSpPr>
              <p:spPr bwMode="auto">
                <a:xfrm>
                  <a:off x="1626" y="1628"/>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6" name="Line 100"/>
                <p:cNvSpPr>
                  <a:spLocks noChangeShapeType="1"/>
                </p:cNvSpPr>
                <p:nvPr/>
              </p:nvSpPr>
              <p:spPr bwMode="auto">
                <a:xfrm>
                  <a:off x="1617" y="1640"/>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7" name="Line 101"/>
                <p:cNvSpPr>
                  <a:spLocks noChangeShapeType="1"/>
                </p:cNvSpPr>
                <p:nvPr/>
              </p:nvSpPr>
              <p:spPr bwMode="auto">
                <a:xfrm>
                  <a:off x="1587" y="1670"/>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8" name="Line 102"/>
                <p:cNvSpPr>
                  <a:spLocks noChangeShapeType="1"/>
                </p:cNvSpPr>
                <p:nvPr/>
              </p:nvSpPr>
              <p:spPr bwMode="auto">
                <a:xfrm>
                  <a:off x="1578" y="1682"/>
                  <a:ext cx="377" cy="0"/>
                </a:xfrm>
                <a:prstGeom prst="line">
                  <a:avLst/>
                </a:prstGeom>
                <a:noFill/>
                <a:ln w="9525">
                  <a:solidFill>
                    <a:schemeClr val="tx1"/>
                  </a:solidFill>
                  <a:round/>
                  <a:headEnd/>
                  <a:tailEnd/>
                </a:ln>
              </p:spPr>
              <p:txBody>
                <a:bodyPr wrap="none" lIns="102180" tIns="51091" rIns="102180" bIns="51091" anchor="ctr"/>
                <a:lstStyle/>
                <a:p>
                  <a:endParaRPr lang="en-US"/>
                </a:p>
              </p:txBody>
            </p:sp>
          </p:grpSp>
          <p:sp>
            <p:nvSpPr>
              <p:cNvPr id="29783" name="AutoShape 103" descr="90%"/>
              <p:cNvSpPr>
                <a:spLocks noChangeArrowheads="1"/>
              </p:cNvSpPr>
              <p:nvPr/>
            </p:nvSpPr>
            <p:spPr bwMode="auto">
              <a:xfrm>
                <a:off x="1746" y="2688"/>
                <a:ext cx="245" cy="196"/>
              </a:xfrm>
              <a:prstGeom prst="can">
                <a:avLst>
                  <a:gd name="adj" fmla="val 25000"/>
                </a:avLst>
              </a:prstGeom>
              <a:pattFill prst="pct90">
                <a:fgClr>
                  <a:schemeClr val="bg2"/>
                </a:fgClr>
                <a:bgClr>
                  <a:srgbClr val="FFFFFF"/>
                </a:bgClr>
              </a:pattFill>
              <a:ln w="9525">
                <a:solidFill>
                  <a:schemeClr val="tx2"/>
                </a:solidFill>
                <a:round/>
                <a:headEnd/>
                <a:tailEnd/>
              </a:ln>
            </p:spPr>
            <p:txBody>
              <a:bodyPr wrap="none" anchor="ctr"/>
              <a:lstStyle/>
              <a:p>
                <a:endParaRPr lang="en-US">
                  <a:latin typeface="Calibri" pitchFamily="-109" charset="0"/>
                </a:endParaRPr>
              </a:p>
            </p:txBody>
          </p:sp>
        </p:grpSp>
        <p:sp>
          <p:nvSpPr>
            <p:cNvPr id="29769" name="Text Box 104"/>
            <p:cNvSpPr txBox="1">
              <a:spLocks noChangeArrowheads="1"/>
            </p:cNvSpPr>
            <p:nvPr/>
          </p:nvSpPr>
          <p:spPr bwMode="auto">
            <a:xfrm>
              <a:off x="650"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1</a:t>
              </a:r>
              <a:endParaRPr lang="en-US" sz="2100" baseline="-25000">
                <a:latin typeface="Times New Roman" pitchFamily="-109" charset="0"/>
              </a:endParaRPr>
            </a:p>
          </p:txBody>
        </p:sp>
        <p:sp>
          <p:nvSpPr>
            <p:cNvPr id="29770" name="AutoShape 105"/>
            <p:cNvSpPr>
              <a:spLocks noChangeArrowheads="1"/>
            </p:cNvSpPr>
            <p:nvPr/>
          </p:nvSpPr>
          <p:spPr bwMode="auto">
            <a:xfrm>
              <a:off x="3070" y="3642"/>
              <a:ext cx="245" cy="337"/>
            </a:xfrm>
            <a:prstGeom prst="can">
              <a:avLst>
                <a:gd name="adj" fmla="val 34388"/>
              </a:avLst>
            </a:prstGeom>
            <a:solidFill>
              <a:schemeClr val="bg1"/>
            </a:solidFill>
            <a:ln w="9525">
              <a:solidFill>
                <a:schemeClr val="tx1"/>
              </a:solidFill>
              <a:round/>
              <a:headEnd/>
              <a:tailEnd/>
            </a:ln>
          </p:spPr>
          <p:txBody>
            <a:bodyPr wrap="none" lIns="96661" tIns="48331" rIns="96661" bIns="48331">
              <a:spAutoFit/>
            </a:bodyPr>
            <a:lstStyle/>
            <a:p>
              <a:endParaRPr lang="en-US">
                <a:latin typeface="Calibri" pitchFamily="-109" charset="0"/>
              </a:endParaRPr>
            </a:p>
          </p:txBody>
        </p:sp>
        <p:sp>
          <p:nvSpPr>
            <p:cNvPr id="29771" name="AutoShape 106" descr="90%"/>
            <p:cNvSpPr>
              <a:spLocks noChangeArrowheads="1"/>
            </p:cNvSpPr>
            <p:nvPr/>
          </p:nvSpPr>
          <p:spPr bwMode="auto">
            <a:xfrm>
              <a:off x="1006" y="3647"/>
              <a:ext cx="245" cy="327"/>
            </a:xfrm>
            <a:prstGeom prst="can">
              <a:avLst>
                <a:gd name="adj" fmla="val 33367"/>
              </a:avLst>
            </a:prstGeom>
            <a:pattFill prst="pct90">
              <a:fgClr>
                <a:schemeClr val="bg2"/>
              </a:fgClr>
              <a:bgClr>
                <a:srgbClr val="FFFFFF"/>
              </a:bgClr>
            </a:pattFill>
            <a:ln w="9525">
              <a:solidFill>
                <a:schemeClr val="tx2"/>
              </a:solidFill>
              <a:round/>
              <a:headEnd/>
              <a:tailEnd/>
            </a:ln>
          </p:spPr>
          <p:txBody>
            <a:bodyPr wrap="none" lIns="96661" tIns="48331" rIns="96661" bIns="48331">
              <a:spAutoFit/>
            </a:bodyPr>
            <a:lstStyle/>
            <a:p>
              <a:endParaRPr lang="en-US">
                <a:latin typeface="Calibri" pitchFamily="-109" charset="0"/>
              </a:endParaRPr>
            </a:p>
          </p:txBody>
        </p:sp>
        <p:sp>
          <p:nvSpPr>
            <p:cNvPr id="29772" name="Text Box 107"/>
            <p:cNvSpPr txBox="1">
              <a:spLocks noChangeArrowheads="1"/>
            </p:cNvSpPr>
            <p:nvPr/>
          </p:nvSpPr>
          <p:spPr bwMode="auto">
            <a:xfrm>
              <a:off x="1296" y="3679"/>
              <a:ext cx="1426" cy="262"/>
            </a:xfrm>
            <a:prstGeom prst="rect">
              <a:avLst/>
            </a:prstGeom>
            <a:noFill/>
            <a:ln w="9525">
              <a:noFill/>
              <a:miter lim="800000"/>
              <a:headEnd/>
              <a:tailEnd/>
            </a:ln>
          </p:spPr>
          <p:txBody>
            <a:bodyPr wrap="none" lIns="96661" tIns="48331" rIns="96661" bIns="48331">
              <a:spAutoFit/>
            </a:bodyPr>
            <a:lstStyle/>
            <a:p>
              <a:pPr defTabSz="966788" eaLnBrk="0" hangingPunct="0"/>
              <a:r>
                <a:rPr lang="en-US" sz="2100">
                  <a:latin typeface="Calibri" pitchFamily="-109" charset="0"/>
                </a:rPr>
                <a:t>J</a:t>
              </a:r>
              <a:r>
                <a:rPr lang="en-US" sz="2100" baseline="-25000">
                  <a:latin typeface="Calibri" pitchFamily="-109" charset="0"/>
                </a:rPr>
                <a:t>1 </a:t>
              </a:r>
              <a:r>
                <a:rPr lang="en-US" sz="2100">
                  <a:latin typeface="Calibri" pitchFamily="-109" charset="0"/>
                </a:rPr>
                <a:t>:</a:t>
              </a:r>
              <a:r>
                <a:rPr lang="en-US" sz="2100" baseline="-25000">
                  <a:latin typeface="Calibri" pitchFamily="-109" charset="0"/>
                </a:rPr>
                <a:t> </a:t>
              </a:r>
              <a:r>
                <a:rPr lang="en-US" sz="2100">
                  <a:latin typeface="Calibri" pitchFamily="-109" charset="0"/>
                </a:rPr>
                <a:t>R</a:t>
              </a:r>
              <a:r>
                <a:rPr lang="en-US" sz="2100" baseline="-25000">
                  <a:latin typeface="Calibri" pitchFamily="-109" charset="0"/>
                </a:rPr>
                <a:t>1</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2</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3</a:t>
              </a:r>
            </a:p>
          </p:txBody>
        </p:sp>
        <p:sp>
          <p:nvSpPr>
            <p:cNvPr id="29773" name="Text Box 108"/>
            <p:cNvSpPr txBox="1">
              <a:spLocks noChangeArrowheads="1"/>
            </p:cNvSpPr>
            <p:nvPr/>
          </p:nvSpPr>
          <p:spPr bwMode="auto">
            <a:xfrm>
              <a:off x="3315" y="3679"/>
              <a:ext cx="1426" cy="262"/>
            </a:xfrm>
            <a:prstGeom prst="rect">
              <a:avLst/>
            </a:prstGeom>
            <a:noFill/>
            <a:ln w="9525">
              <a:noFill/>
              <a:miter lim="800000"/>
              <a:headEnd/>
              <a:tailEnd/>
            </a:ln>
          </p:spPr>
          <p:txBody>
            <a:bodyPr wrap="none" lIns="96661" tIns="48331" rIns="96661" bIns="48331">
              <a:spAutoFit/>
            </a:bodyPr>
            <a:lstStyle/>
            <a:p>
              <a:pPr defTabSz="966788" eaLnBrk="0" hangingPunct="0"/>
              <a:r>
                <a:rPr lang="en-US" sz="2100">
                  <a:latin typeface="Calibri" pitchFamily="-109" charset="0"/>
                </a:rPr>
                <a:t>J</a:t>
              </a:r>
              <a:r>
                <a:rPr lang="en-US" sz="2100" baseline="-25000">
                  <a:latin typeface="Calibri" pitchFamily="-109" charset="0"/>
                </a:rPr>
                <a:t>2 </a:t>
              </a:r>
              <a:r>
                <a:rPr lang="en-US" sz="2100">
                  <a:latin typeface="Calibri" pitchFamily="-109" charset="0"/>
                </a:rPr>
                <a:t>:</a:t>
              </a:r>
              <a:r>
                <a:rPr lang="en-US" sz="2100" baseline="-25000">
                  <a:latin typeface="Calibri" pitchFamily="-109" charset="0"/>
                </a:rPr>
                <a:t> </a:t>
              </a:r>
              <a:r>
                <a:rPr lang="en-US" sz="2100">
                  <a:latin typeface="Calibri" pitchFamily="-109" charset="0"/>
                </a:rPr>
                <a:t>R</a:t>
              </a:r>
              <a:r>
                <a:rPr lang="en-US" sz="2100" baseline="-25000">
                  <a:latin typeface="Calibri" pitchFamily="-109" charset="0"/>
                </a:rPr>
                <a:t>3</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2</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1</a:t>
              </a:r>
            </a:p>
          </p:txBody>
        </p:sp>
        <p:grpSp>
          <p:nvGrpSpPr>
            <p:cNvPr id="29774" name="Group 109"/>
            <p:cNvGrpSpPr>
              <a:grpSpLocks/>
            </p:cNvGrpSpPr>
            <p:nvPr/>
          </p:nvGrpSpPr>
          <p:grpSpPr bwMode="auto">
            <a:xfrm>
              <a:off x="2478" y="2539"/>
              <a:ext cx="527" cy="295"/>
              <a:chOff x="568" y="1149"/>
              <a:chExt cx="348" cy="201"/>
            </a:xfrm>
          </p:grpSpPr>
          <p:grpSp>
            <p:nvGrpSpPr>
              <p:cNvPr id="29775" name="Group 110"/>
              <p:cNvGrpSpPr>
                <a:grpSpLocks/>
              </p:cNvGrpSpPr>
              <p:nvPr/>
            </p:nvGrpSpPr>
            <p:grpSpPr bwMode="auto">
              <a:xfrm>
                <a:off x="568" y="1212"/>
                <a:ext cx="348" cy="138"/>
                <a:chOff x="1545" y="1605"/>
                <a:chExt cx="483" cy="165"/>
              </a:xfrm>
            </p:grpSpPr>
            <p:sp>
              <p:nvSpPr>
                <p:cNvPr id="29777" name="AutoShape 111"/>
                <p:cNvSpPr>
                  <a:spLocks noChangeArrowheads="1"/>
                </p:cNvSpPr>
                <p:nvPr/>
              </p:nvSpPr>
              <p:spPr bwMode="auto">
                <a:xfrm>
                  <a:off x="1545" y="1605"/>
                  <a:ext cx="483" cy="165"/>
                </a:xfrm>
                <a:prstGeom prst="cube">
                  <a:avLst>
                    <a:gd name="adj" fmla="val 6397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78" name="Line 112"/>
                <p:cNvSpPr>
                  <a:spLocks noChangeShapeType="1"/>
                </p:cNvSpPr>
                <p:nvPr/>
              </p:nvSpPr>
              <p:spPr bwMode="auto">
                <a:xfrm>
                  <a:off x="1626" y="1628"/>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79" name="Line 113"/>
                <p:cNvSpPr>
                  <a:spLocks noChangeShapeType="1"/>
                </p:cNvSpPr>
                <p:nvPr/>
              </p:nvSpPr>
              <p:spPr bwMode="auto">
                <a:xfrm>
                  <a:off x="1617" y="1640"/>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80" name="Line 114"/>
                <p:cNvSpPr>
                  <a:spLocks noChangeShapeType="1"/>
                </p:cNvSpPr>
                <p:nvPr/>
              </p:nvSpPr>
              <p:spPr bwMode="auto">
                <a:xfrm>
                  <a:off x="1587" y="1670"/>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81" name="Line 115"/>
                <p:cNvSpPr>
                  <a:spLocks noChangeShapeType="1"/>
                </p:cNvSpPr>
                <p:nvPr/>
              </p:nvSpPr>
              <p:spPr bwMode="auto">
                <a:xfrm>
                  <a:off x="1578" y="1682"/>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grpSp>
          <p:sp>
            <p:nvSpPr>
              <p:cNvPr id="29776" name="AutoShape 116"/>
              <p:cNvSpPr>
                <a:spLocks noChangeArrowheads="1"/>
              </p:cNvSpPr>
              <p:nvPr/>
            </p:nvSpPr>
            <p:spPr bwMode="auto">
              <a:xfrm>
                <a:off x="658" y="1149"/>
                <a:ext cx="162" cy="132"/>
              </a:xfrm>
              <a:prstGeom prst="can">
                <a:avLst>
                  <a:gd name="adj" fmla="val 25000"/>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grpSp>
      </p:grpSp>
    </p:spTree>
    <p:extLst>
      <p:ext uri="{BB962C8B-B14F-4D97-AF65-F5344CB8AC3E}">
        <p14:creationId xmlns:p14="http://schemas.microsoft.com/office/powerpoint/2010/main" val="45677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152400"/>
            <a:ext cx="8458200" cy="1143000"/>
          </a:xfrm>
        </p:spPr>
        <p:txBody>
          <a:bodyPr/>
          <a:lstStyle/>
          <a:p>
            <a:pPr eaLnBrk="1" hangingPunct="1"/>
            <a:r>
              <a:rPr lang="en-US" sz="3200">
                <a:solidFill>
                  <a:schemeClr val="accent2"/>
                </a:solidFill>
              </a:rPr>
              <a:t>Another example: </a:t>
            </a:r>
            <a:br>
              <a:rPr lang="en-US" sz="3200">
                <a:solidFill>
                  <a:schemeClr val="accent2"/>
                </a:solidFill>
              </a:rPr>
            </a:br>
            <a:r>
              <a:rPr lang="en-US" sz="3200">
                <a:solidFill>
                  <a:schemeClr val="accent2"/>
                </a:solidFill>
              </a:rPr>
              <a:t>Traffic Management in an AGV System</a:t>
            </a:r>
            <a:endParaRPr lang="en-US" sz="4000">
              <a:solidFill>
                <a:schemeClr val="accent2"/>
              </a:solidFill>
            </a:endParaRPr>
          </a:p>
        </p:txBody>
      </p:sp>
      <p:pic>
        <p:nvPicPr>
          <p:cNvPr id="31747" name="Picture 3"/>
          <p:cNvPicPr>
            <a:picLocks noChangeAspect="1" noChangeArrowheads="1"/>
          </p:cNvPicPr>
          <p:nvPr/>
        </p:nvPicPr>
        <p:blipFill>
          <a:blip r:embed="rId3"/>
          <a:srcRect/>
          <a:stretch>
            <a:fillRect/>
          </a:stretch>
        </p:blipFill>
        <p:spPr bwMode="auto">
          <a:xfrm>
            <a:off x="685800" y="1828800"/>
            <a:ext cx="7707313" cy="4441825"/>
          </a:xfrm>
          <a:prstGeom prst="rect">
            <a:avLst/>
          </a:prstGeom>
          <a:noFill/>
          <a:ln w="9525">
            <a:noFill/>
            <a:miter lim="800000"/>
            <a:headEnd/>
            <a:tailEnd/>
          </a:ln>
        </p:spPr>
      </p:pic>
    </p:spTree>
    <p:extLst>
      <p:ext uri="{BB962C8B-B14F-4D97-AF65-F5344CB8AC3E}">
        <p14:creationId xmlns:p14="http://schemas.microsoft.com/office/powerpoint/2010/main" val="2195718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04800"/>
            <a:ext cx="7772400" cy="1143000"/>
          </a:xfrm>
        </p:spPr>
        <p:txBody>
          <a:bodyPr/>
          <a:lstStyle/>
          <a:p>
            <a:pPr eaLnBrk="1" hangingPunct="1"/>
            <a:r>
              <a:rPr lang="en-US" sz="3200" i="1">
                <a:solidFill>
                  <a:schemeClr val="accent2"/>
                </a:solidFill>
              </a:rPr>
              <a:t>Behavioral or Logical</a:t>
            </a:r>
            <a:r>
              <a:rPr lang="en-US" sz="3200">
                <a:solidFill>
                  <a:schemeClr val="accent2"/>
                </a:solidFill>
              </a:rPr>
              <a:t> vs </a:t>
            </a:r>
            <a:r>
              <a:rPr lang="en-US" sz="3200" i="1">
                <a:solidFill>
                  <a:schemeClr val="accent2"/>
                </a:solidFill>
              </a:rPr>
              <a:t>Performance</a:t>
            </a:r>
            <a:r>
              <a:rPr lang="en-US" sz="3200">
                <a:solidFill>
                  <a:schemeClr val="accent2"/>
                </a:solidFill>
              </a:rPr>
              <a:t> Control </a:t>
            </a:r>
            <a:br>
              <a:rPr lang="en-US" sz="3200">
                <a:solidFill>
                  <a:schemeClr val="accent2"/>
                </a:solidFill>
              </a:rPr>
            </a:br>
            <a:r>
              <a:rPr lang="en-US" sz="3200">
                <a:solidFill>
                  <a:schemeClr val="accent2"/>
                </a:solidFill>
              </a:rPr>
              <a:t>of Sequential RAS</a:t>
            </a:r>
            <a:endParaRPr lang="en-US" sz="4000">
              <a:solidFill>
                <a:schemeClr val="accent2"/>
              </a:solidFill>
            </a:endParaRPr>
          </a:p>
        </p:txBody>
      </p:sp>
      <p:sp>
        <p:nvSpPr>
          <p:cNvPr id="31747" name="AutoShape 3"/>
          <p:cNvSpPr>
            <a:spLocks noChangeArrowheads="1"/>
          </p:cNvSpPr>
          <p:nvPr/>
        </p:nvSpPr>
        <p:spPr bwMode="auto">
          <a:xfrm>
            <a:off x="3201988" y="1751013"/>
            <a:ext cx="2743200" cy="2673350"/>
          </a:xfrm>
          <a:prstGeom prst="roundRect">
            <a:avLst>
              <a:gd name="adj" fmla="val 16667"/>
            </a:avLst>
          </a:prstGeom>
          <a:solidFill>
            <a:srgbClr val="FFFF99"/>
          </a:solidFill>
          <a:ln w="9525">
            <a:noFill/>
            <a:round/>
            <a:headEnd/>
            <a:tailEnd/>
          </a:ln>
          <a:effectLst>
            <a:prstShdw prst="shdw17" dist="17961" dir="2700000">
              <a:srgbClr val="99995C">
                <a:alpha val="74997"/>
              </a:srgbClr>
            </a:prstShdw>
          </a:effectLst>
        </p:spPr>
        <p:txBody>
          <a:bodyPr wrap="none" anchor="ctr"/>
          <a:lstStyle/>
          <a:p>
            <a:pPr algn="ctr" eaLnBrk="0" hangingPunct="0"/>
            <a:r>
              <a:rPr lang="en-US" sz="3200" b="1">
                <a:latin typeface="Calibri" pitchFamily="-109" charset="0"/>
              </a:rPr>
              <a:t>Resource</a:t>
            </a:r>
          </a:p>
          <a:p>
            <a:pPr algn="ctr" eaLnBrk="0" hangingPunct="0"/>
            <a:r>
              <a:rPr lang="en-US" sz="3200" b="1">
                <a:latin typeface="Calibri" pitchFamily="-109" charset="0"/>
              </a:rPr>
              <a:t>Allocation</a:t>
            </a:r>
          </a:p>
          <a:p>
            <a:pPr algn="ctr" eaLnBrk="0" hangingPunct="0"/>
            <a:r>
              <a:rPr lang="en-US" sz="3200" b="1">
                <a:latin typeface="Calibri" pitchFamily="-109" charset="0"/>
              </a:rPr>
              <a:t>System</a:t>
            </a:r>
            <a:endParaRPr lang="en-US" sz="3200">
              <a:latin typeface="Calibri" pitchFamily="-109" charset="0"/>
            </a:endParaRPr>
          </a:p>
          <a:p>
            <a:pPr algn="ctr" eaLnBrk="0" hangingPunct="0"/>
            <a:endParaRPr lang="en-US" sz="3200">
              <a:latin typeface="Calibri" pitchFamily="-109" charset="0"/>
            </a:endParaRPr>
          </a:p>
        </p:txBody>
      </p:sp>
      <p:grpSp>
        <p:nvGrpSpPr>
          <p:cNvPr id="2" name="Group 4"/>
          <p:cNvGrpSpPr>
            <a:grpSpLocks/>
          </p:cNvGrpSpPr>
          <p:nvPr/>
        </p:nvGrpSpPr>
        <p:grpSpPr bwMode="auto">
          <a:xfrm>
            <a:off x="879475" y="3200400"/>
            <a:ext cx="2743200" cy="3435350"/>
            <a:chOff x="554" y="2016"/>
            <a:chExt cx="1728" cy="2164"/>
          </a:xfrm>
        </p:grpSpPr>
        <p:sp>
          <p:nvSpPr>
            <p:cNvPr id="35848" name="Rectangle 5"/>
            <p:cNvSpPr>
              <a:spLocks noChangeArrowheads="1"/>
            </p:cNvSpPr>
            <p:nvPr/>
          </p:nvSpPr>
          <p:spPr bwMode="auto">
            <a:xfrm>
              <a:off x="554" y="2976"/>
              <a:ext cx="1728" cy="1204"/>
            </a:xfrm>
            <a:prstGeom prst="rect">
              <a:avLst/>
            </a:prstGeom>
            <a:solidFill>
              <a:srgbClr val="CCFFFF"/>
            </a:solidFill>
            <a:ln w="9525">
              <a:noFill/>
              <a:miter lim="800000"/>
              <a:headEnd/>
              <a:tailEnd/>
            </a:ln>
            <a:effectLst>
              <a:prstShdw prst="shdw17" dist="17961" dir="2700000">
                <a:srgbClr val="7A9999">
                  <a:alpha val="74997"/>
                </a:srgbClr>
              </a:prstShdw>
            </a:effectLst>
          </p:spPr>
          <p:txBody>
            <a:bodyPr wrap="none" anchor="ctr"/>
            <a:lstStyle/>
            <a:p>
              <a:pPr algn="ctr" eaLnBrk="0" hangingPunct="0"/>
              <a:r>
                <a:rPr lang="en-US" sz="3200" b="1">
                  <a:latin typeface="Calibri" pitchFamily="-109" charset="0"/>
                </a:rPr>
                <a:t>Behavioral</a:t>
              </a:r>
            </a:p>
            <a:p>
              <a:pPr algn="ctr" eaLnBrk="0" hangingPunct="0"/>
              <a:r>
                <a:rPr lang="en-US" sz="3200" b="1">
                  <a:latin typeface="Calibri" pitchFamily="-109" charset="0"/>
                </a:rPr>
                <a:t>Correctness</a:t>
              </a:r>
              <a:endParaRPr lang="en-US" sz="3200">
                <a:latin typeface="Calibri" pitchFamily="-109" charset="0"/>
              </a:endParaRPr>
            </a:p>
          </p:txBody>
        </p:sp>
        <p:sp>
          <p:nvSpPr>
            <p:cNvPr id="35849" name="AutoShape 6"/>
            <p:cNvSpPr>
              <a:spLocks noChangeArrowheads="1"/>
            </p:cNvSpPr>
            <p:nvPr/>
          </p:nvSpPr>
          <p:spPr bwMode="auto">
            <a:xfrm>
              <a:off x="1082" y="2016"/>
              <a:ext cx="672" cy="77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9 w 21600"/>
                <a:gd name="T13" fmla="*/ 2914 h 21600"/>
                <a:gd name="T14" fmla="*/ 18225 w 21600"/>
                <a:gd name="T15" fmla="*/ 9245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2"/>
            </a:solidFill>
            <a:ln w="9525">
              <a:solidFill>
                <a:schemeClr val="tx1"/>
              </a:solidFill>
              <a:miter lim="800000"/>
              <a:headEnd/>
              <a:tailEnd/>
            </a:ln>
          </p:spPr>
          <p:txBody>
            <a:bodyPr wrap="none" anchor="ctr"/>
            <a:lstStyle/>
            <a:p>
              <a:endParaRPr lang="en-US"/>
            </a:p>
          </p:txBody>
        </p:sp>
      </p:grpSp>
      <p:grpSp>
        <p:nvGrpSpPr>
          <p:cNvPr id="3" name="Group 7"/>
          <p:cNvGrpSpPr>
            <a:grpSpLocks/>
          </p:cNvGrpSpPr>
          <p:nvPr/>
        </p:nvGrpSpPr>
        <p:grpSpPr bwMode="auto">
          <a:xfrm>
            <a:off x="5527675" y="3200400"/>
            <a:ext cx="2743200" cy="3435350"/>
            <a:chOff x="3482" y="2016"/>
            <a:chExt cx="1728" cy="2164"/>
          </a:xfrm>
        </p:grpSpPr>
        <p:sp>
          <p:nvSpPr>
            <p:cNvPr id="35846" name="Rectangle 8"/>
            <p:cNvSpPr>
              <a:spLocks noChangeArrowheads="1"/>
            </p:cNvSpPr>
            <p:nvPr/>
          </p:nvSpPr>
          <p:spPr bwMode="auto">
            <a:xfrm>
              <a:off x="3482" y="2976"/>
              <a:ext cx="1728" cy="1204"/>
            </a:xfrm>
            <a:prstGeom prst="rect">
              <a:avLst/>
            </a:prstGeom>
            <a:solidFill>
              <a:srgbClr val="CCFFCC"/>
            </a:solidFill>
            <a:ln w="9525">
              <a:noFill/>
              <a:miter lim="800000"/>
              <a:headEnd/>
              <a:tailEnd/>
            </a:ln>
            <a:effectLst>
              <a:prstShdw prst="shdw17" dist="17961" dir="2700000">
                <a:srgbClr val="7A997A">
                  <a:alpha val="74997"/>
                </a:srgbClr>
              </a:prstShdw>
            </a:effectLst>
          </p:spPr>
          <p:txBody>
            <a:bodyPr wrap="none" anchor="ctr"/>
            <a:lstStyle/>
            <a:p>
              <a:pPr algn="ctr" eaLnBrk="0" hangingPunct="0"/>
              <a:r>
                <a:rPr lang="en-US" sz="3200" b="1">
                  <a:latin typeface="Calibri" pitchFamily="-109" charset="0"/>
                </a:rPr>
                <a:t>Efficiency</a:t>
              </a:r>
              <a:endParaRPr lang="en-US" sz="3200">
                <a:latin typeface="Calibri" pitchFamily="-109" charset="0"/>
              </a:endParaRPr>
            </a:p>
          </p:txBody>
        </p:sp>
        <p:sp>
          <p:nvSpPr>
            <p:cNvPr id="35847" name="AutoShape 9"/>
            <p:cNvSpPr>
              <a:spLocks noChangeArrowheads="1"/>
            </p:cNvSpPr>
            <p:nvPr/>
          </p:nvSpPr>
          <p:spPr bwMode="auto">
            <a:xfrm flipH="1">
              <a:off x="4010" y="2016"/>
              <a:ext cx="672" cy="77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9 w 21600"/>
                <a:gd name="T13" fmla="*/ 2914 h 21600"/>
                <a:gd name="T14" fmla="*/ 18225 w 21600"/>
                <a:gd name="T15" fmla="*/ 9245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2"/>
            </a:solidFill>
            <a:ln w="9525">
              <a:solidFill>
                <a:schemeClr val="tx1"/>
              </a:solidFill>
              <a:miter lim="800000"/>
              <a:headEnd/>
              <a:tailEnd/>
            </a:ln>
          </p:spPr>
          <p:txBody>
            <a:bodyPr wrap="none" anchor="ctr"/>
            <a:lstStyle/>
            <a:p>
              <a:endParaRPr lang="en-US"/>
            </a:p>
          </p:txBody>
        </p:sp>
      </p:grpSp>
    </p:spTree>
    <p:extLst>
      <p:ext uri="{BB962C8B-B14F-4D97-AF65-F5344CB8AC3E}">
        <p14:creationId xmlns:p14="http://schemas.microsoft.com/office/powerpoint/2010/main" val="204582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dissolve">
                                      <p:cBhvr>
                                        <p:cTn id="7" dur="500"/>
                                        <p:tgtEl>
                                          <p:spTgt spid="3174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04800" y="0"/>
            <a:ext cx="8610600" cy="1143000"/>
          </a:xfrm>
          <a:prstGeom prst="rect">
            <a:avLst/>
          </a:prstGeom>
          <a:noFill/>
          <a:ln w="9525">
            <a:noFill/>
            <a:miter lim="800000"/>
            <a:headEnd/>
            <a:tailEnd/>
          </a:ln>
        </p:spPr>
        <p:txBody>
          <a:bodyPr lIns="92075" tIns="46038" rIns="92075" bIns="46038" anchor="ctr"/>
          <a:lstStyle/>
          <a:p>
            <a:pPr algn="ctr"/>
            <a:r>
              <a:rPr lang="en-US" sz="3600">
                <a:solidFill>
                  <a:schemeClr val="accent2"/>
                </a:solidFill>
                <a:latin typeface="Calibri" pitchFamily="-109" charset="0"/>
              </a:rPr>
              <a:t>An Event-Driven RAS Control Scheme</a:t>
            </a:r>
            <a:endParaRPr lang="en-US" sz="4400">
              <a:solidFill>
                <a:schemeClr val="accent2"/>
              </a:solidFill>
              <a:latin typeface="Calibri" pitchFamily="-109" charset="0"/>
            </a:endParaRPr>
          </a:p>
        </p:txBody>
      </p:sp>
      <p:grpSp>
        <p:nvGrpSpPr>
          <p:cNvPr id="36867" name="Group 3"/>
          <p:cNvGrpSpPr>
            <a:grpSpLocks/>
          </p:cNvGrpSpPr>
          <p:nvPr/>
        </p:nvGrpSpPr>
        <p:grpSpPr bwMode="auto">
          <a:xfrm>
            <a:off x="3124200" y="5486400"/>
            <a:ext cx="2817813" cy="896938"/>
            <a:chOff x="1975" y="1026"/>
            <a:chExt cx="1775" cy="565"/>
          </a:xfrm>
        </p:grpSpPr>
        <p:sp>
          <p:nvSpPr>
            <p:cNvPr id="36903" name="Freeform 4"/>
            <p:cNvSpPr>
              <a:spLocks/>
            </p:cNvSpPr>
            <p:nvPr/>
          </p:nvSpPr>
          <p:spPr bwMode="auto">
            <a:xfrm>
              <a:off x="1975" y="1026"/>
              <a:ext cx="1775" cy="565"/>
            </a:xfrm>
            <a:custGeom>
              <a:avLst/>
              <a:gdLst>
                <a:gd name="T0" fmla="*/ 6 w 1226"/>
                <a:gd name="T1" fmla="*/ 442 h 433"/>
                <a:gd name="T2" fmla="*/ 55 w 1226"/>
                <a:gd name="T3" fmla="*/ 369 h 433"/>
                <a:gd name="T4" fmla="*/ 145 w 1226"/>
                <a:gd name="T5" fmla="*/ 298 h 433"/>
                <a:gd name="T6" fmla="*/ 277 w 1226"/>
                <a:gd name="T7" fmla="*/ 228 h 433"/>
                <a:gd name="T8" fmla="*/ 446 w 1226"/>
                <a:gd name="T9" fmla="*/ 168 h 433"/>
                <a:gd name="T10" fmla="*/ 652 w 1226"/>
                <a:gd name="T11" fmla="*/ 116 h 433"/>
                <a:gd name="T12" fmla="*/ 889 w 1226"/>
                <a:gd name="T13" fmla="*/ 72 h 433"/>
                <a:gd name="T14" fmla="*/ 1151 w 1226"/>
                <a:gd name="T15" fmla="*/ 38 h 433"/>
                <a:gd name="T16" fmla="*/ 1426 w 1226"/>
                <a:gd name="T17" fmla="*/ 13 h 433"/>
                <a:gd name="T18" fmla="*/ 1713 w 1226"/>
                <a:gd name="T19" fmla="*/ 1 h 433"/>
                <a:gd name="T20" fmla="*/ 2008 w 1226"/>
                <a:gd name="T21" fmla="*/ 1 h 433"/>
                <a:gd name="T22" fmla="*/ 2295 w 1226"/>
                <a:gd name="T23" fmla="*/ 13 h 433"/>
                <a:gd name="T24" fmla="*/ 2570 w 1226"/>
                <a:gd name="T25" fmla="*/ 38 h 433"/>
                <a:gd name="T26" fmla="*/ 2832 w 1226"/>
                <a:gd name="T27" fmla="*/ 72 h 433"/>
                <a:gd name="T28" fmla="*/ 3069 w 1226"/>
                <a:gd name="T29" fmla="*/ 116 h 433"/>
                <a:gd name="T30" fmla="*/ 3273 w 1226"/>
                <a:gd name="T31" fmla="*/ 168 h 433"/>
                <a:gd name="T32" fmla="*/ 3444 w 1226"/>
                <a:gd name="T33" fmla="*/ 228 h 433"/>
                <a:gd name="T34" fmla="*/ 3576 w 1226"/>
                <a:gd name="T35" fmla="*/ 298 h 433"/>
                <a:gd name="T36" fmla="*/ 3666 w 1226"/>
                <a:gd name="T37" fmla="*/ 369 h 433"/>
                <a:gd name="T38" fmla="*/ 3714 w 1226"/>
                <a:gd name="T39" fmla="*/ 442 h 433"/>
                <a:gd name="T40" fmla="*/ 3714 w 1226"/>
                <a:gd name="T41" fmla="*/ 519 h 433"/>
                <a:gd name="T42" fmla="*/ 3666 w 1226"/>
                <a:gd name="T43" fmla="*/ 596 h 433"/>
                <a:gd name="T44" fmla="*/ 3576 w 1226"/>
                <a:gd name="T45" fmla="*/ 664 h 433"/>
                <a:gd name="T46" fmla="*/ 3444 w 1226"/>
                <a:gd name="T47" fmla="*/ 733 h 433"/>
                <a:gd name="T48" fmla="*/ 3273 w 1226"/>
                <a:gd name="T49" fmla="*/ 793 h 433"/>
                <a:gd name="T50" fmla="*/ 3069 w 1226"/>
                <a:gd name="T51" fmla="*/ 847 h 433"/>
                <a:gd name="T52" fmla="*/ 2832 w 1226"/>
                <a:gd name="T53" fmla="*/ 890 h 433"/>
                <a:gd name="T54" fmla="*/ 2570 w 1226"/>
                <a:gd name="T55" fmla="*/ 926 h 433"/>
                <a:gd name="T56" fmla="*/ 2295 w 1226"/>
                <a:gd name="T57" fmla="*/ 949 h 433"/>
                <a:gd name="T58" fmla="*/ 2008 w 1226"/>
                <a:gd name="T59" fmla="*/ 960 h 433"/>
                <a:gd name="T60" fmla="*/ 1713 w 1226"/>
                <a:gd name="T61" fmla="*/ 960 h 433"/>
                <a:gd name="T62" fmla="*/ 1426 w 1226"/>
                <a:gd name="T63" fmla="*/ 949 h 433"/>
                <a:gd name="T64" fmla="*/ 1151 w 1226"/>
                <a:gd name="T65" fmla="*/ 926 h 433"/>
                <a:gd name="T66" fmla="*/ 889 w 1226"/>
                <a:gd name="T67" fmla="*/ 890 h 433"/>
                <a:gd name="T68" fmla="*/ 652 w 1226"/>
                <a:gd name="T69" fmla="*/ 847 h 433"/>
                <a:gd name="T70" fmla="*/ 446 w 1226"/>
                <a:gd name="T71" fmla="*/ 793 h 433"/>
                <a:gd name="T72" fmla="*/ 277 w 1226"/>
                <a:gd name="T73" fmla="*/ 733 h 433"/>
                <a:gd name="T74" fmla="*/ 145 w 1226"/>
                <a:gd name="T75" fmla="*/ 664 h 433"/>
                <a:gd name="T76" fmla="*/ 55 w 1226"/>
                <a:gd name="T77" fmla="*/ 596 h 433"/>
                <a:gd name="T78" fmla="*/ 6 w 1226"/>
                <a:gd name="T79" fmla="*/ 519 h 4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6"/>
                <a:gd name="T121" fmla="*/ 0 h 433"/>
                <a:gd name="T122" fmla="*/ 1226 w 1226"/>
                <a:gd name="T123" fmla="*/ 433 h 4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6" h="433">
                  <a:moveTo>
                    <a:pt x="0" y="217"/>
                  </a:moveTo>
                  <a:lnTo>
                    <a:pt x="2" y="199"/>
                  </a:lnTo>
                  <a:lnTo>
                    <a:pt x="8" y="183"/>
                  </a:lnTo>
                  <a:lnTo>
                    <a:pt x="18" y="166"/>
                  </a:lnTo>
                  <a:lnTo>
                    <a:pt x="30" y="149"/>
                  </a:lnTo>
                  <a:lnTo>
                    <a:pt x="48" y="134"/>
                  </a:lnTo>
                  <a:lnTo>
                    <a:pt x="67" y="119"/>
                  </a:lnTo>
                  <a:lnTo>
                    <a:pt x="91" y="103"/>
                  </a:lnTo>
                  <a:lnTo>
                    <a:pt x="118" y="90"/>
                  </a:lnTo>
                  <a:lnTo>
                    <a:pt x="147" y="76"/>
                  </a:lnTo>
                  <a:lnTo>
                    <a:pt x="180" y="64"/>
                  </a:lnTo>
                  <a:lnTo>
                    <a:pt x="215" y="52"/>
                  </a:lnTo>
                  <a:lnTo>
                    <a:pt x="253" y="42"/>
                  </a:lnTo>
                  <a:lnTo>
                    <a:pt x="293" y="32"/>
                  </a:lnTo>
                  <a:lnTo>
                    <a:pt x="335" y="24"/>
                  </a:lnTo>
                  <a:lnTo>
                    <a:pt x="379" y="17"/>
                  </a:lnTo>
                  <a:lnTo>
                    <a:pt x="424" y="11"/>
                  </a:lnTo>
                  <a:lnTo>
                    <a:pt x="470" y="6"/>
                  </a:lnTo>
                  <a:lnTo>
                    <a:pt x="517" y="3"/>
                  </a:lnTo>
                  <a:lnTo>
                    <a:pt x="564" y="1"/>
                  </a:lnTo>
                  <a:lnTo>
                    <a:pt x="613" y="0"/>
                  </a:lnTo>
                  <a:lnTo>
                    <a:pt x="662" y="1"/>
                  </a:lnTo>
                  <a:lnTo>
                    <a:pt x="709" y="3"/>
                  </a:lnTo>
                  <a:lnTo>
                    <a:pt x="756" y="6"/>
                  </a:lnTo>
                  <a:lnTo>
                    <a:pt x="802" y="11"/>
                  </a:lnTo>
                  <a:lnTo>
                    <a:pt x="847" y="17"/>
                  </a:lnTo>
                  <a:lnTo>
                    <a:pt x="891" y="24"/>
                  </a:lnTo>
                  <a:lnTo>
                    <a:pt x="933" y="32"/>
                  </a:lnTo>
                  <a:lnTo>
                    <a:pt x="973" y="42"/>
                  </a:lnTo>
                  <a:lnTo>
                    <a:pt x="1011" y="52"/>
                  </a:lnTo>
                  <a:lnTo>
                    <a:pt x="1046" y="64"/>
                  </a:lnTo>
                  <a:lnTo>
                    <a:pt x="1079" y="76"/>
                  </a:lnTo>
                  <a:lnTo>
                    <a:pt x="1108" y="90"/>
                  </a:lnTo>
                  <a:lnTo>
                    <a:pt x="1135" y="103"/>
                  </a:lnTo>
                  <a:lnTo>
                    <a:pt x="1159" y="119"/>
                  </a:lnTo>
                  <a:lnTo>
                    <a:pt x="1178" y="134"/>
                  </a:lnTo>
                  <a:lnTo>
                    <a:pt x="1196" y="149"/>
                  </a:lnTo>
                  <a:lnTo>
                    <a:pt x="1208" y="166"/>
                  </a:lnTo>
                  <a:lnTo>
                    <a:pt x="1218" y="183"/>
                  </a:lnTo>
                  <a:lnTo>
                    <a:pt x="1224" y="199"/>
                  </a:lnTo>
                  <a:lnTo>
                    <a:pt x="1226" y="217"/>
                  </a:lnTo>
                  <a:lnTo>
                    <a:pt x="1224" y="234"/>
                  </a:lnTo>
                  <a:lnTo>
                    <a:pt x="1218" y="250"/>
                  </a:lnTo>
                  <a:lnTo>
                    <a:pt x="1208" y="268"/>
                  </a:lnTo>
                  <a:lnTo>
                    <a:pt x="1196" y="284"/>
                  </a:lnTo>
                  <a:lnTo>
                    <a:pt x="1178" y="299"/>
                  </a:lnTo>
                  <a:lnTo>
                    <a:pt x="1159" y="315"/>
                  </a:lnTo>
                  <a:lnTo>
                    <a:pt x="1135" y="330"/>
                  </a:lnTo>
                  <a:lnTo>
                    <a:pt x="1108" y="344"/>
                  </a:lnTo>
                  <a:lnTo>
                    <a:pt x="1079" y="357"/>
                  </a:lnTo>
                  <a:lnTo>
                    <a:pt x="1046" y="370"/>
                  </a:lnTo>
                  <a:lnTo>
                    <a:pt x="1011" y="381"/>
                  </a:lnTo>
                  <a:lnTo>
                    <a:pt x="973" y="392"/>
                  </a:lnTo>
                  <a:lnTo>
                    <a:pt x="933" y="401"/>
                  </a:lnTo>
                  <a:lnTo>
                    <a:pt x="891" y="409"/>
                  </a:lnTo>
                  <a:lnTo>
                    <a:pt x="847" y="417"/>
                  </a:lnTo>
                  <a:lnTo>
                    <a:pt x="802" y="423"/>
                  </a:lnTo>
                  <a:lnTo>
                    <a:pt x="756" y="427"/>
                  </a:lnTo>
                  <a:lnTo>
                    <a:pt x="709" y="430"/>
                  </a:lnTo>
                  <a:lnTo>
                    <a:pt x="662" y="432"/>
                  </a:lnTo>
                  <a:lnTo>
                    <a:pt x="613" y="433"/>
                  </a:lnTo>
                  <a:lnTo>
                    <a:pt x="564" y="432"/>
                  </a:lnTo>
                  <a:lnTo>
                    <a:pt x="517" y="430"/>
                  </a:lnTo>
                  <a:lnTo>
                    <a:pt x="470" y="427"/>
                  </a:lnTo>
                  <a:lnTo>
                    <a:pt x="424" y="423"/>
                  </a:lnTo>
                  <a:lnTo>
                    <a:pt x="379" y="417"/>
                  </a:lnTo>
                  <a:lnTo>
                    <a:pt x="335" y="409"/>
                  </a:lnTo>
                  <a:lnTo>
                    <a:pt x="293" y="401"/>
                  </a:lnTo>
                  <a:lnTo>
                    <a:pt x="253" y="392"/>
                  </a:lnTo>
                  <a:lnTo>
                    <a:pt x="215" y="381"/>
                  </a:lnTo>
                  <a:lnTo>
                    <a:pt x="180" y="370"/>
                  </a:lnTo>
                  <a:lnTo>
                    <a:pt x="147" y="357"/>
                  </a:lnTo>
                  <a:lnTo>
                    <a:pt x="118" y="344"/>
                  </a:lnTo>
                  <a:lnTo>
                    <a:pt x="91" y="330"/>
                  </a:lnTo>
                  <a:lnTo>
                    <a:pt x="67" y="315"/>
                  </a:lnTo>
                  <a:lnTo>
                    <a:pt x="48" y="299"/>
                  </a:lnTo>
                  <a:lnTo>
                    <a:pt x="30" y="284"/>
                  </a:lnTo>
                  <a:lnTo>
                    <a:pt x="18" y="268"/>
                  </a:lnTo>
                  <a:lnTo>
                    <a:pt x="8" y="250"/>
                  </a:lnTo>
                  <a:lnTo>
                    <a:pt x="2" y="234"/>
                  </a:lnTo>
                  <a:lnTo>
                    <a:pt x="0" y="217"/>
                  </a:lnTo>
                  <a:close/>
                </a:path>
              </a:pathLst>
            </a:custGeom>
            <a:solidFill>
              <a:srgbClr val="FFCC99"/>
            </a:solidFill>
            <a:ln w="38100">
              <a:solidFill>
                <a:srgbClr val="000000"/>
              </a:solidFill>
              <a:round/>
              <a:headEnd/>
              <a:tailEnd/>
            </a:ln>
          </p:spPr>
          <p:txBody>
            <a:bodyPr/>
            <a:lstStyle/>
            <a:p>
              <a:endParaRPr lang="en-US"/>
            </a:p>
          </p:txBody>
        </p:sp>
        <p:sp>
          <p:nvSpPr>
            <p:cNvPr id="36904" name="Rectangle 5"/>
            <p:cNvSpPr>
              <a:spLocks noChangeArrowheads="1"/>
            </p:cNvSpPr>
            <p:nvPr/>
          </p:nvSpPr>
          <p:spPr bwMode="auto">
            <a:xfrm>
              <a:off x="2447" y="1222"/>
              <a:ext cx="832"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RAS Domain</a:t>
              </a:r>
              <a:endParaRPr lang="en-US">
                <a:latin typeface="Calibri" pitchFamily="-109" charset="0"/>
              </a:endParaRPr>
            </a:p>
          </p:txBody>
        </p:sp>
      </p:grpSp>
      <p:sp>
        <p:nvSpPr>
          <p:cNvPr id="36868" name="Rectangle 6"/>
          <p:cNvSpPr>
            <a:spLocks noChangeArrowheads="1"/>
          </p:cNvSpPr>
          <p:nvPr/>
        </p:nvSpPr>
        <p:spPr bwMode="auto">
          <a:xfrm>
            <a:off x="2257425" y="1143000"/>
            <a:ext cx="4422775" cy="3825875"/>
          </a:xfrm>
          <a:prstGeom prst="rect">
            <a:avLst/>
          </a:prstGeom>
          <a:solidFill>
            <a:srgbClr val="FFFFCC"/>
          </a:solidFill>
          <a:ln w="9525">
            <a:solidFill>
              <a:schemeClr val="tx1"/>
            </a:solidFill>
            <a:miter lim="800000"/>
            <a:headEnd/>
            <a:tailEnd/>
          </a:ln>
        </p:spPr>
        <p:txBody>
          <a:bodyPr wrap="none" anchor="ctr"/>
          <a:lstStyle/>
          <a:p>
            <a:endParaRPr lang="en-US">
              <a:latin typeface="Calibri" pitchFamily="-109" charset="0"/>
            </a:endParaRPr>
          </a:p>
        </p:txBody>
      </p:sp>
      <p:sp>
        <p:nvSpPr>
          <p:cNvPr id="36869" name="Rectangle 7"/>
          <p:cNvSpPr>
            <a:spLocks noChangeArrowheads="1"/>
          </p:cNvSpPr>
          <p:nvPr/>
        </p:nvSpPr>
        <p:spPr bwMode="auto">
          <a:xfrm>
            <a:off x="2489200" y="4265613"/>
            <a:ext cx="3813175" cy="560387"/>
          </a:xfrm>
          <a:prstGeom prst="rect">
            <a:avLst/>
          </a:prstGeom>
          <a:solidFill>
            <a:srgbClr val="C0C0C0"/>
          </a:solidFill>
          <a:ln w="38100">
            <a:solidFill>
              <a:srgbClr val="000000"/>
            </a:solidFill>
            <a:miter lim="800000"/>
            <a:headEnd/>
            <a:tailEnd/>
          </a:ln>
        </p:spPr>
        <p:txBody>
          <a:bodyPr/>
          <a:lstStyle/>
          <a:p>
            <a:endParaRPr lang="en-US">
              <a:latin typeface="Calibri" pitchFamily="-109" charset="0"/>
            </a:endParaRPr>
          </a:p>
        </p:txBody>
      </p:sp>
      <p:grpSp>
        <p:nvGrpSpPr>
          <p:cNvPr id="36870" name="Group 8"/>
          <p:cNvGrpSpPr>
            <a:grpSpLocks/>
          </p:cNvGrpSpPr>
          <p:nvPr/>
        </p:nvGrpSpPr>
        <p:grpSpPr bwMode="auto">
          <a:xfrm>
            <a:off x="4108450" y="1600200"/>
            <a:ext cx="558800" cy="2306638"/>
            <a:chOff x="2681" y="2030"/>
            <a:chExt cx="352" cy="1453"/>
          </a:xfrm>
        </p:grpSpPr>
        <p:sp>
          <p:nvSpPr>
            <p:cNvPr id="36901" name="Rectangle 9"/>
            <p:cNvSpPr>
              <a:spLocks noChangeArrowheads="1"/>
            </p:cNvSpPr>
            <p:nvPr/>
          </p:nvSpPr>
          <p:spPr bwMode="auto">
            <a:xfrm>
              <a:off x="2681" y="2030"/>
              <a:ext cx="352" cy="1453"/>
            </a:xfrm>
            <a:prstGeom prst="rect">
              <a:avLst/>
            </a:prstGeom>
            <a:solidFill>
              <a:srgbClr val="FCE6D0"/>
            </a:solidFill>
            <a:ln w="38100">
              <a:solidFill>
                <a:srgbClr val="000000"/>
              </a:solidFill>
              <a:miter lim="800000"/>
              <a:headEnd/>
              <a:tailEnd/>
            </a:ln>
          </p:spPr>
          <p:txBody>
            <a:bodyPr/>
            <a:lstStyle/>
            <a:p>
              <a:endParaRPr lang="en-US">
                <a:latin typeface="Calibri" pitchFamily="-109" charset="0"/>
              </a:endParaRPr>
            </a:p>
          </p:txBody>
        </p:sp>
        <p:sp>
          <p:nvSpPr>
            <p:cNvPr id="36902" name="Rectangle 10"/>
            <p:cNvSpPr>
              <a:spLocks noChangeArrowheads="1"/>
            </p:cNvSpPr>
            <p:nvPr/>
          </p:nvSpPr>
          <p:spPr bwMode="auto">
            <a:xfrm rot="-5400000">
              <a:off x="2362" y="2726"/>
              <a:ext cx="1000"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Logical  Control</a:t>
              </a:r>
              <a:endParaRPr lang="en-US">
                <a:latin typeface="Calibri" pitchFamily="-109" charset="0"/>
              </a:endParaRPr>
            </a:p>
          </p:txBody>
        </p:sp>
      </p:grpSp>
      <p:grpSp>
        <p:nvGrpSpPr>
          <p:cNvPr id="36871" name="Group 11"/>
          <p:cNvGrpSpPr>
            <a:grpSpLocks/>
          </p:cNvGrpSpPr>
          <p:nvPr/>
        </p:nvGrpSpPr>
        <p:grpSpPr bwMode="auto">
          <a:xfrm>
            <a:off x="2490788" y="1600200"/>
            <a:ext cx="558800" cy="2306638"/>
            <a:chOff x="1662" y="2030"/>
            <a:chExt cx="352" cy="1453"/>
          </a:xfrm>
        </p:grpSpPr>
        <p:sp>
          <p:nvSpPr>
            <p:cNvPr id="36899" name="Rectangle 12"/>
            <p:cNvSpPr>
              <a:spLocks noChangeArrowheads="1"/>
            </p:cNvSpPr>
            <p:nvPr/>
          </p:nvSpPr>
          <p:spPr bwMode="auto">
            <a:xfrm>
              <a:off x="1662" y="2030"/>
              <a:ext cx="352" cy="1453"/>
            </a:xfrm>
            <a:prstGeom prst="rect">
              <a:avLst/>
            </a:prstGeom>
            <a:solidFill>
              <a:schemeClr val="accent1"/>
            </a:solidFill>
            <a:ln w="38100">
              <a:solidFill>
                <a:srgbClr val="000000"/>
              </a:solidFill>
              <a:miter lim="800000"/>
              <a:headEnd/>
              <a:tailEnd/>
            </a:ln>
          </p:spPr>
          <p:txBody>
            <a:bodyPr/>
            <a:lstStyle/>
            <a:p>
              <a:endParaRPr lang="en-US">
                <a:latin typeface="Calibri" pitchFamily="-109" charset="0"/>
              </a:endParaRPr>
            </a:p>
          </p:txBody>
        </p:sp>
        <p:sp>
          <p:nvSpPr>
            <p:cNvPr id="36900" name="Rectangle 13"/>
            <p:cNvSpPr>
              <a:spLocks noChangeArrowheads="1"/>
            </p:cNvSpPr>
            <p:nvPr/>
          </p:nvSpPr>
          <p:spPr bwMode="auto">
            <a:xfrm rot="-5400000">
              <a:off x="1191" y="2669"/>
              <a:ext cx="1288"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System State Model</a:t>
              </a:r>
              <a:endParaRPr lang="en-US">
                <a:latin typeface="Calibri" pitchFamily="-109" charset="0"/>
              </a:endParaRPr>
            </a:p>
          </p:txBody>
        </p:sp>
      </p:grpSp>
      <p:grpSp>
        <p:nvGrpSpPr>
          <p:cNvPr id="36872" name="Group 14"/>
          <p:cNvGrpSpPr>
            <a:grpSpLocks/>
          </p:cNvGrpSpPr>
          <p:nvPr/>
        </p:nvGrpSpPr>
        <p:grpSpPr bwMode="auto">
          <a:xfrm>
            <a:off x="5741988" y="1600200"/>
            <a:ext cx="558800" cy="2306638"/>
            <a:chOff x="3710" y="2030"/>
            <a:chExt cx="352" cy="1453"/>
          </a:xfrm>
        </p:grpSpPr>
        <p:sp>
          <p:nvSpPr>
            <p:cNvPr id="36897" name="Rectangle 15"/>
            <p:cNvSpPr>
              <a:spLocks noChangeArrowheads="1"/>
            </p:cNvSpPr>
            <p:nvPr/>
          </p:nvSpPr>
          <p:spPr bwMode="auto">
            <a:xfrm>
              <a:off x="3710" y="2030"/>
              <a:ext cx="352" cy="1453"/>
            </a:xfrm>
            <a:prstGeom prst="rect">
              <a:avLst/>
            </a:prstGeom>
            <a:solidFill>
              <a:srgbClr val="FFFF99"/>
            </a:solidFill>
            <a:ln w="38100">
              <a:solidFill>
                <a:srgbClr val="000000"/>
              </a:solidFill>
              <a:miter lim="800000"/>
              <a:headEnd/>
              <a:tailEnd/>
            </a:ln>
          </p:spPr>
          <p:txBody>
            <a:bodyPr/>
            <a:lstStyle/>
            <a:p>
              <a:endParaRPr lang="en-US">
                <a:latin typeface="Calibri" pitchFamily="-109" charset="0"/>
              </a:endParaRPr>
            </a:p>
          </p:txBody>
        </p:sp>
        <p:sp>
          <p:nvSpPr>
            <p:cNvPr id="36898" name="Rectangle 16"/>
            <p:cNvSpPr>
              <a:spLocks noChangeArrowheads="1"/>
            </p:cNvSpPr>
            <p:nvPr/>
          </p:nvSpPr>
          <p:spPr bwMode="auto">
            <a:xfrm rot="-5400000">
              <a:off x="3228" y="2669"/>
              <a:ext cx="1328"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Performance Control</a:t>
              </a:r>
              <a:endParaRPr lang="en-US">
                <a:latin typeface="Calibri" pitchFamily="-109" charset="0"/>
              </a:endParaRPr>
            </a:p>
          </p:txBody>
        </p:sp>
      </p:grpSp>
      <p:sp>
        <p:nvSpPr>
          <p:cNvPr id="36873" name="Rectangle 17"/>
          <p:cNvSpPr>
            <a:spLocks noChangeArrowheads="1"/>
          </p:cNvSpPr>
          <p:nvPr/>
        </p:nvSpPr>
        <p:spPr bwMode="auto">
          <a:xfrm>
            <a:off x="3471863" y="4425950"/>
            <a:ext cx="1905000" cy="274638"/>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Configuration Data</a:t>
            </a:r>
            <a:endParaRPr lang="en-US">
              <a:latin typeface="Calibri" pitchFamily="-109" charset="0"/>
            </a:endParaRPr>
          </a:p>
        </p:txBody>
      </p:sp>
      <p:grpSp>
        <p:nvGrpSpPr>
          <p:cNvPr id="36874" name="Group 18"/>
          <p:cNvGrpSpPr>
            <a:grpSpLocks/>
          </p:cNvGrpSpPr>
          <p:nvPr/>
        </p:nvGrpSpPr>
        <p:grpSpPr bwMode="auto">
          <a:xfrm>
            <a:off x="2794000" y="2332038"/>
            <a:ext cx="1295400" cy="1919287"/>
            <a:chOff x="1853" y="2491"/>
            <a:chExt cx="816" cy="1209"/>
          </a:xfrm>
        </p:grpSpPr>
        <p:sp>
          <p:nvSpPr>
            <p:cNvPr id="36893" name="Rectangle 19"/>
            <p:cNvSpPr>
              <a:spLocks noChangeArrowheads="1"/>
            </p:cNvSpPr>
            <p:nvPr/>
          </p:nvSpPr>
          <p:spPr bwMode="auto">
            <a:xfrm>
              <a:off x="2117" y="2491"/>
              <a:ext cx="482"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Feasible</a:t>
              </a:r>
              <a:endParaRPr lang="en-US" sz="1600" i="1">
                <a:latin typeface="Calibri" pitchFamily="-109" charset="0"/>
              </a:endParaRPr>
            </a:p>
          </p:txBody>
        </p:sp>
        <p:sp>
          <p:nvSpPr>
            <p:cNvPr id="36894" name="Rectangle 20"/>
            <p:cNvSpPr>
              <a:spLocks noChangeArrowheads="1"/>
            </p:cNvSpPr>
            <p:nvPr/>
          </p:nvSpPr>
          <p:spPr bwMode="auto">
            <a:xfrm>
              <a:off x="2117" y="2616"/>
              <a:ext cx="419"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Actions</a:t>
              </a:r>
              <a:endParaRPr lang="en-US" sz="1600" i="1">
                <a:latin typeface="Calibri" pitchFamily="-109" charset="0"/>
              </a:endParaRPr>
            </a:p>
          </p:txBody>
        </p:sp>
        <p:sp>
          <p:nvSpPr>
            <p:cNvPr id="36895" name="Line 21"/>
            <p:cNvSpPr>
              <a:spLocks noChangeShapeType="1"/>
            </p:cNvSpPr>
            <p:nvPr/>
          </p:nvSpPr>
          <p:spPr bwMode="auto">
            <a:xfrm flipV="1">
              <a:off x="1853" y="3474"/>
              <a:ext cx="0" cy="226"/>
            </a:xfrm>
            <a:prstGeom prst="line">
              <a:avLst/>
            </a:prstGeom>
            <a:noFill/>
            <a:ln w="9525">
              <a:solidFill>
                <a:srgbClr val="FF0000"/>
              </a:solidFill>
              <a:round/>
              <a:headEnd/>
              <a:tailEnd type="triangle" w="lg" len="lg"/>
            </a:ln>
          </p:spPr>
          <p:txBody>
            <a:bodyPr wrap="none" anchor="ctr"/>
            <a:lstStyle/>
            <a:p>
              <a:endParaRPr lang="en-US"/>
            </a:p>
          </p:txBody>
        </p:sp>
        <p:cxnSp>
          <p:nvCxnSpPr>
            <p:cNvPr id="36896" name="AutoShape 22"/>
            <p:cNvCxnSpPr>
              <a:cxnSpLocks noChangeShapeType="1"/>
              <a:stCxn id="36899" idx="3"/>
              <a:endCxn id="36901" idx="1"/>
            </p:cNvCxnSpPr>
            <p:nvPr/>
          </p:nvCxnSpPr>
          <p:spPr bwMode="auto">
            <a:xfrm>
              <a:off x="2026" y="2757"/>
              <a:ext cx="643" cy="0"/>
            </a:xfrm>
            <a:prstGeom prst="straightConnector1">
              <a:avLst/>
            </a:prstGeom>
            <a:noFill/>
            <a:ln w="9525">
              <a:solidFill>
                <a:srgbClr val="FF0000"/>
              </a:solidFill>
              <a:round/>
              <a:headEnd/>
              <a:tailEnd type="triangle" w="lg" len="lg"/>
            </a:ln>
          </p:spPr>
        </p:cxnSp>
      </p:grpSp>
      <p:grpSp>
        <p:nvGrpSpPr>
          <p:cNvPr id="36875" name="Group 23"/>
          <p:cNvGrpSpPr>
            <a:grpSpLocks/>
          </p:cNvGrpSpPr>
          <p:nvPr/>
        </p:nvGrpSpPr>
        <p:grpSpPr bwMode="auto">
          <a:xfrm>
            <a:off x="4408488" y="2332038"/>
            <a:ext cx="1314450" cy="1919287"/>
            <a:chOff x="2870" y="2491"/>
            <a:chExt cx="828" cy="1209"/>
          </a:xfrm>
        </p:grpSpPr>
        <p:sp>
          <p:nvSpPr>
            <p:cNvPr id="36889" name="Rectangle 24"/>
            <p:cNvSpPr>
              <a:spLocks noChangeArrowheads="1"/>
            </p:cNvSpPr>
            <p:nvPr/>
          </p:nvSpPr>
          <p:spPr bwMode="auto">
            <a:xfrm>
              <a:off x="3079" y="2491"/>
              <a:ext cx="617"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Admissible</a:t>
              </a:r>
              <a:endParaRPr lang="en-US" sz="1600" i="1">
                <a:latin typeface="Calibri" pitchFamily="-109" charset="0"/>
              </a:endParaRPr>
            </a:p>
          </p:txBody>
        </p:sp>
        <p:sp>
          <p:nvSpPr>
            <p:cNvPr id="36890" name="Rectangle 25"/>
            <p:cNvSpPr>
              <a:spLocks noChangeArrowheads="1"/>
            </p:cNvSpPr>
            <p:nvPr/>
          </p:nvSpPr>
          <p:spPr bwMode="auto">
            <a:xfrm>
              <a:off x="3079" y="2616"/>
              <a:ext cx="419"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Actions</a:t>
              </a:r>
              <a:endParaRPr lang="en-US" sz="1600" i="1">
                <a:latin typeface="Calibri" pitchFamily="-109" charset="0"/>
              </a:endParaRPr>
            </a:p>
          </p:txBody>
        </p:sp>
        <p:sp>
          <p:nvSpPr>
            <p:cNvPr id="36891" name="Line 26"/>
            <p:cNvSpPr>
              <a:spLocks noChangeShapeType="1"/>
            </p:cNvSpPr>
            <p:nvPr/>
          </p:nvSpPr>
          <p:spPr bwMode="auto">
            <a:xfrm flipV="1">
              <a:off x="2870" y="3474"/>
              <a:ext cx="0" cy="226"/>
            </a:xfrm>
            <a:prstGeom prst="line">
              <a:avLst/>
            </a:prstGeom>
            <a:noFill/>
            <a:ln w="9525">
              <a:solidFill>
                <a:srgbClr val="FF0000"/>
              </a:solidFill>
              <a:round/>
              <a:headEnd/>
              <a:tailEnd type="triangle" w="lg" len="lg"/>
            </a:ln>
          </p:spPr>
          <p:txBody>
            <a:bodyPr wrap="none" anchor="ctr"/>
            <a:lstStyle/>
            <a:p>
              <a:endParaRPr lang="en-US"/>
            </a:p>
          </p:txBody>
        </p:sp>
        <p:cxnSp>
          <p:nvCxnSpPr>
            <p:cNvPr id="36892" name="AutoShape 27"/>
            <p:cNvCxnSpPr>
              <a:cxnSpLocks noChangeShapeType="1"/>
              <a:stCxn id="36901" idx="3"/>
              <a:endCxn id="36897" idx="1"/>
            </p:cNvCxnSpPr>
            <p:nvPr/>
          </p:nvCxnSpPr>
          <p:spPr bwMode="auto">
            <a:xfrm>
              <a:off x="3045" y="2757"/>
              <a:ext cx="653" cy="0"/>
            </a:xfrm>
            <a:prstGeom prst="straightConnector1">
              <a:avLst/>
            </a:prstGeom>
            <a:noFill/>
            <a:ln w="9525">
              <a:solidFill>
                <a:srgbClr val="FF0000"/>
              </a:solidFill>
              <a:round/>
              <a:headEnd/>
              <a:tailEnd type="triangle" w="lg" len="lg"/>
            </a:ln>
          </p:spPr>
        </p:cxnSp>
      </p:grpSp>
      <p:sp>
        <p:nvSpPr>
          <p:cNvPr id="36876" name="Line 28"/>
          <p:cNvSpPr>
            <a:spLocks noChangeShapeType="1"/>
          </p:cNvSpPr>
          <p:nvPr/>
        </p:nvSpPr>
        <p:spPr bwMode="auto">
          <a:xfrm flipH="1">
            <a:off x="1676400" y="5943600"/>
            <a:ext cx="1447800" cy="0"/>
          </a:xfrm>
          <a:prstGeom prst="line">
            <a:avLst/>
          </a:prstGeom>
          <a:noFill/>
          <a:ln w="9525">
            <a:solidFill>
              <a:srgbClr val="FF0000"/>
            </a:solidFill>
            <a:round/>
            <a:headEnd/>
            <a:tailEnd type="triangle" w="med" len="med"/>
          </a:ln>
        </p:spPr>
        <p:txBody>
          <a:bodyPr/>
          <a:lstStyle/>
          <a:p>
            <a:endParaRPr lang="en-US"/>
          </a:p>
        </p:txBody>
      </p:sp>
      <p:sp>
        <p:nvSpPr>
          <p:cNvPr id="36877" name="Line 29"/>
          <p:cNvSpPr>
            <a:spLocks noChangeShapeType="1"/>
          </p:cNvSpPr>
          <p:nvPr/>
        </p:nvSpPr>
        <p:spPr bwMode="auto">
          <a:xfrm flipV="1">
            <a:off x="1676400" y="2743200"/>
            <a:ext cx="0" cy="3200400"/>
          </a:xfrm>
          <a:prstGeom prst="line">
            <a:avLst/>
          </a:prstGeom>
          <a:noFill/>
          <a:ln w="9525">
            <a:solidFill>
              <a:srgbClr val="FF0000"/>
            </a:solidFill>
            <a:round/>
            <a:headEnd/>
            <a:tailEnd type="triangle" w="med" len="med"/>
          </a:ln>
        </p:spPr>
        <p:txBody>
          <a:bodyPr/>
          <a:lstStyle/>
          <a:p>
            <a:endParaRPr lang="en-US"/>
          </a:p>
        </p:txBody>
      </p:sp>
      <p:sp>
        <p:nvSpPr>
          <p:cNvPr id="36878" name="Line 30"/>
          <p:cNvSpPr>
            <a:spLocks noChangeShapeType="1"/>
          </p:cNvSpPr>
          <p:nvPr/>
        </p:nvSpPr>
        <p:spPr bwMode="auto">
          <a:xfrm flipV="1">
            <a:off x="1676400" y="2743200"/>
            <a:ext cx="762000" cy="0"/>
          </a:xfrm>
          <a:prstGeom prst="line">
            <a:avLst/>
          </a:prstGeom>
          <a:noFill/>
          <a:ln w="9525">
            <a:solidFill>
              <a:srgbClr val="FF0000"/>
            </a:solidFill>
            <a:round/>
            <a:headEnd/>
            <a:tailEnd type="triangle" w="med" len="med"/>
          </a:ln>
        </p:spPr>
        <p:txBody>
          <a:bodyPr/>
          <a:lstStyle/>
          <a:p>
            <a:endParaRPr lang="en-US"/>
          </a:p>
        </p:txBody>
      </p:sp>
      <p:sp>
        <p:nvSpPr>
          <p:cNvPr id="36879" name="Line 31"/>
          <p:cNvSpPr>
            <a:spLocks noChangeShapeType="1"/>
          </p:cNvSpPr>
          <p:nvPr/>
        </p:nvSpPr>
        <p:spPr bwMode="auto">
          <a:xfrm>
            <a:off x="1676400" y="4572000"/>
            <a:ext cx="838200" cy="0"/>
          </a:xfrm>
          <a:prstGeom prst="line">
            <a:avLst/>
          </a:prstGeom>
          <a:noFill/>
          <a:ln w="9525">
            <a:solidFill>
              <a:srgbClr val="FF0000"/>
            </a:solidFill>
            <a:round/>
            <a:headEnd/>
            <a:tailEnd type="triangle" w="med" len="med"/>
          </a:ln>
        </p:spPr>
        <p:txBody>
          <a:bodyPr/>
          <a:lstStyle/>
          <a:p>
            <a:endParaRPr lang="en-US"/>
          </a:p>
        </p:txBody>
      </p:sp>
      <p:sp>
        <p:nvSpPr>
          <p:cNvPr id="36880" name="Line 32"/>
          <p:cNvSpPr>
            <a:spLocks noChangeShapeType="1"/>
          </p:cNvSpPr>
          <p:nvPr/>
        </p:nvSpPr>
        <p:spPr bwMode="auto">
          <a:xfrm>
            <a:off x="6324600" y="2743200"/>
            <a:ext cx="838200" cy="0"/>
          </a:xfrm>
          <a:prstGeom prst="line">
            <a:avLst/>
          </a:prstGeom>
          <a:noFill/>
          <a:ln w="9525">
            <a:solidFill>
              <a:srgbClr val="FF0000"/>
            </a:solidFill>
            <a:round/>
            <a:headEnd/>
            <a:tailEnd type="triangle" w="med" len="med"/>
          </a:ln>
        </p:spPr>
        <p:txBody>
          <a:bodyPr/>
          <a:lstStyle/>
          <a:p>
            <a:endParaRPr lang="en-US"/>
          </a:p>
        </p:txBody>
      </p:sp>
      <p:sp>
        <p:nvSpPr>
          <p:cNvPr id="36881" name="Line 33"/>
          <p:cNvSpPr>
            <a:spLocks noChangeShapeType="1"/>
          </p:cNvSpPr>
          <p:nvPr/>
        </p:nvSpPr>
        <p:spPr bwMode="auto">
          <a:xfrm>
            <a:off x="7162800" y="2743200"/>
            <a:ext cx="0" cy="3200400"/>
          </a:xfrm>
          <a:prstGeom prst="line">
            <a:avLst/>
          </a:prstGeom>
          <a:noFill/>
          <a:ln w="9525">
            <a:solidFill>
              <a:srgbClr val="FF0000"/>
            </a:solidFill>
            <a:round/>
            <a:headEnd/>
            <a:tailEnd type="triangle" w="med" len="med"/>
          </a:ln>
        </p:spPr>
        <p:txBody>
          <a:bodyPr/>
          <a:lstStyle/>
          <a:p>
            <a:endParaRPr lang="en-US"/>
          </a:p>
        </p:txBody>
      </p:sp>
      <p:sp>
        <p:nvSpPr>
          <p:cNvPr id="36882" name="Line 34"/>
          <p:cNvSpPr>
            <a:spLocks noChangeShapeType="1"/>
          </p:cNvSpPr>
          <p:nvPr/>
        </p:nvSpPr>
        <p:spPr bwMode="auto">
          <a:xfrm flipH="1">
            <a:off x="5943600" y="5943600"/>
            <a:ext cx="1219200" cy="0"/>
          </a:xfrm>
          <a:prstGeom prst="line">
            <a:avLst/>
          </a:prstGeom>
          <a:noFill/>
          <a:ln w="9525">
            <a:solidFill>
              <a:srgbClr val="FF0000"/>
            </a:solidFill>
            <a:round/>
            <a:headEnd/>
            <a:tailEnd type="triangle" w="med" len="med"/>
          </a:ln>
        </p:spPr>
        <p:txBody>
          <a:bodyPr/>
          <a:lstStyle/>
          <a:p>
            <a:endParaRPr lang="en-US"/>
          </a:p>
        </p:txBody>
      </p:sp>
      <p:sp>
        <p:nvSpPr>
          <p:cNvPr id="36883" name="Line 35"/>
          <p:cNvSpPr>
            <a:spLocks noChangeShapeType="1"/>
          </p:cNvSpPr>
          <p:nvPr/>
        </p:nvSpPr>
        <p:spPr bwMode="auto">
          <a:xfrm flipV="1">
            <a:off x="6553200" y="1295400"/>
            <a:ext cx="0" cy="1447800"/>
          </a:xfrm>
          <a:prstGeom prst="line">
            <a:avLst/>
          </a:prstGeom>
          <a:noFill/>
          <a:ln w="9525">
            <a:solidFill>
              <a:srgbClr val="FF0000"/>
            </a:solidFill>
            <a:round/>
            <a:headEnd/>
            <a:tailEnd type="triangle" w="med" len="med"/>
          </a:ln>
        </p:spPr>
        <p:txBody>
          <a:bodyPr/>
          <a:lstStyle/>
          <a:p>
            <a:endParaRPr lang="en-US"/>
          </a:p>
        </p:txBody>
      </p:sp>
      <p:sp>
        <p:nvSpPr>
          <p:cNvPr id="36884" name="Line 36"/>
          <p:cNvSpPr>
            <a:spLocks noChangeShapeType="1"/>
          </p:cNvSpPr>
          <p:nvPr/>
        </p:nvSpPr>
        <p:spPr bwMode="auto">
          <a:xfrm flipH="1">
            <a:off x="2743200" y="1295400"/>
            <a:ext cx="3810000" cy="0"/>
          </a:xfrm>
          <a:prstGeom prst="line">
            <a:avLst/>
          </a:prstGeom>
          <a:noFill/>
          <a:ln w="9525">
            <a:solidFill>
              <a:srgbClr val="FF0000"/>
            </a:solidFill>
            <a:round/>
            <a:headEnd/>
            <a:tailEnd type="triangle" w="med" len="med"/>
          </a:ln>
        </p:spPr>
        <p:txBody>
          <a:bodyPr/>
          <a:lstStyle/>
          <a:p>
            <a:endParaRPr lang="en-US"/>
          </a:p>
        </p:txBody>
      </p:sp>
      <p:sp>
        <p:nvSpPr>
          <p:cNvPr id="36885" name="Line 37"/>
          <p:cNvSpPr>
            <a:spLocks noChangeShapeType="1"/>
          </p:cNvSpPr>
          <p:nvPr/>
        </p:nvSpPr>
        <p:spPr bwMode="auto">
          <a:xfrm>
            <a:off x="2743200" y="1295400"/>
            <a:ext cx="0" cy="304800"/>
          </a:xfrm>
          <a:prstGeom prst="line">
            <a:avLst/>
          </a:prstGeom>
          <a:noFill/>
          <a:ln w="9525">
            <a:solidFill>
              <a:srgbClr val="FF0000"/>
            </a:solidFill>
            <a:round/>
            <a:headEnd/>
            <a:tailEnd type="triangle" w="med" len="med"/>
          </a:ln>
        </p:spPr>
        <p:txBody>
          <a:bodyPr/>
          <a:lstStyle/>
          <a:p>
            <a:endParaRPr lang="en-US"/>
          </a:p>
        </p:txBody>
      </p:sp>
      <p:sp>
        <p:nvSpPr>
          <p:cNvPr id="36886" name="Line 38"/>
          <p:cNvSpPr>
            <a:spLocks noChangeShapeType="1"/>
          </p:cNvSpPr>
          <p:nvPr/>
        </p:nvSpPr>
        <p:spPr bwMode="auto">
          <a:xfrm flipV="1">
            <a:off x="6019800" y="3886200"/>
            <a:ext cx="0" cy="381000"/>
          </a:xfrm>
          <a:prstGeom prst="line">
            <a:avLst/>
          </a:prstGeom>
          <a:noFill/>
          <a:ln w="9525">
            <a:solidFill>
              <a:srgbClr val="FF0000"/>
            </a:solidFill>
            <a:round/>
            <a:headEnd/>
            <a:tailEnd type="triangle" w="med" len="med"/>
          </a:ln>
        </p:spPr>
        <p:txBody>
          <a:bodyPr/>
          <a:lstStyle/>
          <a:p>
            <a:endParaRPr lang="en-US"/>
          </a:p>
        </p:txBody>
      </p:sp>
      <p:sp>
        <p:nvSpPr>
          <p:cNvPr id="36887" name="Text Box 39"/>
          <p:cNvSpPr txBox="1">
            <a:spLocks noChangeArrowheads="1"/>
          </p:cNvSpPr>
          <p:nvPr/>
        </p:nvSpPr>
        <p:spPr bwMode="auto">
          <a:xfrm>
            <a:off x="1524000" y="2362200"/>
            <a:ext cx="703263" cy="336550"/>
          </a:xfrm>
          <a:prstGeom prst="rect">
            <a:avLst/>
          </a:prstGeom>
          <a:noFill/>
          <a:ln w="9525">
            <a:noFill/>
            <a:miter lim="800000"/>
            <a:headEnd/>
            <a:tailEnd/>
          </a:ln>
        </p:spPr>
        <p:txBody>
          <a:bodyPr wrap="none">
            <a:spAutoFit/>
          </a:bodyPr>
          <a:lstStyle/>
          <a:p>
            <a:r>
              <a:rPr lang="en-US" sz="1600" i="1">
                <a:latin typeface="Calibri" pitchFamily="-109" charset="0"/>
              </a:rPr>
              <a:t>Event</a:t>
            </a:r>
          </a:p>
        </p:txBody>
      </p:sp>
      <p:sp>
        <p:nvSpPr>
          <p:cNvPr id="36888" name="Text Box 40"/>
          <p:cNvSpPr txBox="1">
            <a:spLocks noChangeArrowheads="1"/>
          </p:cNvSpPr>
          <p:nvPr/>
        </p:nvSpPr>
        <p:spPr bwMode="auto">
          <a:xfrm>
            <a:off x="7162800" y="2362200"/>
            <a:ext cx="1346200" cy="581025"/>
          </a:xfrm>
          <a:prstGeom prst="rect">
            <a:avLst/>
          </a:prstGeom>
          <a:noFill/>
          <a:ln w="9525">
            <a:noFill/>
            <a:miter lim="800000"/>
            <a:headEnd/>
            <a:tailEnd/>
          </a:ln>
        </p:spPr>
        <p:txBody>
          <a:bodyPr wrap="none">
            <a:spAutoFit/>
          </a:bodyPr>
          <a:lstStyle/>
          <a:p>
            <a:r>
              <a:rPr lang="en-US" sz="1600" i="1">
                <a:latin typeface="Calibri" pitchFamily="-109" charset="0"/>
              </a:rPr>
              <a:t>Commanded</a:t>
            </a:r>
          </a:p>
          <a:p>
            <a:r>
              <a:rPr lang="en-US" sz="1600" i="1">
                <a:latin typeface="Calibri" pitchFamily="-109" charset="0"/>
              </a:rPr>
              <a:t>Action</a:t>
            </a:r>
          </a:p>
        </p:txBody>
      </p:sp>
    </p:spTree>
    <p:extLst>
      <p:ext uri="{BB962C8B-B14F-4D97-AF65-F5344CB8AC3E}">
        <p14:creationId xmlns:p14="http://schemas.microsoft.com/office/powerpoint/2010/main" val="417249879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228600"/>
            <a:ext cx="7772400" cy="1143000"/>
          </a:xfrm>
        </p:spPr>
        <p:txBody>
          <a:bodyPr/>
          <a:lstStyle/>
          <a:p>
            <a:pPr eaLnBrk="1" hangingPunct="1">
              <a:lnSpc>
                <a:spcPct val="90000"/>
              </a:lnSpc>
            </a:pPr>
            <a:r>
              <a:rPr lang="en-US" sz="3600">
                <a:solidFill>
                  <a:schemeClr val="accent2"/>
                </a:solidFill>
              </a:rPr>
              <a:t>Theoretical foundations</a:t>
            </a:r>
          </a:p>
        </p:txBody>
      </p:sp>
      <p:sp>
        <p:nvSpPr>
          <p:cNvPr id="37891" name="Oval 3"/>
          <p:cNvSpPr>
            <a:spLocks noChangeArrowheads="1"/>
          </p:cNvSpPr>
          <p:nvPr/>
        </p:nvSpPr>
        <p:spPr bwMode="auto">
          <a:xfrm>
            <a:off x="1447800" y="17526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2" name="Oval 4"/>
          <p:cNvSpPr>
            <a:spLocks noChangeArrowheads="1"/>
          </p:cNvSpPr>
          <p:nvPr/>
        </p:nvSpPr>
        <p:spPr bwMode="auto">
          <a:xfrm>
            <a:off x="2819400" y="28194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3" name="Oval 5"/>
          <p:cNvSpPr>
            <a:spLocks noChangeArrowheads="1"/>
          </p:cNvSpPr>
          <p:nvPr/>
        </p:nvSpPr>
        <p:spPr bwMode="auto">
          <a:xfrm>
            <a:off x="3962400" y="16764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4" name="Text Box 6"/>
          <p:cNvSpPr txBox="1">
            <a:spLocks noChangeArrowheads="1"/>
          </p:cNvSpPr>
          <p:nvPr/>
        </p:nvSpPr>
        <p:spPr bwMode="auto">
          <a:xfrm>
            <a:off x="2590800" y="1828800"/>
            <a:ext cx="1114425" cy="822325"/>
          </a:xfrm>
          <a:prstGeom prst="rect">
            <a:avLst/>
          </a:prstGeom>
          <a:noFill/>
          <a:ln w="9525">
            <a:noFill/>
            <a:miter lim="800000"/>
            <a:headEnd/>
            <a:tailEnd/>
          </a:ln>
        </p:spPr>
        <p:txBody>
          <a:bodyPr wrap="none">
            <a:spAutoFit/>
          </a:bodyPr>
          <a:lstStyle/>
          <a:p>
            <a:r>
              <a:rPr lang="en-US" sz="2400">
                <a:latin typeface="Times New Roman" pitchFamily="-109" charset="0"/>
              </a:rPr>
              <a:t>Control</a:t>
            </a:r>
          </a:p>
          <a:p>
            <a:r>
              <a:rPr lang="en-US" sz="2400">
                <a:latin typeface="Times New Roman" pitchFamily="-109" charset="0"/>
              </a:rPr>
              <a:t>Theory</a:t>
            </a:r>
          </a:p>
        </p:txBody>
      </p:sp>
      <p:sp>
        <p:nvSpPr>
          <p:cNvPr id="37895" name="Text Box 7"/>
          <p:cNvSpPr txBox="1">
            <a:spLocks noChangeArrowheads="1"/>
          </p:cNvSpPr>
          <p:nvPr/>
        </p:nvSpPr>
        <p:spPr bwMode="auto">
          <a:xfrm>
            <a:off x="4876800" y="1828800"/>
            <a:ext cx="1838325" cy="1187450"/>
          </a:xfrm>
          <a:prstGeom prst="rect">
            <a:avLst/>
          </a:prstGeom>
          <a:noFill/>
          <a:ln w="9525">
            <a:noFill/>
            <a:miter lim="800000"/>
            <a:headEnd/>
            <a:tailEnd/>
          </a:ln>
        </p:spPr>
        <p:txBody>
          <a:bodyPr wrap="none">
            <a:spAutoFit/>
          </a:bodyPr>
          <a:lstStyle/>
          <a:p>
            <a:r>
              <a:rPr lang="en-US" sz="2400">
                <a:latin typeface="Times New Roman" pitchFamily="-109" charset="0"/>
              </a:rPr>
              <a:t>“Theoretical”</a:t>
            </a:r>
          </a:p>
          <a:p>
            <a:r>
              <a:rPr lang="en-US" sz="2400">
                <a:latin typeface="Times New Roman" pitchFamily="-109" charset="0"/>
              </a:rPr>
              <a:t>  Computer</a:t>
            </a:r>
          </a:p>
          <a:p>
            <a:r>
              <a:rPr lang="en-US" sz="2400">
                <a:latin typeface="Times New Roman" pitchFamily="-109" charset="0"/>
              </a:rPr>
              <a:t>  Science</a:t>
            </a:r>
          </a:p>
        </p:txBody>
      </p:sp>
      <p:sp>
        <p:nvSpPr>
          <p:cNvPr id="37896" name="Text Box 8"/>
          <p:cNvSpPr txBox="1">
            <a:spLocks noChangeArrowheads="1"/>
          </p:cNvSpPr>
          <p:nvPr/>
        </p:nvSpPr>
        <p:spPr bwMode="auto">
          <a:xfrm>
            <a:off x="3810000" y="4953000"/>
            <a:ext cx="1520825" cy="822325"/>
          </a:xfrm>
          <a:prstGeom prst="rect">
            <a:avLst/>
          </a:prstGeom>
          <a:noFill/>
          <a:ln w="9525">
            <a:noFill/>
            <a:miter lim="800000"/>
            <a:headEnd/>
            <a:tailEnd/>
          </a:ln>
        </p:spPr>
        <p:txBody>
          <a:bodyPr wrap="none">
            <a:spAutoFit/>
          </a:bodyPr>
          <a:lstStyle/>
          <a:p>
            <a:r>
              <a:rPr lang="en-US" sz="2400">
                <a:latin typeface="Times New Roman" pitchFamily="-109" charset="0"/>
              </a:rPr>
              <a:t>Operations</a:t>
            </a:r>
          </a:p>
          <a:p>
            <a:r>
              <a:rPr lang="en-US" sz="2400">
                <a:latin typeface="Times New Roman" pitchFamily="-109" charset="0"/>
              </a:rPr>
              <a:t>Research</a:t>
            </a:r>
          </a:p>
        </p:txBody>
      </p:sp>
      <p:sp>
        <p:nvSpPr>
          <p:cNvPr id="37897" name="Text Box 9"/>
          <p:cNvSpPr txBox="1">
            <a:spLocks noChangeArrowheads="1"/>
          </p:cNvSpPr>
          <p:nvPr/>
        </p:nvSpPr>
        <p:spPr bwMode="auto">
          <a:xfrm>
            <a:off x="4114800" y="2895600"/>
            <a:ext cx="1198563" cy="1187450"/>
          </a:xfrm>
          <a:prstGeom prst="rect">
            <a:avLst/>
          </a:prstGeom>
          <a:noFill/>
          <a:ln w="9525">
            <a:noFill/>
            <a:miter lim="800000"/>
            <a:headEnd/>
            <a:tailEnd/>
          </a:ln>
        </p:spPr>
        <p:txBody>
          <a:bodyPr wrap="none">
            <a:spAutoFit/>
          </a:bodyPr>
          <a:lstStyle/>
          <a:p>
            <a:r>
              <a:rPr lang="en-US" sz="2400">
                <a:solidFill>
                  <a:srgbClr val="FF0000"/>
                </a:solidFill>
                <a:latin typeface="Times New Roman" pitchFamily="-109" charset="0"/>
              </a:rPr>
              <a:t>D</a:t>
            </a:r>
            <a:r>
              <a:rPr lang="en-US" sz="2400">
                <a:solidFill>
                  <a:schemeClr val="accent2"/>
                </a:solidFill>
                <a:latin typeface="Times New Roman" pitchFamily="-109" charset="0"/>
              </a:rPr>
              <a:t>iscrete</a:t>
            </a:r>
          </a:p>
          <a:p>
            <a:r>
              <a:rPr lang="en-US" sz="2400">
                <a:solidFill>
                  <a:srgbClr val="FF0000"/>
                </a:solidFill>
                <a:latin typeface="Times New Roman" pitchFamily="-109" charset="0"/>
              </a:rPr>
              <a:t>E</a:t>
            </a:r>
            <a:r>
              <a:rPr lang="en-US" sz="2400">
                <a:solidFill>
                  <a:schemeClr val="accent2"/>
                </a:solidFill>
                <a:latin typeface="Times New Roman" pitchFamily="-109" charset="0"/>
              </a:rPr>
              <a:t>vent</a:t>
            </a:r>
          </a:p>
          <a:p>
            <a:r>
              <a:rPr lang="en-US" sz="2400">
                <a:solidFill>
                  <a:srgbClr val="FF0000"/>
                </a:solidFill>
                <a:latin typeface="Times New Roman" pitchFamily="-109" charset="0"/>
              </a:rPr>
              <a:t>S</a:t>
            </a:r>
            <a:r>
              <a:rPr lang="en-US" sz="2400">
                <a:solidFill>
                  <a:schemeClr val="accent2"/>
                </a:solidFill>
                <a:latin typeface="Times New Roman" pitchFamily="-109" charset="0"/>
              </a:rPr>
              <a:t>ystems</a:t>
            </a:r>
          </a:p>
        </p:txBody>
      </p:sp>
    </p:spTree>
    <p:extLst>
      <p:ext uri="{BB962C8B-B14F-4D97-AF65-F5344CB8AC3E}">
        <p14:creationId xmlns:p14="http://schemas.microsoft.com/office/powerpoint/2010/main" val="416629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52400"/>
            <a:ext cx="8229600" cy="1143000"/>
          </a:xfrm>
        </p:spPr>
        <p:txBody>
          <a:bodyPr/>
          <a:lstStyle/>
          <a:p>
            <a:pPr eaLnBrk="1" hangingPunct="1"/>
            <a:r>
              <a:rPr lang="en-US" sz="3600">
                <a:solidFill>
                  <a:schemeClr val="accent2"/>
                </a:solidFill>
              </a:rPr>
              <a:t>Course Outline</a:t>
            </a:r>
          </a:p>
        </p:txBody>
      </p:sp>
      <p:sp>
        <p:nvSpPr>
          <p:cNvPr id="38915" name="Rectangle 3"/>
          <p:cNvSpPr>
            <a:spLocks noGrp="1" noChangeArrowheads="1"/>
          </p:cNvSpPr>
          <p:nvPr>
            <p:ph type="body" idx="1"/>
          </p:nvPr>
        </p:nvSpPr>
        <p:spPr>
          <a:xfrm>
            <a:off x="228600" y="1295400"/>
            <a:ext cx="8686800" cy="5181600"/>
          </a:xfrm>
        </p:spPr>
        <p:txBody>
          <a:bodyPr/>
          <a:lstStyle/>
          <a:p>
            <a:pPr eaLnBrk="1" hangingPunct="1">
              <a:lnSpc>
                <a:spcPct val="80000"/>
              </a:lnSpc>
              <a:buFont typeface="Arial" charset="0"/>
              <a:buNone/>
            </a:pPr>
            <a:r>
              <a:rPr lang="en-US" sz="1600" b="1" dirty="0"/>
              <a:t>1.</a:t>
            </a:r>
            <a:r>
              <a:rPr lang="en-US" sz="1000" b="1" dirty="0"/>
              <a:t>	</a:t>
            </a:r>
            <a:r>
              <a:rPr lang="en-US" sz="1600" b="1" dirty="0"/>
              <a:t>Introduction: Course Objectives, Context, and Outline</a:t>
            </a:r>
          </a:p>
          <a:p>
            <a:pPr lvl="1" eaLnBrk="1" hangingPunct="1">
              <a:lnSpc>
                <a:spcPct val="80000"/>
              </a:lnSpc>
            </a:pPr>
            <a:r>
              <a:rPr lang="en-US" sz="1600" dirty="0"/>
              <a:t>Contemporary organizations and the role of Operations Management (OM)</a:t>
            </a:r>
          </a:p>
          <a:p>
            <a:pPr lvl="1" eaLnBrk="1" hangingPunct="1">
              <a:lnSpc>
                <a:spcPct val="80000"/>
              </a:lnSpc>
            </a:pPr>
            <a:r>
              <a:rPr lang="en-US" sz="1600" dirty="0"/>
              <a:t>Corporate strategy and its connection to operations</a:t>
            </a:r>
          </a:p>
          <a:p>
            <a:pPr lvl="1" eaLnBrk="1" hangingPunct="1">
              <a:lnSpc>
                <a:spcPct val="80000"/>
              </a:lnSpc>
            </a:pPr>
            <a:r>
              <a:rPr lang="en-US" sz="1600" dirty="0"/>
              <a:t>The organization as a resource allocation system (RAS)</a:t>
            </a:r>
          </a:p>
          <a:p>
            <a:pPr lvl="1" eaLnBrk="1" hangingPunct="1">
              <a:lnSpc>
                <a:spcPct val="80000"/>
              </a:lnSpc>
            </a:pPr>
            <a:r>
              <a:rPr lang="en-US" sz="1600" dirty="0"/>
              <a:t>The underlying RAS management problems and the need for understanding the impact of the underlying </a:t>
            </a:r>
            <a:r>
              <a:rPr lang="en-US" sz="1600" dirty="0" err="1"/>
              <a:t>stochasticity</a:t>
            </a:r>
            <a:endParaRPr lang="en-US" sz="1600" dirty="0"/>
          </a:p>
          <a:p>
            <a:pPr lvl="1" eaLnBrk="1" hangingPunct="1">
              <a:lnSpc>
                <a:spcPct val="80000"/>
              </a:lnSpc>
            </a:pPr>
            <a:r>
              <a:rPr lang="en-US" sz="1600" dirty="0"/>
              <a:t>The basic course structure</a:t>
            </a:r>
          </a:p>
          <a:p>
            <a:pPr lvl="1" eaLnBrk="1" hangingPunct="1">
              <a:lnSpc>
                <a:spcPct val="80000"/>
              </a:lnSpc>
            </a:pPr>
            <a:endParaRPr lang="en-US" sz="1100" dirty="0"/>
          </a:p>
          <a:p>
            <a:pPr lvl="1" eaLnBrk="1" hangingPunct="1">
              <a:lnSpc>
                <a:spcPct val="80000"/>
              </a:lnSpc>
            </a:pPr>
            <a:endParaRPr lang="en-US" sz="1100" dirty="0"/>
          </a:p>
          <a:p>
            <a:pPr eaLnBrk="1" hangingPunct="1">
              <a:lnSpc>
                <a:spcPct val="80000"/>
              </a:lnSpc>
              <a:buFont typeface="Arial" charset="0"/>
              <a:buAutoNum type="arabicPeriod" startAt="2"/>
            </a:pPr>
            <a:r>
              <a:rPr lang="en-US" sz="1600" b="1" dirty="0"/>
              <a:t>Modeling and Analysis of Production and Service Systems as Continuous-Time Markov Chains</a:t>
            </a:r>
          </a:p>
          <a:p>
            <a:pPr lvl="1" eaLnBrk="1" hangingPunct="1">
              <a:lnSpc>
                <a:spcPct val="80000"/>
              </a:lnSpc>
            </a:pPr>
            <a:r>
              <a:rPr lang="en-US" sz="1600" dirty="0"/>
              <a:t>A brief overview of the key results of the theory of Discrete-Time Markov Chains</a:t>
            </a:r>
          </a:p>
          <a:p>
            <a:pPr lvl="1" eaLnBrk="1" hangingPunct="1">
              <a:lnSpc>
                <a:spcPct val="80000"/>
              </a:lnSpc>
            </a:pPr>
            <a:r>
              <a:rPr lang="en-US" sz="1600" dirty="0"/>
              <a:t>The Exponential Distribution and the Poisson Process </a:t>
            </a:r>
          </a:p>
          <a:p>
            <a:pPr lvl="1" eaLnBrk="1" hangingPunct="1">
              <a:lnSpc>
                <a:spcPct val="80000"/>
              </a:lnSpc>
            </a:pPr>
            <a:r>
              <a:rPr lang="en-US" sz="1600" dirty="0"/>
              <a:t>Continuous-Time Markov Chains (CT-MC)</a:t>
            </a:r>
          </a:p>
          <a:p>
            <a:pPr lvl="1" eaLnBrk="1" hangingPunct="1">
              <a:lnSpc>
                <a:spcPct val="80000"/>
              </a:lnSpc>
            </a:pPr>
            <a:r>
              <a:rPr lang="en-US" sz="1600" dirty="0"/>
              <a:t>Birth-Death Processes and the M/M/1 Queue</a:t>
            </a:r>
          </a:p>
          <a:p>
            <a:pPr lvl="2" eaLnBrk="1" hangingPunct="1">
              <a:lnSpc>
                <a:spcPct val="80000"/>
              </a:lnSpc>
            </a:pPr>
            <a:r>
              <a:rPr lang="en-US" sz="1400" dirty="0"/>
              <a:t>Transient Analysis</a:t>
            </a:r>
          </a:p>
          <a:p>
            <a:pPr lvl="2" eaLnBrk="1" hangingPunct="1">
              <a:lnSpc>
                <a:spcPct val="80000"/>
              </a:lnSpc>
            </a:pPr>
            <a:r>
              <a:rPr lang="en-US" sz="1400" dirty="0"/>
              <a:t>Steady State Analysis</a:t>
            </a:r>
          </a:p>
          <a:p>
            <a:pPr lvl="1" eaLnBrk="1" hangingPunct="1">
              <a:lnSpc>
                <a:spcPct val="80000"/>
              </a:lnSpc>
            </a:pPr>
            <a:r>
              <a:rPr lang="en-US" sz="1600" dirty="0"/>
              <a:t>Modeling more complex behavior through CT-MCs</a:t>
            </a:r>
          </a:p>
          <a:p>
            <a:pPr lvl="2" eaLnBrk="1" hangingPunct="1">
              <a:lnSpc>
                <a:spcPct val="80000"/>
              </a:lnSpc>
            </a:pPr>
            <a:r>
              <a:rPr lang="en-US" sz="1400" dirty="0"/>
              <a:t>Single station systems with multi-stage processing, finite resources and/or blocking effects</a:t>
            </a:r>
          </a:p>
          <a:p>
            <a:pPr lvl="2" eaLnBrk="1" hangingPunct="1">
              <a:lnSpc>
                <a:spcPct val="80000"/>
              </a:lnSpc>
            </a:pPr>
            <a:r>
              <a:rPr lang="en-US" sz="1400" dirty="0"/>
              <a:t>Open (Jackson) and Closed (Gordon-Newell) </a:t>
            </a:r>
            <a:r>
              <a:rPr lang="en-US" sz="1400" dirty="0" err="1"/>
              <a:t>Queueing</a:t>
            </a:r>
            <a:r>
              <a:rPr lang="en-US" sz="1400" dirty="0"/>
              <a:t> networks</a:t>
            </a:r>
          </a:p>
        </p:txBody>
      </p:sp>
    </p:spTree>
    <p:extLst>
      <p:ext uri="{BB962C8B-B14F-4D97-AF65-F5344CB8AC3E}">
        <p14:creationId xmlns:p14="http://schemas.microsoft.com/office/powerpoint/2010/main" val="79169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lstStyle/>
          <a:p>
            <a:pPr eaLnBrk="1" hangingPunct="1"/>
            <a:r>
              <a:rPr lang="en-US" sz="3600">
                <a:solidFill>
                  <a:schemeClr val="accent2"/>
                </a:solidFill>
              </a:rPr>
              <a:t>“Course Logistics”</a:t>
            </a:r>
            <a:endParaRPr lang="en-US">
              <a:solidFill>
                <a:schemeClr val="accent2"/>
              </a:solidFill>
            </a:endParaRPr>
          </a:p>
        </p:txBody>
      </p:sp>
      <p:sp>
        <p:nvSpPr>
          <p:cNvPr id="4099" name="Rectangle 3"/>
          <p:cNvSpPr>
            <a:spLocks noGrp="1" noChangeArrowheads="1"/>
          </p:cNvSpPr>
          <p:nvPr>
            <p:ph type="body" idx="1"/>
          </p:nvPr>
        </p:nvSpPr>
        <p:spPr>
          <a:xfrm>
            <a:off x="685800" y="914400"/>
            <a:ext cx="8001000" cy="5029200"/>
          </a:xfrm>
        </p:spPr>
        <p:txBody>
          <a:bodyPr/>
          <a:lstStyle/>
          <a:p>
            <a:pPr eaLnBrk="1" hangingPunct="1">
              <a:lnSpc>
                <a:spcPct val="60000"/>
              </a:lnSpc>
            </a:pPr>
            <a:r>
              <a:rPr lang="en-US" sz="1900" dirty="0">
                <a:solidFill>
                  <a:srgbClr val="33CCFF"/>
                </a:solidFill>
              </a:rPr>
              <a:t>Office Hours:</a:t>
            </a:r>
            <a:r>
              <a:rPr lang="en-US" sz="1900" dirty="0">
                <a:solidFill>
                  <a:schemeClr val="accent2"/>
                </a:solidFill>
              </a:rPr>
              <a:t> By appointment</a:t>
            </a:r>
          </a:p>
          <a:p>
            <a:pPr eaLnBrk="1" hangingPunct="1">
              <a:lnSpc>
                <a:spcPct val="60000"/>
              </a:lnSpc>
              <a:buFontTx/>
              <a:buNone/>
            </a:pPr>
            <a:endParaRPr lang="en-US" sz="1900" dirty="0">
              <a:solidFill>
                <a:schemeClr val="accent2"/>
              </a:solidFill>
            </a:endParaRPr>
          </a:p>
          <a:p>
            <a:pPr eaLnBrk="1" hangingPunct="1">
              <a:lnSpc>
                <a:spcPct val="60000"/>
              </a:lnSpc>
            </a:pPr>
            <a:r>
              <a:rPr lang="en-US" sz="1900" dirty="0">
                <a:solidFill>
                  <a:srgbClr val="FF0000"/>
                </a:solidFill>
              </a:rPr>
              <a:t>Course Prerequisites:</a:t>
            </a:r>
            <a:r>
              <a:rPr lang="en-US" sz="1900" dirty="0">
                <a:solidFill>
                  <a:schemeClr val="accent2"/>
                </a:solidFill>
              </a:rPr>
              <a:t> </a:t>
            </a:r>
          </a:p>
          <a:p>
            <a:pPr lvl="1" eaLnBrk="1" hangingPunct="1">
              <a:spcAft>
                <a:spcPts val="600"/>
              </a:spcAft>
            </a:pPr>
            <a:r>
              <a:rPr lang="en-US" sz="1900" dirty="0">
                <a:solidFill>
                  <a:schemeClr val="folHlink"/>
                </a:solidFill>
              </a:rPr>
              <a:t>ISYE 6761</a:t>
            </a:r>
            <a:r>
              <a:rPr lang="en-US" sz="1900" dirty="0">
                <a:solidFill>
                  <a:schemeClr val="accent2"/>
                </a:solidFill>
              </a:rPr>
              <a:t> (Familiarity with basic probability concepts  and Discrete Time Markov Chain theory)</a:t>
            </a:r>
          </a:p>
          <a:p>
            <a:pPr lvl="1" eaLnBrk="1" hangingPunct="1">
              <a:spcAft>
                <a:spcPts val="600"/>
              </a:spcAft>
            </a:pPr>
            <a:r>
              <a:rPr lang="en-US" sz="1900" dirty="0">
                <a:solidFill>
                  <a:schemeClr val="folHlink"/>
                </a:solidFill>
              </a:rPr>
              <a:t>ISYE 6669</a:t>
            </a:r>
            <a:r>
              <a:rPr lang="en-US" sz="1900" dirty="0">
                <a:solidFill>
                  <a:schemeClr val="accent2"/>
                </a:solidFill>
              </a:rPr>
              <a:t> (Familiarity with optimization concepts and formulations, and basic Linear Programming theory)</a:t>
            </a:r>
          </a:p>
          <a:p>
            <a:pPr eaLnBrk="1" hangingPunct="1"/>
            <a:r>
              <a:rPr lang="en-US" sz="1900" dirty="0">
                <a:solidFill>
                  <a:srgbClr val="33CCFF"/>
                </a:solidFill>
              </a:rPr>
              <a:t>Grading policy:</a:t>
            </a:r>
          </a:p>
          <a:p>
            <a:pPr lvl="1" eaLnBrk="1" hangingPunct="1"/>
            <a:r>
              <a:rPr lang="en-US" sz="1900" dirty="0">
                <a:solidFill>
                  <a:schemeClr val="accent2"/>
                </a:solidFill>
              </a:rPr>
              <a:t>Homework: 0% </a:t>
            </a:r>
          </a:p>
          <a:p>
            <a:pPr lvl="1" eaLnBrk="1" hangingPunct="1"/>
            <a:r>
              <a:rPr lang="en-US" sz="1900" dirty="0">
                <a:solidFill>
                  <a:schemeClr val="accent2"/>
                </a:solidFill>
              </a:rPr>
              <a:t>Two Midterm Exams: 33% each</a:t>
            </a:r>
          </a:p>
          <a:p>
            <a:pPr lvl="1" eaLnBrk="1" hangingPunct="1"/>
            <a:r>
              <a:rPr lang="en-US" sz="1900" dirty="0">
                <a:solidFill>
                  <a:schemeClr val="accent2"/>
                </a:solidFill>
              </a:rPr>
              <a:t>Final Exam: 34%</a:t>
            </a:r>
          </a:p>
          <a:p>
            <a:pPr eaLnBrk="1" hangingPunct="1"/>
            <a:r>
              <a:rPr lang="en-US" sz="1900" dirty="0">
                <a:solidFill>
                  <a:srgbClr val="33CCFF"/>
                </a:solidFill>
              </a:rPr>
              <a:t>Reading Materials:</a:t>
            </a:r>
          </a:p>
          <a:p>
            <a:pPr lvl="1" eaLnBrk="1" hangingPunct="1"/>
            <a:r>
              <a:rPr lang="en-US" sz="1900" dirty="0">
                <a:solidFill>
                  <a:srgbClr val="33CCFF"/>
                </a:solidFill>
              </a:rPr>
              <a:t>Course Textbook: </a:t>
            </a:r>
            <a:r>
              <a:rPr lang="en-US" sz="1900" i="1" dirty="0">
                <a:solidFill>
                  <a:schemeClr val="accent2"/>
                </a:solidFill>
              </a:rPr>
              <a:t>Fundamentals of Queueing Theory (5</a:t>
            </a:r>
            <a:r>
              <a:rPr lang="en-US" sz="1900" i="1" baseline="30000" dirty="0">
                <a:solidFill>
                  <a:schemeClr val="accent2"/>
                </a:solidFill>
              </a:rPr>
              <a:t>th</a:t>
            </a:r>
            <a:r>
              <a:rPr lang="en-US" sz="1900" i="1" dirty="0">
                <a:solidFill>
                  <a:schemeClr val="accent2"/>
                </a:solidFill>
              </a:rPr>
              <a:t> edition)</a:t>
            </a:r>
            <a:r>
              <a:rPr lang="en-US" sz="1900" dirty="0">
                <a:solidFill>
                  <a:schemeClr val="accent2"/>
                </a:solidFill>
              </a:rPr>
              <a:t>, by J. G. </a:t>
            </a:r>
            <a:r>
              <a:rPr lang="en-US" sz="1900" dirty="0" err="1">
                <a:solidFill>
                  <a:schemeClr val="accent2"/>
                </a:solidFill>
              </a:rPr>
              <a:t>Shortle</a:t>
            </a:r>
            <a:r>
              <a:rPr lang="en-US" sz="1900" dirty="0">
                <a:solidFill>
                  <a:schemeClr val="accent2"/>
                </a:solidFill>
              </a:rPr>
              <a:t>, J. M. Thompson, D. Gross and C. M. Harris, J. Wiley &amp; Sons, Inc., 2018.</a:t>
            </a:r>
          </a:p>
          <a:p>
            <a:pPr lvl="1" eaLnBrk="1" hangingPunct="1"/>
            <a:r>
              <a:rPr lang="en-US" sz="1900" dirty="0">
                <a:solidFill>
                  <a:schemeClr val="accent2"/>
                </a:solidFill>
              </a:rPr>
              <a:t>Additional material will be distributed during the course development</a:t>
            </a:r>
          </a:p>
          <a:p>
            <a:pPr eaLnBrk="1" hangingPunct="1"/>
            <a:endParaRPr lang="en-US" sz="1800" dirty="0">
              <a:solidFill>
                <a:schemeClr val="accent2"/>
              </a:solidFill>
            </a:endParaRPr>
          </a:p>
          <a:p>
            <a:pPr lvl="1" eaLnBrk="1" hangingPunct="1"/>
            <a:endParaRPr lang="en-US" sz="1500" dirty="0">
              <a:solidFill>
                <a:schemeClr val="accent2"/>
              </a:solidFill>
            </a:endParaRPr>
          </a:p>
          <a:p>
            <a:pPr eaLnBrk="1" hangingPunct="1"/>
            <a:endParaRPr lang="en-US" sz="1800" dirty="0">
              <a:solidFill>
                <a:schemeClr val="accen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0"/>
            <a:ext cx="8229600" cy="1143000"/>
          </a:xfrm>
        </p:spPr>
        <p:txBody>
          <a:bodyPr/>
          <a:lstStyle/>
          <a:p>
            <a:pPr eaLnBrk="1" hangingPunct="1"/>
            <a:r>
              <a:rPr lang="en-US" sz="3600">
                <a:solidFill>
                  <a:schemeClr val="accent2"/>
                </a:solidFill>
              </a:rPr>
              <a:t>Course Outline (cont.)</a:t>
            </a:r>
          </a:p>
        </p:txBody>
      </p:sp>
      <p:sp>
        <p:nvSpPr>
          <p:cNvPr id="39939" name="Rectangle 3"/>
          <p:cNvSpPr>
            <a:spLocks noGrp="1" noChangeArrowheads="1"/>
          </p:cNvSpPr>
          <p:nvPr>
            <p:ph type="body" idx="1"/>
          </p:nvPr>
        </p:nvSpPr>
        <p:spPr>
          <a:xfrm>
            <a:off x="304800" y="1143000"/>
            <a:ext cx="8229600" cy="4525963"/>
          </a:xfrm>
        </p:spPr>
        <p:txBody>
          <a:bodyPr/>
          <a:lstStyle/>
          <a:p>
            <a:pPr eaLnBrk="1" hangingPunct="1">
              <a:lnSpc>
                <a:spcPct val="90000"/>
              </a:lnSpc>
              <a:buFont typeface="Arial" charset="0"/>
              <a:buNone/>
            </a:pPr>
            <a:r>
              <a:rPr lang="en-US" sz="1600" b="1" dirty="0"/>
              <a:t>3.</a:t>
            </a:r>
            <a:r>
              <a:rPr lang="en-US" sz="1700" b="1" dirty="0"/>
              <a:t>	</a:t>
            </a:r>
            <a:r>
              <a:rPr lang="en-US" sz="1600" b="1" dirty="0"/>
              <a:t>Accommodating non-</a:t>
            </a:r>
            <a:r>
              <a:rPr lang="en-US" sz="1600" b="1" dirty="0" err="1"/>
              <a:t>Markovian</a:t>
            </a:r>
            <a:r>
              <a:rPr lang="en-US" sz="1600" b="1" dirty="0"/>
              <a:t> behavior</a:t>
            </a:r>
          </a:p>
          <a:p>
            <a:pPr lvl="1" eaLnBrk="1" hangingPunct="1">
              <a:lnSpc>
                <a:spcPct val="90000"/>
              </a:lnSpc>
            </a:pPr>
            <a:r>
              <a:rPr lang="en-US" sz="1600" dirty="0"/>
              <a:t>Phase-type distributions and their role as approximating distributions </a:t>
            </a:r>
          </a:p>
          <a:p>
            <a:pPr lvl="1" eaLnBrk="1" hangingPunct="1">
              <a:lnSpc>
                <a:spcPct val="90000"/>
              </a:lnSpc>
            </a:pPr>
            <a:r>
              <a:rPr lang="en-US" sz="1600" dirty="0"/>
              <a:t>The M/G/1 queue</a:t>
            </a:r>
          </a:p>
          <a:p>
            <a:pPr lvl="1" eaLnBrk="1" hangingPunct="1">
              <a:lnSpc>
                <a:spcPct val="90000"/>
              </a:lnSpc>
            </a:pPr>
            <a:r>
              <a:rPr lang="en-US" sz="1600" dirty="0"/>
              <a:t>Priority Queues</a:t>
            </a:r>
          </a:p>
          <a:p>
            <a:pPr lvl="1" eaLnBrk="1" hangingPunct="1">
              <a:lnSpc>
                <a:spcPct val="90000"/>
              </a:lnSpc>
            </a:pPr>
            <a:r>
              <a:rPr lang="en-US" sz="1600" dirty="0"/>
              <a:t>The G/G/1 queue</a:t>
            </a:r>
          </a:p>
          <a:p>
            <a:pPr lvl="1" eaLnBrk="1" hangingPunct="1">
              <a:lnSpc>
                <a:spcPct val="90000"/>
              </a:lnSpc>
            </a:pPr>
            <a:r>
              <a:rPr lang="en-US" sz="1600" dirty="0"/>
              <a:t>The essence of “Factory Physics”</a:t>
            </a:r>
            <a:endParaRPr lang="en-US" sz="1600" dirty="0">
              <a:solidFill>
                <a:schemeClr val="tx1">
                  <a:lumMod val="50000"/>
                  <a:lumOff val="50000"/>
                </a:schemeClr>
              </a:solidFill>
            </a:endParaRPr>
          </a:p>
          <a:p>
            <a:pPr lvl="1" eaLnBrk="1" hangingPunct="1">
              <a:lnSpc>
                <a:spcPct val="90000"/>
              </a:lnSpc>
            </a:pPr>
            <a:endParaRPr lang="en-US" sz="1600" dirty="0"/>
          </a:p>
          <a:p>
            <a:pPr eaLnBrk="1" hangingPunct="1">
              <a:lnSpc>
                <a:spcPct val="90000"/>
              </a:lnSpc>
              <a:buFont typeface="Arial" charset="0"/>
              <a:buNone/>
            </a:pPr>
            <a:r>
              <a:rPr lang="en-US" sz="1600" b="1" dirty="0"/>
              <a:t>4.</a:t>
            </a:r>
            <a:r>
              <a:rPr lang="en-US" sz="1600" dirty="0"/>
              <a:t>	</a:t>
            </a:r>
            <a:r>
              <a:rPr lang="en-US" sz="1600" b="1" dirty="0">
                <a:solidFill>
                  <a:schemeClr val="tx1">
                    <a:lumMod val="50000"/>
                    <a:lumOff val="50000"/>
                  </a:schemeClr>
                </a:solidFill>
              </a:rPr>
              <a:t>Performance Control of Production and Service systems</a:t>
            </a:r>
          </a:p>
          <a:p>
            <a:pPr lvl="1" eaLnBrk="1" hangingPunct="1">
              <a:lnSpc>
                <a:spcPct val="90000"/>
              </a:lnSpc>
            </a:pPr>
            <a:r>
              <a:rPr lang="en-US" sz="1600" dirty="0">
                <a:solidFill>
                  <a:schemeClr val="tx1">
                    <a:lumMod val="50000"/>
                    <a:lumOff val="50000"/>
                  </a:schemeClr>
                </a:solidFill>
              </a:rPr>
              <a:t>Controlling the “event rates” of the underlying CT-MC model (an informal introduction of the dual Linear Programming formulation in standard MDP theory)</a:t>
            </a:r>
          </a:p>
          <a:p>
            <a:pPr lvl="1" eaLnBrk="1" hangingPunct="1">
              <a:lnSpc>
                <a:spcPct val="90000"/>
              </a:lnSpc>
            </a:pPr>
            <a:r>
              <a:rPr lang="en-US" sz="1600" dirty="0">
                <a:solidFill>
                  <a:schemeClr val="tx1">
                    <a:lumMod val="50000"/>
                    <a:lumOff val="50000"/>
                  </a:schemeClr>
                </a:solidFill>
              </a:rPr>
              <a:t>A brief introduction of the theory of Markov Decision Processes (MDPs) and of Dynamic Programming (DP)</a:t>
            </a:r>
          </a:p>
          <a:p>
            <a:pPr lvl="1" eaLnBrk="1" hangingPunct="1">
              <a:lnSpc>
                <a:spcPct val="90000"/>
              </a:lnSpc>
            </a:pPr>
            <a:r>
              <a:rPr lang="en-US" sz="1600" dirty="0">
                <a:solidFill>
                  <a:schemeClr val="tx1">
                    <a:lumMod val="50000"/>
                    <a:lumOff val="50000"/>
                  </a:schemeClr>
                </a:solidFill>
              </a:rPr>
              <a:t>An introduction to Approximate DP</a:t>
            </a:r>
          </a:p>
          <a:p>
            <a:pPr lvl="1" eaLnBrk="1" hangingPunct="1">
              <a:lnSpc>
                <a:spcPct val="90000"/>
              </a:lnSpc>
            </a:pPr>
            <a:r>
              <a:rPr lang="en-US" sz="1600" dirty="0">
                <a:solidFill>
                  <a:schemeClr val="tx1">
                    <a:lumMod val="50000"/>
                    <a:lumOff val="50000"/>
                  </a:schemeClr>
                </a:solidFill>
              </a:rPr>
              <a:t>An introduction to dispatching rules and classical scheduling theory</a:t>
            </a:r>
          </a:p>
          <a:p>
            <a:pPr lvl="1" eaLnBrk="1" hangingPunct="1">
              <a:lnSpc>
                <a:spcPct val="90000"/>
              </a:lnSpc>
            </a:pPr>
            <a:r>
              <a:rPr lang="en-US" sz="1600" dirty="0">
                <a:solidFill>
                  <a:schemeClr val="tx1">
                    <a:lumMod val="50000"/>
                    <a:lumOff val="50000"/>
                  </a:schemeClr>
                </a:solidFill>
              </a:rPr>
              <a:t>Buffer-based priority scheduling policies, </a:t>
            </a:r>
            <a:r>
              <a:rPr lang="en-US" sz="1600" dirty="0" err="1">
                <a:solidFill>
                  <a:schemeClr val="tx1">
                    <a:lumMod val="50000"/>
                    <a:lumOff val="50000"/>
                  </a:schemeClr>
                </a:solidFill>
              </a:rPr>
              <a:t>Meyn</a:t>
            </a:r>
            <a:r>
              <a:rPr lang="en-US" sz="1600" dirty="0">
                <a:solidFill>
                  <a:schemeClr val="tx1">
                    <a:lumMod val="50000"/>
                    <a:lumOff val="50000"/>
                  </a:schemeClr>
                </a:solidFill>
              </a:rPr>
              <a:t> and Kumar’s performance bounds and stability theory</a:t>
            </a:r>
          </a:p>
        </p:txBody>
      </p:sp>
    </p:spTree>
    <p:extLst>
      <p:ext uri="{BB962C8B-B14F-4D97-AF65-F5344CB8AC3E}">
        <p14:creationId xmlns:p14="http://schemas.microsoft.com/office/powerpoint/2010/main" val="631704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0"/>
            <a:ext cx="8229600" cy="1143000"/>
          </a:xfrm>
        </p:spPr>
        <p:txBody>
          <a:bodyPr/>
          <a:lstStyle/>
          <a:p>
            <a:pPr eaLnBrk="1" hangingPunct="1"/>
            <a:r>
              <a:rPr lang="en-US" sz="3600">
                <a:solidFill>
                  <a:schemeClr val="accent2"/>
                </a:solidFill>
              </a:rPr>
              <a:t>Course Outline (cont.)</a:t>
            </a:r>
          </a:p>
        </p:txBody>
      </p:sp>
      <p:sp>
        <p:nvSpPr>
          <p:cNvPr id="40963" name="Rectangle 3"/>
          <p:cNvSpPr>
            <a:spLocks noGrp="1" noChangeArrowheads="1"/>
          </p:cNvSpPr>
          <p:nvPr>
            <p:ph type="body" idx="1"/>
          </p:nvPr>
        </p:nvSpPr>
        <p:spPr>
          <a:xfrm>
            <a:off x="304800" y="1143000"/>
            <a:ext cx="8229600" cy="4525963"/>
          </a:xfrm>
        </p:spPr>
        <p:txBody>
          <a:bodyPr/>
          <a:lstStyle/>
          <a:p>
            <a:pPr eaLnBrk="1" hangingPunct="1">
              <a:buFont typeface="Arial" charset="0"/>
              <a:buNone/>
            </a:pPr>
            <a:r>
              <a:rPr lang="en-US" sz="1700" b="1" dirty="0"/>
              <a:t>5.	</a:t>
            </a:r>
            <a:r>
              <a:rPr lang="en-US" sz="1600" b="1" dirty="0">
                <a:solidFill>
                  <a:schemeClr val="tx1">
                    <a:lumMod val="50000"/>
                    <a:lumOff val="50000"/>
                  </a:schemeClr>
                </a:solidFill>
              </a:rPr>
              <a:t>Behavioral Control of Production and Service Systems</a:t>
            </a:r>
          </a:p>
          <a:p>
            <a:pPr lvl="1" eaLnBrk="1" hangingPunct="1"/>
            <a:r>
              <a:rPr lang="en-US" sz="1600" dirty="0">
                <a:solidFill>
                  <a:schemeClr val="tx1">
                    <a:lumMod val="50000"/>
                    <a:lumOff val="50000"/>
                  </a:schemeClr>
                </a:solidFill>
              </a:rPr>
              <a:t>Behavioral modeling and analysis of Production and Service Systems</a:t>
            </a:r>
          </a:p>
          <a:p>
            <a:pPr lvl="1" eaLnBrk="1" hangingPunct="1"/>
            <a:r>
              <a:rPr lang="en-US" sz="1600" dirty="0">
                <a:solidFill>
                  <a:schemeClr val="tx1">
                    <a:lumMod val="50000"/>
                    <a:lumOff val="50000"/>
                  </a:schemeClr>
                </a:solidFill>
              </a:rPr>
              <a:t>Resource allocation deadlock and the need for </a:t>
            </a:r>
            <a:r>
              <a:rPr lang="en-US" sz="1600" dirty="0" err="1">
                <a:solidFill>
                  <a:schemeClr val="tx1">
                    <a:lumMod val="50000"/>
                    <a:lumOff val="50000"/>
                  </a:schemeClr>
                </a:solidFill>
              </a:rPr>
              <a:t>liveness</a:t>
            </a:r>
            <a:r>
              <a:rPr lang="en-US" sz="1600" dirty="0">
                <a:solidFill>
                  <a:schemeClr val="tx1">
                    <a:lumMod val="50000"/>
                    <a:lumOff val="50000"/>
                  </a:schemeClr>
                </a:solidFill>
              </a:rPr>
              <a:t>-enforcing supervision (LES)</a:t>
            </a:r>
          </a:p>
          <a:p>
            <a:pPr lvl="1" eaLnBrk="1" hangingPunct="1"/>
            <a:r>
              <a:rPr lang="en-US" sz="1600" dirty="0">
                <a:solidFill>
                  <a:schemeClr val="tx1">
                    <a:lumMod val="50000"/>
                    <a:lumOff val="50000"/>
                  </a:schemeClr>
                </a:solidFill>
              </a:rPr>
              <a:t>Petri nets as a modeling and analysis tool</a:t>
            </a:r>
          </a:p>
          <a:p>
            <a:pPr lvl="1" eaLnBrk="1" hangingPunct="1"/>
            <a:r>
              <a:rPr lang="en-US" sz="1600" dirty="0">
                <a:solidFill>
                  <a:schemeClr val="tx1">
                    <a:lumMod val="50000"/>
                    <a:lumOff val="50000"/>
                  </a:schemeClr>
                </a:solidFill>
              </a:rPr>
              <a:t>A brief introduction to the behavioral control of Production and Service Systems</a:t>
            </a:r>
          </a:p>
          <a:p>
            <a:pPr eaLnBrk="1" hangingPunct="1">
              <a:buFont typeface="Arial" charset="0"/>
              <a:buNone/>
            </a:pPr>
            <a:endParaRPr lang="en-US" sz="1800" dirty="0"/>
          </a:p>
        </p:txBody>
      </p:sp>
    </p:spTree>
    <p:extLst>
      <p:ext uri="{BB962C8B-B14F-4D97-AF65-F5344CB8AC3E}">
        <p14:creationId xmlns:p14="http://schemas.microsoft.com/office/powerpoint/2010/main" val="498777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18435" name="Group 23"/>
          <p:cNvGrpSpPr>
            <a:grpSpLocks/>
          </p:cNvGrpSpPr>
          <p:nvPr/>
        </p:nvGrpSpPr>
        <p:grpSpPr bwMode="auto">
          <a:xfrm>
            <a:off x="3048000" y="2438400"/>
            <a:ext cx="3140075" cy="1600200"/>
            <a:chOff x="1680" y="1536"/>
            <a:chExt cx="1978" cy="1008"/>
          </a:xfrm>
        </p:grpSpPr>
        <p:grpSp>
          <p:nvGrpSpPr>
            <p:cNvPr id="18467" name="Group 10"/>
            <p:cNvGrpSpPr>
              <a:grpSpLocks/>
            </p:cNvGrpSpPr>
            <p:nvPr/>
          </p:nvGrpSpPr>
          <p:grpSpPr bwMode="auto">
            <a:xfrm>
              <a:off x="2074" y="1824"/>
              <a:ext cx="1344" cy="720"/>
              <a:chOff x="336" y="1056"/>
              <a:chExt cx="1344" cy="720"/>
            </a:xfrm>
          </p:grpSpPr>
          <p:sp>
            <p:nvSpPr>
              <p:cNvPr id="18477" name="Rectangle 11"/>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18478" name="AutoShape 12"/>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8479" name="Rectangle 13"/>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18468" name="Line 14"/>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18469" name="Line 15"/>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18470" name="Line 16"/>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18471" name="Group 17"/>
            <p:cNvGrpSpPr>
              <a:grpSpLocks/>
            </p:cNvGrpSpPr>
            <p:nvPr/>
          </p:nvGrpSpPr>
          <p:grpSpPr bwMode="auto">
            <a:xfrm>
              <a:off x="1680" y="1536"/>
              <a:ext cx="1966" cy="768"/>
              <a:chOff x="326" y="624"/>
              <a:chExt cx="1966" cy="768"/>
            </a:xfrm>
          </p:grpSpPr>
          <p:sp>
            <p:nvSpPr>
              <p:cNvPr id="18472" name="Text Box 18"/>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8473" name="Text Box 19"/>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8474" name="Text Box 20"/>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18475" name="Text Box 21"/>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18476" name="Text Box 22"/>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18436" name="Text Box 24"/>
          <p:cNvSpPr txBox="1">
            <a:spLocks noChangeArrowheads="1"/>
          </p:cNvSpPr>
          <p:nvPr/>
        </p:nvSpPr>
        <p:spPr bwMode="auto">
          <a:xfrm>
            <a:off x="457200" y="2209800"/>
            <a:ext cx="2747963"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a</a:t>
            </a:r>
            <a:r>
              <a:rPr lang="en-US">
                <a:latin typeface="Calibri" pitchFamily="-109" charset="0"/>
              </a:rPr>
              <a:t> = t</a:t>
            </a:r>
            <a:r>
              <a:rPr lang="en-US" baseline="-25000">
                <a:latin typeface="Calibri" pitchFamily="-109" charset="0"/>
              </a:rPr>
              <a:t>p</a:t>
            </a:r>
            <a:r>
              <a:rPr lang="en-US">
                <a:latin typeface="Calibri" pitchFamily="-109" charset="0"/>
              </a:rPr>
              <a:t> = 1.0</a:t>
            </a:r>
          </a:p>
        </p:txBody>
      </p:sp>
      <p:sp>
        <p:nvSpPr>
          <p:cNvPr id="18437" name="Text Box 44"/>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38" name="Text Box 46"/>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39" name="Line 25"/>
          <p:cNvSpPr>
            <a:spLocks noChangeShapeType="1"/>
          </p:cNvSpPr>
          <p:nvPr/>
        </p:nvSpPr>
        <p:spPr bwMode="auto">
          <a:xfrm>
            <a:off x="533400" y="5791200"/>
            <a:ext cx="3048000" cy="0"/>
          </a:xfrm>
          <a:prstGeom prst="line">
            <a:avLst/>
          </a:prstGeom>
          <a:noFill/>
          <a:ln w="9525">
            <a:solidFill>
              <a:schemeClr val="tx1"/>
            </a:solidFill>
            <a:round/>
            <a:headEnd/>
            <a:tailEnd/>
          </a:ln>
        </p:spPr>
        <p:txBody>
          <a:bodyPr wrap="none" anchor="ctr"/>
          <a:lstStyle/>
          <a:p>
            <a:endParaRPr lang="en-US"/>
          </a:p>
        </p:txBody>
      </p:sp>
      <p:sp>
        <p:nvSpPr>
          <p:cNvPr id="18440" name="Line 26"/>
          <p:cNvSpPr>
            <a:spLocks noChangeShapeType="1"/>
          </p:cNvSpPr>
          <p:nvPr/>
        </p:nvSpPr>
        <p:spPr bwMode="auto">
          <a:xfrm flipV="1">
            <a:off x="533400" y="4191000"/>
            <a:ext cx="0" cy="1600200"/>
          </a:xfrm>
          <a:prstGeom prst="line">
            <a:avLst/>
          </a:prstGeom>
          <a:noFill/>
          <a:ln w="9525">
            <a:solidFill>
              <a:schemeClr val="tx1"/>
            </a:solidFill>
            <a:round/>
            <a:headEnd/>
            <a:tailEnd/>
          </a:ln>
        </p:spPr>
        <p:txBody>
          <a:bodyPr wrap="none" anchor="ctr"/>
          <a:lstStyle/>
          <a:p>
            <a:endParaRPr lang="en-US"/>
          </a:p>
        </p:txBody>
      </p:sp>
      <p:sp>
        <p:nvSpPr>
          <p:cNvPr id="18441" name="Text Box 27"/>
          <p:cNvSpPr txBox="1">
            <a:spLocks noChangeArrowheads="1"/>
          </p:cNvSpPr>
          <p:nvPr/>
        </p:nvSpPr>
        <p:spPr bwMode="auto">
          <a:xfrm>
            <a:off x="3581400" y="57150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18442" name="Text Box 28"/>
          <p:cNvSpPr txBox="1">
            <a:spLocks noChangeArrowheads="1"/>
          </p:cNvSpPr>
          <p:nvPr/>
        </p:nvSpPr>
        <p:spPr bwMode="auto">
          <a:xfrm>
            <a:off x="0" y="38862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18443" name="Line 29"/>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4" name="Line 30"/>
          <p:cNvSpPr>
            <a:spLocks noChangeShapeType="1"/>
          </p:cNvSpPr>
          <p:nvPr/>
        </p:nvSpPr>
        <p:spPr bwMode="auto">
          <a:xfrm flipV="1">
            <a:off x="1066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5" name="Line 31"/>
          <p:cNvSpPr>
            <a:spLocks noChangeShapeType="1"/>
          </p:cNvSpPr>
          <p:nvPr/>
        </p:nvSpPr>
        <p:spPr bwMode="auto">
          <a:xfrm flipV="1">
            <a:off x="16002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6" name="Line 32"/>
          <p:cNvSpPr>
            <a:spLocks noChangeShapeType="1"/>
          </p:cNvSpPr>
          <p:nvPr/>
        </p:nvSpPr>
        <p:spPr bwMode="auto">
          <a:xfrm flipV="1">
            <a:off x="21336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7" name="Line 33"/>
          <p:cNvSpPr>
            <a:spLocks noChangeShapeType="1"/>
          </p:cNvSpPr>
          <p:nvPr/>
        </p:nvSpPr>
        <p:spPr bwMode="auto">
          <a:xfrm flipV="1">
            <a:off x="26670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8" name="Line 34"/>
          <p:cNvSpPr>
            <a:spLocks noChangeShapeType="1"/>
          </p:cNvSpPr>
          <p:nvPr/>
        </p:nvSpPr>
        <p:spPr bwMode="auto">
          <a:xfrm flipV="1">
            <a:off x="3200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9" name="Line 37"/>
          <p:cNvSpPr>
            <a:spLocks noChangeShapeType="1"/>
          </p:cNvSpPr>
          <p:nvPr/>
        </p:nvSpPr>
        <p:spPr bwMode="auto">
          <a:xfrm flipV="1">
            <a:off x="1524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0" name="Line 38"/>
          <p:cNvSpPr>
            <a:spLocks noChangeShapeType="1"/>
          </p:cNvSpPr>
          <p:nvPr/>
        </p:nvSpPr>
        <p:spPr bwMode="auto">
          <a:xfrm flipV="1">
            <a:off x="9906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1" name="Line 39"/>
          <p:cNvSpPr>
            <a:spLocks noChangeShapeType="1"/>
          </p:cNvSpPr>
          <p:nvPr/>
        </p:nvSpPr>
        <p:spPr bwMode="auto">
          <a:xfrm flipV="1">
            <a:off x="20574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2" name="Line 40"/>
          <p:cNvSpPr>
            <a:spLocks noChangeShapeType="1"/>
          </p:cNvSpPr>
          <p:nvPr/>
        </p:nvSpPr>
        <p:spPr bwMode="auto">
          <a:xfrm flipV="1">
            <a:off x="2590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3" name="Line 41"/>
          <p:cNvSpPr>
            <a:spLocks noChangeShapeType="1"/>
          </p:cNvSpPr>
          <p:nvPr/>
        </p:nvSpPr>
        <p:spPr bwMode="auto">
          <a:xfrm flipV="1">
            <a:off x="31242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4" name="Line 42"/>
          <p:cNvSpPr>
            <a:spLocks noChangeShapeType="1"/>
          </p:cNvSpPr>
          <p:nvPr/>
        </p:nvSpPr>
        <p:spPr bwMode="auto">
          <a:xfrm>
            <a:off x="533400" y="4876800"/>
            <a:ext cx="2971800" cy="0"/>
          </a:xfrm>
          <a:prstGeom prst="line">
            <a:avLst/>
          </a:prstGeom>
          <a:noFill/>
          <a:ln w="9525">
            <a:solidFill>
              <a:schemeClr val="tx1"/>
            </a:solidFill>
            <a:round/>
            <a:headEnd/>
            <a:tailEnd/>
          </a:ln>
        </p:spPr>
        <p:txBody>
          <a:bodyPr wrap="none" anchor="ctr"/>
          <a:lstStyle/>
          <a:p>
            <a:endParaRPr lang="en-US"/>
          </a:p>
        </p:txBody>
      </p:sp>
      <p:sp>
        <p:nvSpPr>
          <p:cNvPr id="18455" name="Text Box 43"/>
          <p:cNvSpPr txBox="1">
            <a:spLocks noChangeArrowheads="1"/>
          </p:cNvSpPr>
          <p:nvPr/>
        </p:nvSpPr>
        <p:spPr bwMode="auto">
          <a:xfrm>
            <a:off x="228600" y="472440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8456" name="Text Box 45"/>
          <p:cNvSpPr txBox="1">
            <a:spLocks noChangeArrowheads="1"/>
          </p:cNvSpPr>
          <p:nvPr/>
        </p:nvSpPr>
        <p:spPr bwMode="auto">
          <a:xfrm>
            <a:off x="228600" y="4648200"/>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57" name="Text Box 47"/>
          <p:cNvSpPr txBox="1">
            <a:spLocks noChangeArrowheads="1"/>
          </p:cNvSpPr>
          <p:nvPr/>
        </p:nvSpPr>
        <p:spPr bwMode="auto">
          <a:xfrm>
            <a:off x="9144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8458" name="Text Box 48"/>
          <p:cNvSpPr txBox="1">
            <a:spLocks noChangeArrowheads="1"/>
          </p:cNvSpPr>
          <p:nvPr/>
        </p:nvSpPr>
        <p:spPr bwMode="auto">
          <a:xfrm>
            <a:off x="1447800" y="59118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18459" name="Text Box 49"/>
          <p:cNvSpPr txBox="1">
            <a:spLocks noChangeArrowheads="1"/>
          </p:cNvSpPr>
          <p:nvPr/>
        </p:nvSpPr>
        <p:spPr bwMode="auto">
          <a:xfrm>
            <a:off x="19812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18460" name="Text Box 50"/>
          <p:cNvSpPr txBox="1">
            <a:spLocks noChangeArrowheads="1"/>
          </p:cNvSpPr>
          <p:nvPr/>
        </p:nvSpPr>
        <p:spPr bwMode="auto">
          <a:xfrm>
            <a:off x="25146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18461" name="Text Box 51"/>
          <p:cNvSpPr txBox="1">
            <a:spLocks noChangeArrowheads="1"/>
          </p:cNvSpPr>
          <p:nvPr/>
        </p:nvSpPr>
        <p:spPr bwMode="auto">
          <a:xfrm>
            <a:off x="30480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18462" name="Line 53"/>
          <p:cNvSpPr>
            <a:spLocks noChangeShapeType="1"/>
          </p:cNvSpPr>
          <p:nvPr/>
        </p:nvSpPr>
        <p:spPr bwMode="auto">
          <a:xfrm flipV="1">
            <a:off x="533400" y="60960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63" name="Text Box 54"/>
          <p:cNvSpPr txBox="1">
            <a:spLocks noChangeArrowheads="1"/>
          </p:cNvSpPr>
          <p:nvPr/>
        </p:nvSpPr>
        <p:spPr bwMode="auto">
          <a:xfrm>
            <a:off x="609600" y="62484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18464" name="Line 55"/>
          <p:cNvSpPr>
            <a:spLocks noChangeShapeType="1"/>
          </p:cNvSpPr>
          <p:nvPr/>
        </p:nvSpPr>
        <p:spPr bwMode="auto">
          <a:xfrm flipV="1">
            <a:off x="1752600" y="60960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65" name="Text Box 56"/>
          <p:cNvSpPr txBox="1">
            <a:spLocks noChangeArrowheads="1"/>
          </p:cNvSpPr>
          <p:nvPr/>
        </p:nvSpPr>
        <p:spPr bwMode="auto">
          <a:xfrm>
            <a:off x="1828800" y="62484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18466" name="Text Box 57"/>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1 part / time unit</a:t>
            </a:r>
          </a:p>
          <a:p>
            <a:r>
              <a:rPr lang="en-US" sz="2000">
                <a:latin typeface="Calibri" pitchFamily="-109" charset="0"/>
              </a:rPr>
              <a:t>Expected CT = t</a:t>
            </a:r>
            <a:r>
              <a:rPr lang="en-US" sz="2000" baseline="-25000">
                <a:latin typeface="Calibri" pitchFamily="-109" charset="0"/>
              </a:rPr>
              <a:t>p</a:t>
            </a:r>
            <a:endParaRPr lang="en-US" sz="2000">
              <a:latin typeface="Calibri" pitchFamily="-109" charset="0"/>
            </a:endParaRPr>
          </a:p>
        </p:txBody>
      </p:sp>
    </p:spTree>
    <p:extLst>
      <p:ext uri="{BB962C8B-B14F-4D97-AF65-F5344CB8AC3E}">
        <p14:creationId xmlns:p14="http://schemas.microsoft.com/office/powerpoint/2010/main" val="3531478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19459" name="Group 3"/>
          <p:cNvGrpSpPr>
            <a:grpSpLocks/>
          </p:cNvGrpSpPr>
          <p:nvPr/>
        </p:nvGrpSpPr>
        <p:grpSpPr bwMode="auto">
          <a:xfrm>
            <a:off x="3048000" y="2438400"/>
            <a:ext cx="3140075" cy="1600200"/>
            <a:chOff x="1680" y="1536"/>
            <a:chExt cx="1978" cy="1008"/>
          </a:xfrm>
        </p:grpSpPr>
        <p:grpSp>
          <p:nvGrpSpPr>
            <p:cNvPr id="19502" name="Group 4"/>
            <p:cNvGrpSpPr>
              <a:grpSpLocks/>
            </p:cNvGrpSpPr>
            <p:nvPr/>
          </p:nvGrpSpPr>
          <p:grpSpPr bwMode="auto">
            <a:xfrm>
              <a:off x="2074" y="1824"/>
              <a:ext cx="1344" cy="720"/>
              <a:chOff x="336" y="1056"/>
              <a:chExt cx="1344" cy="720"/>
            </a:xfrm>
          </p:grpSpPr>
          <p:sp>
            <p:nvSpPr>
              <p:cNvPr id="19512"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19513"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9514"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19503"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19504"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19505"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19506" name="Group 11"/>
            <p:cNvGrpSpPr>
              <a:grpSpLocks/>
            </p:cNvGrpSpPr>
            <p:nvPr/>
          </p:nvGrpSpPr>
          <p:grpSpPr bwMode="auto">
            <a:xfrm>
              <a:off x="1680" y="1536"/>
              <a:ext cx="1966" cy="768"/>
              <a:chOff x="326" y="624"/>
              <a:chExt cx="1966" cy="768"/>
            </a:xfrm>
          </p:grpSpPr>
          <p:sp>
            <p:nvSpPr>
              <p:cNvPr id="19507"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9508"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9509"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19510"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19511"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19460" name="Text Box 17"/>
          <p:cNvSpPr txBox="1">
            <a:spLocks noChangeArrowheads="1"/>
          </p:cNvSpPr>
          <p:nvPr/>
        </p:nvSpPr>
        <p:spPr bwMode="auto">
          <a:xfrm>
            <a:off x="457200" y="2209800"/>
            <a:ext cx="3970338"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p</a:t>
            </a:r>
            <a:r>
              <a:rPr lang="en-US">
                <a:latin typeface="Calibri" pitchFamily="-109" charset="0"/>
              </a:rPr>
              <a:t> = 1.0; t</a:t>
            </a:r>
            <a:r>
              <a:rPr lang="en-US" baseline="-25000">
                <a:latin typeface="Calibri" pitchFamily="-109" charset="0"/>
              </a:rPr>
              <a:t>a</a:t>
            </a:r>
            <a:r>
              <a:rPr lang="en-US">
                <a:latin typeface="Calibri" pitchFamily="-109" charset="0"/>
              </a:rPr>
              <a:t> = 1.5 &gt; t</a:t>
            </a:r>
            <a:r>
              <a:rPr lang="en-US" baseline="-25000">
                <a:latin typeface="Calibri" pitchFamily="-109" charset="0"/>
              </a:rPr>
              <a:t>p</a:t>
            </a:r>
            <a:endParaRPr lang="en-US">
              <a:latin typeface="Calibri" pitchFamily="-109" charset="0"/>
            </a:endParaRPr>
          </a:p>
        </p:txBody>
      </p:sp>
      <p:sp>
        <p:nvSpPr>
          <p:cNvPr id="19461" name="Text Box 18"/>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62" name="Text Box 19"/>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63" name="Line 20"/>
          <p:cNvSpPr>
            <a:spLocks noChangeShapeType="1"/>
          </p:cNvSpPr>
          <p:nvPr/>
        </p:nvSpPr>
        <p:spPr bwMode="auto">
          <a:xfrm>
            <a:off x="533400" y="5791200"/>
            <a:ext cx="3048000" cy="0"/>
          </a:xfrm>
          <a:prstGeom prst="line">
            <a:avLst/>
          </a:prstGeom>
          <a:noFill/>
          <a:ln w="9525">
            <a:solidFill>
              <a:schemeClr val="tx1"/>
            </a:solidFill>
            <a:round/>
            <a:headEnd/>
            <a:tailEnd/>
          </a:ln>
        </p:spPr>
        <p:txBody>
          <a:bodyPr wrap="none" anchor="ctr"/>
          <a:lstStyle/>
          <a:p>
            <a:endParaRPr lang="en-US"/>
          </a:p>
        </p:txBody>
      </p:sp>
      <p:sp>
        <p:nvSpPr>
          <p:cNvPr id="19464" name="Line 21"/>
          <p:cNvSpPr>
            <a:spLocks noChangeShapeType="1"/>
          </p:cNvSpPr>
          <p:nvPr/>
        </p:nvSpPr>
        <p:spPr bwMode="auto">
          <a:xfrm flipV="1">
            <a:off x="533400" y="4191000"/>
            <a:ext cx="0" cy="1600200"/>
          </a:xfrm>
          <a:prstGeom prst="line">
            <a:avLst/>
          </a:prstGeom>
          <a:noFill/>
          <a:ln w="9525">
            <a:solidFill>
              <a:schemeClr val="tx1"/>
            </a:solidFill>
            <a:round/>
            <a:headEnd/>
            <a:tailEnd/>
          </a:ln>
        </p:spPr>
        <p:txBody>
          <a:bodyPr wrap="none" anchor="ctr"/>
          <a:lstStyle/>
          <a:p>
            <a:endParaRPr lang="en-US"/>
          </a:p>
        </p:txBody>
      </p:sp>
      <p:sp>
        <p:nvSpPr>
          <p:cNvPr id="19465" name="Text Box 22"/>
          <p:cNvSpPr txBox="1">
            <a:spLocks noChangeArrowheads="1"/>
          </p:cNvSpPr>
          <p:nvPr/>
        </p:nvSpPr>
        <p:spPr bwMode="auto">
          <a:xfrm>
            <a:off x="3581400" y="57150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19466" name="Text Box 23"/>
          <p:cNvSpPr txBox="1">
            <a:spLocks noChangeArrowheads="1"/>
          </p:cNvSpPr>
          <p:nvPr/>
        </p:nvSpPr>
        <p:spPr bwMode="auto">
          <a:xfrm>
            <a:off x="0" y="38862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19467" name="Line 24"/>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68" name="Line 25"/>
          <p:cNvSpPr>
            <a:spLocks noChangeShapeType="1"/>
          </p:cNvSpPr>
          <p:nvPr/>
        </p:nvSpPr>
        <p:spPr bwMode="auto">
          <a:xfrm flipV="1">
            <a:off x="13716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69" name="Line 27"/>
          <p:cNvSpPr>
            <a:spLocks noChangeShapeType="1"/>
          </p:cNvSpPr>
          <p:nvPr/>
        </p:nvSpPr>
        <p:spPr bwMode="auto">
          <a:xfrm flipV="1">
            <a:off x="2209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70" name="Line 29"/>
          <p:cNvSpPr>
            <a:spLocks noChangeShapeType="1"/>
          </p:cNvSpPr>
          <p:nvPr/>
        </p:nvSpPr>
        <p:spPr bwMode="auto">
          <a:xfrm flipV="1">
            <a:off x="2971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71" name="Line 31"/>
          <p:cNvSpPr>
            <a:spLocks noChangeShapeType="1"/>
          </p:cNvSpPr>
          <p:nvPr/>
        </p:nvSpPr>
        <p:spPr bwMode="auto">
          <a:xfrm flipV="1">
            <a:off x="1828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2" name="Line 32"/>
          <p:cNvSpPr>
            <a:spLocks noChangeShapeType="1"/>
          </p:cNvSpPr>
          <p:nvPr/>
        </p:nvSpPr>
        <p:spPr bwMode="auto">
          <a:xfrm flipV="1">
            <a:off x="1066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3" name="Line 33"/>
          <p:cNvSpPr>
            <a:spLocks noChangeShapeType="1"/>
          </p:cNvSpPr>
          <p:nvPr/>
        </p:nvSpPr>
        <p:spPr bwMode="auto">
          <a:xfrm flipV="1">
            <a:off x="3429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4" name="Line 34"/>
          <p:cNvSpPr>
            <a:spLocks noChangeShapeType="1"/>
          </p:cNvSpPr>
          <p:nvPr/>
        </p:nvSpPr>
        <p:spPr bwMode="auto">
          <a:xfrm flipV="1">
            <a:off x="2667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5" name="Text Box 37"/>
          <p:cNvSpPr txBox="1">
            <a:spLocks noChangeArrowheads="1"/>
          </p:cNvSpPr>
          <p:nvPr/>
        </p:nvSpPr>
        <p:spPr bwMode="auto">
          <a:xfrm>
            <a:off x="228600" y="472440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9476" name="Text Box 38"/>
          <p:cNvSpPr txBox="1">
            <a:spLocks noChangeArrowheads="1"/>
          </p:cNvSpPr>
          <p:nvPr/>
        </p:nvSpPr>
        <p:spPr bwMode="auto">
          <a:xfrm>
            <a:off x="228600" y="4648200"/>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77" name="Text Box 39"/>
          <p:cNvSpPr txBox="1">
            <a:spLocks noChangeArrowheads="1"/>
          </p:cNvSpPr>
          <p:nvPr/>
        </p:nvSpPr>
        <p:spPr bwMode="auto">
          <a:xfrm>
            <a:off x="9144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9478" name="Text Box 40"/>
          <p:cNvSpPr txBox="1">
            <a:spLocks noChangeArrowheads="1"/>
          </p:cNvSpPr>
          <p:nvPr/>
        </p:nvSpPr>
        <p:spPr bwMode="auto">
          <a:xfrm>
            <a:off x="1447800" y="59118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19479" name="Text Box 41"/>
          <p:cNvSpPr txBox="1">
            <a:spLocks noChangeArrowheads="1"/>
          </p:cNvSpPr>
          <p:nvPr/>
        </p:nvSpPr>
        <p:spPr bwMode="auto">
          <a:xfrm>
            <a:off x="2057400" y="594360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19480" name="Text Box 42"/>
          <p:cNvSpPr txBox="1">
            <a:spLocks noChangeArrowheads="1"/>
          </p:cNvSpPr>
          <p:nvPr/>
        </p:nvSpPr>
        <p:spPr bwMode="auto">
          <a:xfrm>
            <a:off x="25146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19481" name="Text Box 43"/>
          <p:cNvSpPr txBox="1">
            <a:spLocks noChangeArrowheads="1"/>
          </p:cNvSpPr>
          <p:nvPr/>
        </p:nvSpPr>
        <p:spPr bwMode="auto">
          <a:xfrm>
            <a:off x="30480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19482" name="Line 44"/>
          <p:cNvSpPr>
            <a:spLocks noChangeShapeType="1"/>
          </p:cNvSpPr>
          <p:nvPr/>
        </p:nvSpPr>
        <p:spPr bwMode="auto">
          <a:xfrm flipV="1">
            <a:off x="609600" y="60960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83" name="Text Box 45"/>
          <p:cNvSpPr txBox="1">
            <a:spLocks noChangeArrowheads="1"/>
          </p:cNvSpPr>
          <p:nvPr/>
        </p:nvSpPr>
        <p:spPr bwMode="auto">
          <a:xfrm>
            <a:off x="609600" y="62484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19484" name="Line 46"/>
          <p:cNvSpPr>
            <a:spLocks noChangeShapeType="1"/>
          </p:cNvSpPr>
          <p:nvPr/>
        </p:nvSpPr>
        <p:spPr bwMode="auto">
          <a:xfrm flipV="1">
            <a:off x="1828800" y="60960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85" name="Text Box 47"/>
          <p:cNvSpPr txBox="1">
            <a:spLocks noChangeArrowheads="1"/>
          </p:cNvSpPr>
          <p:nvPr/>
        </p:nvSpPr>
        <p:spPr bwMode="auto">
          <a:xfrm>
            <a:off x="1828800" y="62484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19486" name="Text Box 48"/>
          <p:cNvSpPr txBox="1">
            <a:spLocks noChangeArrowheads="1"/>
          </p:cNvSpPr>
          <p:nvPr/>
        </p:nvSpPr>
        <p:spPr bwMode="auto">
          <a:xfrm>
            <a:off x="5181600" y="5257800"/>
            <a:ext cx="2854325"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a:t>
            </a:r>
            <a:r>
              <a:rPr lang="en-US" sz="2000">
                <a:solidFill>
                  <a:srgbClr val="F41302"/>
                </a:solidFill>
                <a:latin typeface="Calibri" pitchFamily="-109" charset="0"/>
              </a:rPr>
              <a:t>2/3</a:t>
            </a:r>
            <a:r>
              <a:rPr lang="en-US" sz="2000">
                <a:latin typeface="Calibri" pitchFamily="-109" charset="0"/>
              </a:rPr>
              <a:t> part / time unit</a:t>
            </a:r>
          </a:p>
          <a:p>
            <a:r>
              <a:rPr lang="en-US" sz="2000">
                <a:latin typeface="Calibri" pitchFamily="-109" charset="0"/>
              </a:rPr>
              <a:t>Expected CT = t</a:t>
            </a:r>
            <a:r>
              <a:rPr lang="en-US" sz="2000" baseline="-25000">
                <a:latin typeface="Calibri" pitchFamily="-109" charset="0"/>
              </a:rPr>
              <a:t>p</a:t>
            </a:r>
            <a:endParaRPr lang="en-US" sz="2000">
              <a:latin typeface="Calibri" pitchFamily="-109" charset="0"/>
            </a:endParaRPr>
          </a:p>
        </p:txBody>
      </p:sp>
      <p:sp>
        <p:nvSpPr>
          <p:cNvPr id="19487" name="Line 49"/>
          <p:cNvSpPr>
            <a:spLocks noChangeShapeType="1"/>
          </p:cNvSpPr>
          <p:nvPr/>
        </p:nvSpPr>
        <p:spPr bwMode="auto">
          <a:xfrm>
            <a:off x="533400" y="4953000"/>
            <a:ext cx="533400" cy="0"/>
          </a:xfrm>
          <a:prstGeom prst="line">
            <a:avLst/>
          </a:prstGeom>
          <a:noFill/>
          <a:ln w="9525">
            <a:solidFill>
              <a:schemeClr val="tx1"/>
            </a:solidFill>
            <a:round/>
            <a:headEnd/>
            <a:tailEnd/>
          </a:ln>
        </p:spPr>
        <p:txBody>
          <a:bodyPr wrap="none" anchor="ctr"/>
          <a:lstStyle/>
          <a:p>
            <a:endParaRPr lang="en-US"/>
          </a:p>
        </p:txBody>
      </p:sp>
      <p:sp>
        <p:nvSpPr>
          <p:cNvPr id="19488" name="Line 50"/>
          <p:cNvSpPr>
            <a:spLocks noChangeShapeType="1"/>
          </p:cNvSpPr>
          <p:nvPr/>
        </p:nvSpPr>
        <p:spPr bwMode="auto">
          <a:xfrm>
            <a:off x="1066800" y="4953000"/>
            <a:ext cx="0" cy="838200"/>
          </a:xfrm>
          <a:prstGeom prst="line">
            <a:avLst/>
          </a:prstGeom>
          <a:noFill/>
          <a:ln w="9525">
            <a:solidFill>
              <a:schemeClr val="tx1"/>
            </a:solidFill>
            <a:round/>
            <a:headEnd/>
            <a:tailEnd/>
          </a:ln>
        </p:spPr>
        <p:txBody>
          <a:bodyPr wrap="none" anchor="ctr"/>
          <a:lstStyle/>
          <a:p>
            <a:endParaRPr lang="en-US"/>
          </a:p>
        </p:txBody>
      </p:sp>
      <p:sp>
        <p:nvSpPr>
          <p:cNvPr id="19489" name="Line 51"/>
          <p:cNvSpPr>
            <a:spLocks noChangeShapeType="1"/>
          </p:cNvSpPr>
          <p:nvPr/>
        </p:nvSpPr>
        <p:spPr bwMode="auto">
          <a:xfrm flipV="1">
            <a:off x="1371600" y="4953000"/>
            <a:ext cx="0" cy="838200"/>
          </a:xfrm>
          <a:prstGeom prst="line">
            <a:avLst/>
          </a:prstGeom>
          <a:noFill/>
          <a:ln w="9525">
            <a:solidFill>
              <a:schemeClr val="tx1"/>
            </a:solidFill>
            <a:round/>
            <a:headEnd/>
            <a:tailEnd/>
          </a:ln>
        </p:spPr>
        <p:txBody>
          <a:bodyPr wrap="none" anchor="ctr"/>
          <a:lstStyle/>
          <a:p>
            <a:endParaRPr lang="en-US"/>
          </a:p>
        </p:txBody>
      </p:sp>
      <p:sp>
        <p:nvSpPr>
          <p:cNvPr id="19490" name="Line 52"/>
          <p:cNvSpPr>
            <a:spLocks noChangeShapeType="1"/>
          </p:cNvSpPr>
          <p:nvPr/>
        </p:nvSpPr>
        <p:spPr bwMode="auto">
          <a:xfrm>
            <a:off x="1371600" y="4953000"/>
            <a:ext cx="457200" cy="0"/>
          </a:xfrm>
          <a:prstGeom prst="line">
            <a:avLst/>
          </a:prstGeom>
          <a:noFill/>
          <a:ln w="9525">
            <a:solidFill>
              <a:schemeClr val="tx1"/>
            </a:solidFill>
            <a:round/>
            <a:headEnd/>
            <a:tailEnd/>
          </a:ln>
        </p:spPr>
        <p:txBody>
          <a:bodyPr wrap="none" anchor="ctr"/>
          <a:lstStyle/>
          <a:p>
            <a:endParaRPr lang="en-US"/>
          </a:p>
        </p:txBody>
      </p:sp>
      <p:sp>
        <p:nvSpPr>
          <p:cNvPr id="19491" name="Line 53"/>
          <p:cNvSpPr>
            <a:spLocks noChangeShapeType="1"/>
          </p:cNvSpPr>
          <p:nvPr/>
        </p:nvSpPr>
        <p:spPr bwMode="auto">
          <a:xfrm>
            <a:off x="1828800" y="4953000"/>
            <a:ext cx="0" cy="838200"/>
          </a:xfrm>
          <a:prstGeom prst="line">
            <a:avLst/>
          </a:prstGeom>
          <a:noFill/>
          <a:ln w="9525">
            <a:solidFill>
              <a:schemeClr val="tx1"/>
            </a:solidFill>
            <a:round/>
            <a:headEnd/>
            <a:tailEnd/>
          </a:ln>
        </p:spPr>
        <p:txBody>
          <a:bodyPr wrap="none" anchor="ctr"/>
          <a:lstStyle/>
          <a:p>
            <a:endParaRPr lang="en-US"/>
          </a:p>
        </p:txBody>
      </p:sp>
      <p:sp>
        <p:nvSpPr>
          <p:cNvPr id="19492" name="Line 54"/>
          <p:cNvSpPr>
            <a:spLocks noChangeShapeType="1"/>
          </p:cNvSpPr>
          <p:nvPr/>
        </p:nvSpPr>
        <p:spPr bwMode="auto">
          <a:xfrm flipV="1">
            <a:off x="2209800" y="4953000"/>
            <a:ext cx="0" cy="838200"/>
          </a:xfrm>
          <a:prstGeom prst="line">
            <a:avLst/>
          </a:prstGeom>
          <a:noFill/>
          <a:ln w="9525">
            <a:solidFill>
              <a:schemeClr val="tx1"/>
            </a:solidFill>
            <a:round/>
            <a:headEnd/>
            <a:tailEnd/>
          </a:ln>
        </p:spPr>
        <p:txBody>
          <a:bodyPr wrap="none" anchor="ctr"/>
          <a:lstStyle/>
          <a:p>
            <a:endParaRPr lang="en-US"/>
          </a:p>
        </p:txBody>
      </p:sp>
      <p:sp>
        <p:nvSpPr>
          <p:cNvPr id="19493" name="Line 55"/>
          <p:cNvSpPr>
            <a:spLocks noChangeShapeType="1"/>
          </p:cNvSpPr>
          <p:nvPr/>
        </p:nvSpPr>
        <p:spPr bwMode="auto">
          <a:xfrm>
            <a:off x="2209800" y="4953000"/>
            <a:ext cx="457200" cy="0"/>
          </a:xfrm>
          <a:prstGeom prst="line">
            <a:avLst/>
          </a:prstGeom>
          <a:noFill/>
          <a:ln w="9525">
            <a:solidFill>
              <a:schemeClr val="tx1"/>
            </a:solidFill>
            <a:round/>
            <a:headEnd/>
            <a:tailEnd/>
          </a:ln>
        </p:spPr>
        <p:txBody>
          <a:bodyPr wrap="none" anchor="ctr"/>
          <a:lstStyle/>
          <a:p>
            <a:endParaRPr lang="en-US"/>
          </a:p>
        </p:txBody>
      </p:sp>
      <p:sp>
        <p:nvSpPr>
          <p:cNvPr id="19494" name="Line 56"/>
          <p:cNvSpPr>
            <a:spLocks noChangeShapeType="1"/>
          </p:cNvSpPr>
          <p:nvPr/>
        </p:nvSpPr>
        <p:spPr bwMode="auto">
          <a:xfrm>
            <a:off x="2667000" y="4953000"/>
            <a:ext cx="0" cy="838200"/>
          </a:xfrm>
          <a:prstGeom prst="line">
            <a:avLst/>
          </a:prstGeom>
          <a:noFill/>
          <a:ln w="9525">
            <a:solidFill>
              <a:schemeClr val="tx1"/>
            </a:solidFill>
            <a:round/>
            <a:headEnd/>
            <a:tailEnd/>
          </a:ln>
        </p:spPr>
        <p:txBody>
          <a:bodyPr wrap="none" anchor="ctr"/>
          <a:lstStyle/>
          <a:p>
            <a:endParaRPr lang="en-US"/>
          </a:p>
        </p:txBody>
      </p:sp>
      <p:sp>
        <p:nvSpPr>
          <p:cNvPr id="19495" name="Line 57"/>
          <p:cNvSpPr>
            <a:spLocks noChangeShapeType="1"/>
          </p:cNvSpPr>
          <p:nvPr/>
        </p:nvSpPr>
        <p:spPr bwMode="auto">
          <a:xfrm flipV="1">
            <a:off x="2971800" y="4953000"/>
            <a:ext cx="0" cy="838200"/>
          </a:xfrm>
          <a:prstGeom prst="line">
            <a:avLst/>
          </a:prstGeom>
          <a:noFill/>
          <a:ln w="9525">
            <a:solidFill>
              <a:schemeClr val="tx1"/>
            </a:solidFill>
            <a:round/>
            <a:headEnd/>
            <a:tailEnd/>
          </a:ln>
        </p:spPr>
        <p:txBody>
          <a:bodyPr wrap="none" anchor="ctr"/>
          <a:lstStyle/>
          <a:p>
            <a:endParaRPr lang="en-US"/>
          </a:p>
        </p:txBody>
      </p:sp>
      <p:sp>
        <p:nvSpPr>
          <p:cNvPr id="19496" name="Line 58"/>
          <p:cNvSpPr>
            <a:spLocks noChangeShapeType="1"/>
          </p:cNvSpPr>
          <p:nvPr/>
        </p:nvSpPr>
        <p:spPr bwMode="auto">
          <a:xfrm>
            <a:off x="2971800" y="4953000"/>
            <a:ext cx="457200" cy="0"/>
          </a:xfrm>
          <a:prstGeom prst="line">
            <a:avLst/>
          </a:prstGeom>
          <a:noFill/>
          <a:ln w="9525">
            <a:solidFill>
              <a:schemeClr val="tx1"/>
            </a:solidFill>
            <a:round/>
            <a:headEnd/>
            <a:tailEnd/>
          </a:ln>
        </p:spPr>
        <p:txBody>
          <a:bodyPr wrap="none" anchor="ctr"/>
          <a:lstStyle/>
          <a:p>
            <a:endParaRPr lang="en-US"/>
          </a:p>
        </p:txBody>
      </p:sp>
      <p:sp>
        <p:nvSpPr>
          <p:cNvPr id="19497" name="Line 59"/>
          <p:cNvSpPr>
            <a:spLocks noChangeShapeType="1"/>
          </p:cNvSpPr>
          <p:nvPr/>
        </p:nvSpPr>
        <p:spPr bwMode="auto">
          <a:xfrm>
            <a:off x="3429000" y="4953000"/>
            <a:ext cx="0" cy="838200"/>
          </a:xfrm>
          <a:prstGeom prst="line">
            <a:avLst/>
          </a:prstGeom>
          <a:noFill/>
          <a:ln w="9525">
            <a:solidFill>
              <a:schemeClr val="tx1"/>
            </a:solidFill>
            <a:round/>
            <a:headEnd/>
            <a:tailEnd/>
          </a:ln>
        </p:spPr>
        <p:txBody>
          <a:bodyPr wrap="none" anchor="ctr"/>
          <a:lstStyle/>
          <a:p>
            <a:endParaRPr lang="en-US"/>
          </a:p>
        </p:txBody>
      </p:sp>
      <p:sp>
        <p:nvSpPr>
          <p:cNvPr id="19498" name="Text Box 60"/>
          <p:cNvSpPr txBox="1">
            <a:spLocks noChangeArrowheads="1"/>
          </p:cNvSpPr>
          <p:nvPr/>
        </p:nvSpPr>
        <p:spPr bwMode="auto">
          <a:xfrm>
            <a:off x="1447800" y="3886200"/>
            <a:ext cx="1276350" cy="366713"/>
          </a:xfrm>
          <a:prstGeom prst="rect">
            <a:avLst/>
          </a:prstGeom>
          <a:noFill/>
          <a:ln w="9525">
            <a:noFill/>
            <a:miter lim="800000"/>
            <a:headEnd/>
            <a:tailEnd/>
          </a:ln>
        </p:spPr>
        <p:txBody>
          <a:bodyPr wrap="none">
            <a:spAutoFit/>
          </a:bodyPr>
          <a:lstStyle/>
          <a:p>
            <a:r>
              <a:rPr lang="en-US">
                <a:solidFill>
                  <a:srgbClr val="F41302"/>
                </a:solidFill>
                <a:latin typeface="Calibri" pitchFamily="-109" charset="0"/>
              </a:rPr>
              <a:t>Starvation!</a:t>
            </a:r>
          </a:p>
        </p:txBody>
      </p:sp>
      <p:sp>
        <p:nvSpPr>
          <p:cNvPr id="19499" name="Line 61"/>
          <p:cNvSpPr>
            <a:spLocks noChangeShapeType="1"/>
          </p:cNvSpPr>
          <p:nvPr/>
        </p:nvSpPr>
        <p:spPr bwMode="auto">
          <a:xfrm flipH="1">
            <a:off x="1219200" y="4267200"/>
            <a:ext cx="381000" cy="838200"/>
          </a:xfrm>
          <a:prstGeom prst="line">
            <a:avLst/>
          </a:prstGeom>
          <a:noFill/>
          <a:ln w="9525">
            <a:solidFill>
              <a:srgbClr val="F41302"/>
            </a:solidFill>
            <a:round/>
            <a:headEnd/>
            <a:tailEnd type="triangle" w="med" len="med"/>
          </a:ln>
        </p:spPr>
        <p:txBody>
          <a:bodyPr wrap="none" anchor="ctr"/>
          <a:lstStyle/>
          <a:p>
            <a:endParaRPr lang="en-US"/>
          </a:p>
        </p:txBody>
      </p:sp>
      <p:sp>
        <p:nvSpPr>
          <p:cNvPr id="19500" name="Line 62"/>
          <p:cNvSpPr>
            <a:spLocks noChangeShapeType="1"/>
          </p:cNvSpPr>
          <p:nvPr/>
        </p:nvSpPr>
        <p:spPr bwMode="auto">
          <a:xfrm>
            <a:off x="2057400" y="4267200"/>
            <a:ext cx="0" cy="838200"/>
          </a:xfrm>
          <a:prstGeom prst="line">
            <a:avLst/>
          </a:prstGeom>
          <a:noFill/>
          <a:ln w="9525">
            <a:solidFill>
              <a:srgbClr val="F41302"/>
            </a:solidFill>
            <a:round/>
            <a:headEnd/>
            <a:tailEnd type="triangle" w="med" len="med"/>
          </a:ln>
        </p:spPr>
        <p:txBody>
          <a:bodyPr wrap="none" anchor="ctr"/>
          <a:lstStyle/>
          <a:p>
            <a:endParaRPr lang="en-US"/>
          </a:p>
        </p:txBody>
      </p:sp>
      <p:sp>
        <p:nvSpPr>
          <p:cNvPr id="19501" name="Line 63"/>
          <p:cNvSpPr>
            <a:spLocks noChangeShapeType="1"/>
          </p:cNvSpPr>
          <p:nvPr/>
        </p:nvSpPr>
        <p:spPr bwMode="auto">
          <a:xfrm>
            <a:off x="2438400" y="4191000"/>
            <a:ext cx="457200" cy="838200"/>
          </a:xfrm>
          <a:prstGeom prst="line">
            <a:avLst/>
          </a:prstGeom>
          <a:noFill/>
          <a:ln w="9525">
            <a:solidFill>
              <a:srgbClr val="F41302"/>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714263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20483" name="Group 3"/>
          <p:cNvGrpSpPr>
            <a:grpSpLocks/>
          </p:cNvGrpSpPr>
          <p:nvPr/>
        </p:nvGrpSpPr>
        <p:grpSpPr bwMode="auto">
          <a:xfrm>
            <a:off x="3048000" y="2438400"/>
            <a:ext cx="3140075" cy="1600200"/>
            <a:chOff x="1680" y="1536"/>
            <a:chExt cx="1978" cy="1008"/>
          </a:xfrm>
        </p:grpSpPr>
        <p:grpSp>
          <p:nvGrpSpPr>
            <p:cNvPr id="20533" name="Group 4"/>
            <p:cNvGrpSpPr>
              <a:grpSpLocks/>
            </p:cNvGrpSpPr>
            <p:nvPr/>
          </p:nvGrpSpPr>
          <p:grpSpPr bwMode="auto">
            <a:xfrm>
              <a:off x="2074" y="1824"/>
              <a:ext cx="1344" cy="720"/>
              <a:chOff x="336" y="1056"/>
              <a:chExt cx="1344" cy="720"/>
            </a:xfrm>
          </p:grpSpPr>
          <p:sp>
            <p:nvSpPr>
              <p:cNvPr id="2054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0544"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054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0534"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0535"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0536"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0537" name="Group 11"/>
            <p:cNvGrpSpPr>
              <a:grpSpLocks/>
            </p:cNvGrpSpPr>
            <p:nvPr/>
          </p:nvGrpSpPr>
          <p:grpSpPr bwMode="auto">
            <a:xfrm>
              <a:off x="1680" y="1536"/>
              <a:ext cx="1966" cy="768"/>
              <a:chOff x="326" y="624"/>
              <a:chExt cx="1966" cy="768"/>
            </a:xfrm>
          </p:grpSpPr>
          <p:sp>
            <p:nvSpPr>
              <p:cNvPr id="20538"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0539"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0540"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0541"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0542"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0484" name="Text Box 17"/>
          <p:cNvSpPr txBox="1">
            <a:spLocks noChangeArrowheads="1"/>
          </p:cNvSpPr>
          <p:nvPr/>
        </p:nvSpPr>
        <p:spPr bwMode="auto">
          <a:xfrm>
            <a:off x="457200" y="2209800"/>
            <a:ext cx="3509963" cy="457200"/>
          </a:xfrm>
          <a:prstGeom prst="rect">
            <a:avLst/>
          </a:prstGeom>
          <a:noFill/>
          <a:ln w="9525">
            <a:noFill/>
            <a:miter lim="800000"/>
            <a:headEnd/>
            <a:tailEnd/>
          </a:ln>
        </p:spPr>
        <p:txBody>
          <a:bodyPr wrap="none">
            <a:spAutoFit/>
          </a:bodyPr>
          <a:lstStyle/>
          <a:p>
            <a:r>
              <a:rPr lang="en-US">
                <a:latin typeface="Calibri" pitchFamily="-109" charset="0"/>
              </a:rPr>
              <a:t>Case III: t</a:t>
            </a:r>
            <a:r>
              <a:rPr lang="en-US" baseline="-25000">
                <a:latin typeface="Calibri" pitchFamily="-109" charset="0"/>
              </a:rPr>
              <a:t>p</a:t>
            </a:r>
            <a:r>
              <a:rPr lang="en-US">
                <a:latin typeface="Calibri" pitchFamily="-109" charset="0"/>
              </a:rPr>
              <a:t> = 1.0; t</a:t>
            </a:r>
            <a:r>
              <a:rPr lang="en-US" baseline="-25000">
                <a:latin typeface="Calibri" pitchFamily="-109" charset="0"/>
              </a:rPr>
              <a:t>a</a:t>
            </a:r>
            <a:r>
              <a:rPr lang="en-US">
                <a:latin typeface="Calibri" pitchFamily="-109" charset="0"/>
              </a:rPr>
              <a:t> = 0.5</a:t>
            </a:r>
          </a:p>
        </p:txBody>
      </p:sp>
      <p:sp>
        <p:nvSpPr>
          <p:cNvPr id="20485" name="Text Box 18"/>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20486" name="Text Box 19"/>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20487" name="Text Box 23"/>
          <p:cNvSpPr txBox="1">
            <a:spLocks noChangeArrowheads="1"/>
          </p:cNvSpPr>
          <p:nvPr/>
        </p:nvSpPr>
        <p:spPr bwMode="auto">
          <a:xfrm>
            <a:off x="0" y="35814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20488" name="Text Box 48"/>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endParaRPr lang="en-US" sz="2000">
              <a:latin typeface="Calibri" pitchFamily="-109" charset="0"/>
            </a:endParaRPr>
          </a:p>
        </p:txBody>
      </p:sp>
      <p:grpSp>
        <p:nvGrpSpPr>
          <p:cNvPr id="20489" name="Group 64"/>
          <p:cNvGrpSpPr>
            <a:grpSpLocks/>
          </p:cNvGrpSpPr>
          <p:nvPr/>
        </p:nvGrpSpPr>
        <p:grpSpPr bwMode="auto">
          <a:xfrm>
            <a:off x="228600" y="3810000"/>
            <a:ext cx="3536950" cy="2819400"/>
            <a:chOff x="144" y="2400"/>
            <a:chExt cx="2228" cy="1776"/>
          </a:xfrm>
        </p:grpSpPr>
        <p:sp>
          <p:nvSpPr>
            <p:cNvPr id="20494" name="Line 20"/>
            <p:cNvSpPr>
              <a:spLocks noChangeShapeType="1"/>
            </p:cNvSpPr>
            <p:nvPr/>
          </p:nvSpPr>
          <p:spPr bwMode="auto">
            <a:xfrm>
              <a:off x="336" y="3648"/>
              <a:ext cx="1920" cy="0"/>
            </a:xfrm>
            <a:prstGeom prst="line">
              <a:avLst/>
            </a:prstGeom>
            <a:noFill/>
            <a:ln w="9525">
              <a:solidFill>
                <a:schemeClr val="tx1"/>
              </a:solidFill>
              <a:round/>
              <a:headEnd/>
              <a:tailEnd/>
            </a:ln>
          </p:spPr>
          <p:txBody>
            <a:bodyPr wrap="none" anchor="ctr"/>
            <a:lstStyle/>
            <a:p>
              <a:endParaRPr lang="en-US"/>
            </a:p>
          </p:txBody>
        </p:sp>
        <p:sp>
          <p:nvSpPr>
            <p:cNvPr id="20495" name="Line 21"/>
            <p:cNvSpPr>
              <a:spLocks noChangeShapeType="1"/>
            </p:cNvSpPr>
            <p:nvPr/>
          </p:nvSpPr>
          <p:spPr bwMode="auto">
            <a:xfrm flipV="1">
              <a:off x="336" y="2400"/>
              <a:ext cx="0" cy="1248"/>
            </a:xfrm>
            <a:prstGeom prst="line">
              <a:avLst/>
            </a:prstGeom>
            <a:noFill/>
            <a:ln w="9525">
              <a:solidFill>
                <a:schemeClr val="tx1"/>
              </a:solidFill>
              <a:round/>
              <a:headEnd/>
              <a:tailEnd/>
            </a:ln>
          </p:spPr>
          <p:txBody>
            <a:bodyPr wrap="none" anchor="ctr"/>
            <a:lstStyle/>
            <a:p>
              <a:endParaRPr lang="en-US"/>
            </a:p>
          </p:txBody>
        </p:sp>
        <p:sp>
          <p:nvSpPr>
            <p:cNvPr id="20496" name="Text Box 22"/>
            <p:cNvSpPr txBox="1">
              <a:spLocks noChangeArrowheads="1"/>
            </p:cNvSpPr>
            <p:nvPr/>
          </p:nvSpPr>
          <p:spPr bwMode="auto">
            <a:xfrm>
              <a:off x="2256" y="3600"/>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0497" name="Line 24"/>
            <p:cNvSpPr>
              <a:spLocks noChangeShapeType="1"/>
            </p:cNvSpPr>
            <p:nvPr/>
          </p:nvSpPr>
          <p:spPr bwMode="auto">
            <a:xfrm flipV="1">
              <a:off x="33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498" name="Line 25"/>
            <p:cNvSpPr>
              <a:spLocks noChangeShapeType="1"/>
            </p:cNvSpPr>
            <p:nvPr/>
          </p:nvSpPr>
          <p:spPr bwMode="auto">
            <a:xfrm flipV="1">
              <a:off x="480"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499" name="Line 26"/>
            <p:cNvSpPr>
              <a:spLocks noChangeShapeType="1"/>
            </p:cNvSpPr>
            <p:nvPr/>
          </p:nvSpPr>
          <p:spPr bwMode="auto">
            <a:xfrm flipV="1">
              <a:off x="672"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0" name="Line 27"/>
            <p:cNvSpPr>
              <a:spLocks noChangeShapeType="1"/>
            </p:cNvSpPr>
            <p:nvPr/>
          </p:nvSpPr>
          <p:spPr bwMode="auto">
            <a:xfrm flipV="1">
              <a:off x="81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1" name="Line 28"/>
            <p:cNvSpPr>
              <a:spLocks noChangeShapeType="1"/>
            </p:cNvSpPr>
            <p:nvPr/>
          </p:nvSpPr>
          <p:spPr bwMode="auto">
            <a:xfrm flipV="1">
              <a:off x="1008"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2" name="Line 29"/>
            <p:cNvSpPr>
              <a:spLocks noChangeShapeType="1"/>
            </p:cNvSpPr>
            <p:nvPr/>
          </p:nvSpPr>
          <p:spPr bwMode="auto">
            <a:xfrm flipV="1">
              <a:off x="1152"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3" name="Line 31"/>
            <p:cNvSpPr>
              <a:spLocks noChangeShapeType="1"/>
            </p:cNvSpPr>
            <p:nvPr/>
          </p:nvSpPr>
          <p:spPr bwMode="auto">
            <a:xfrm flipV="1">
              <a:off x="960"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4" name="Line 32"/>
            <p:cNvSpPr>
              <a:spLocks noChangeShapeType="1"/>
            </p:cNvSpPr>
            <p:nvPr/>
          </p:nvSpPr>
          <p:spPr bwMode="auto">
            <a:xfrm flipV="1">
              <a:off x="624"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5" name="Line 33"/>
            <p:cNvSpPr>
              <a:spLocks noChangeShapeType="1"/>
            </p:cNvSpPr>
            <p:nvPr/>
          </p:nvSpPr>
          <p:spPr bwMode="auto">
            <a:xfrm flipV="1">
              <a:off x="1296"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6" name="Line 34"/>
            <p:cNvSpPr>
              <a:spLocks noChangeShapeType="1"/>
            </p:cNvSpPr>
            <p:nvPr/>
          </p:nvSpPr>
          <p:spPr bwMode="auto">
            <a:xfrm flipV="1">
              <a:off x="1632"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7" name="Line 35"/>
            <p:cNvSpPr>
              <a:spLocks noChangeShapeType="1"/>
            </p:cNvSpPr>
            <p:nvPr/>
          </p:nvSpPr>
          <p:spPr bwMode="auto">
            <a:xfrm flipV="1">
              <a:off x="1968"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8" name="Text Box 37"/>
            <p:cNvSpPr txBox="1">
              <a:spLocks noChangeArrowheads="1"/>
            </p:cNvSpPr>
            <p:nvPr/>
          </p:nvSpPr>
          <p:spPr bwMode="auto">
            <a:xfrm>
              <a:off x="144" y="3216"/>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0509" name="Text Box 38"/>
            <p:cNvSpPr txBox="1">
              <a:spLocks noChangeArrowheads="1"/>
            </p:cNvSpPr>
            <p:nvPr/>
          </p:nvSpPr>
          <p:spPr bwMode="auto">
            <a:xfrm>
              <a:off x="144" y="3312"/>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0510" name="Text Box 39"/>
            <p:cNvSpPr txBox="1">
              <a:spLocks noChangeArrowheads="1"/>
            </p:cNvSpPr>
            <p:nvPr/>
          </p:nvSpPr>
          <p:spPr bwMode="auto">
            <a:xfrm>
              <a:off x="576" y="3724"/>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0511" name="Text Box 40"/>
            <p:cNvSpPr txBox="1">
              <a:spLocks noChangeArrowheads="1"/>
            </p:cNvSpPr>
            <p:nvPr/>
          </p:nvSpPr>
          <p:spPr bwMode="auto">
            <a:xfrm>
              <a:off x="912" y="37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0512" name="Text Box 41"/>
            <p:cNvSpPr txBox="1">
              <a:spLocks noChangeArrowheads="1"/>
            </p:cNvSpPr>
            <p:nvPr/>
          </p:nvSpPr>
          <p:spPr bwMode="auto">
            <a:xfrm>
              <a:off x="1248" y="3724"/>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0513" name="Text Box 42"/>
            <p:cNvSpPr txBox="1">
              <a:spLocks noChangeArrowheads="1"/>
            </p:cNvSpPr>
            <p:nvPr/>
          </p:nvSpPr>
          <p:spPr bwMode="auto">
            <a:xfrm>
              <a:off x="1584" y="3724"/>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0514" name="Text Box 43"/>
            <p:cNvSpPr txBox="1">
              <a:spLocks noChangeArrowheads="1"/>
            </p:cNvSpPr>
            <p:nvPr/>
          </p:nvSpPr>
          <p:spPr bwMode="auto">
            <a:xfrm>
              <a:off x="1920" y="3724"/>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0515" name="Line 44"/>
            <p:cNvSpPr>
              <a:spLocks noChangeShapeType="1"/>
            </p:cNvSpPr>
            <p:nvPr/>
          </p:nvSpPr>
          <p:spPr bwMode="auto">
            <a:xfrm flipV="1">
              <a:off x="336" y="3840"/>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16" name="Text Box 45"/>
            <p:cNvSpPr txBox="1">
              <a:spLocks noChangeArrowheads="1"/>
            </p:cNvSpPr>
            <p:nvPr/>
          </p:nvSpPr>
          <p:spPr bwMode="auto">
            <a:xfrm>
              <a:off x="384" y="3936"/>
              <a:ext cx="479" cy="212"/>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0517" name="Line 46"/>
            <p:cNvSpPr>
              <a:spLocks noChangeShapeType="1"/>
            </p:cNvSpPr>
            <p:nvPr/>
          </p:nvSpPr>
          <p:spPr bwMode="auto">
            <a:xfrm flipV="1">
              <a:off x="1104" y="3840"/>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18" name="Text Box 47"/>
            <p:cNvSpPr txBox="1">
              <a:spLocks noChangeArrowheads="1"/>
            </p:cNvSpPr>
            <p:nvPr/>
          </p:nvSpPr>
          <p:spPr bwMode="auto">
            <a:xfrm>
              <a:off x="1152" y="3936"/>
              <a:ext cx="685" cy="212"/>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0519" name="Line 49"/>
            <p:cNvSpPr>
              <a:spLocks noChangeShapeType="1"/>
            </p:cNvSpPr>
            <p:nvPr/>
          </p:nvSpPr>
          <p:spPr bwMode="auto">
            <a:xfrm flipV="1">
              <a:off x="1344"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0" name="Line 50"/>
            <p:cNvSpPr>
              <a:spLocks noChangeShapeType="1"/>
            </p:cNvSpPr>
            <p:nvPr/>
          </p:nvSpPr>
          <p:spPr bwMode="auto">
            <a:xfrm flipV="1">
              <a:off x="1488"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1" name="Line 51"/>
            <p:cNvSpPr>
              <a:spLocks noChangeShapeType="1"/>
            </p:cNvSpPr>
            <p:nvPr/>
          </p:nvSpPr>
          <p:spPr bwMode="auto">
            <a:xfrm flipV="1">
              <a:off x="1680"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2" name="Line 52"/>
            <p:cNvSpPr>
              <a:spLocks noChangeShapeType="1"/>
            </p:cNvSpPr>
            <p:nvPr/>
          </p:nvSpPr>
          <p:spPr bwMode="auto">
            <a:xfrm flipV="1">
              <a:off x="201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3" name="Line 53"/>
            <p:cNvSpPr>
              <a:spLocks noChangeShapeType="1"/>
            </p:cNvSpPr>
            <p:nvPr/>
          </p:nvSpPr>
          <p:spPr bwMode="auto">
            <a:xfrm flipV="1">
              <a:off x="1824"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4" name="Text Box 54"/>
            <p:cNvSpPr txBox="1">
              <a:spLocks noChangeArrowheads="1"/>
            </p:cNvSpPr>
            <p:nvPr/>
          </p:nvSpPr>
          <p:spPr bwMode="auto">
            <a:xfrm>
              <a:off x="144" y="2880"/>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0525" name="Text Box 55"/>
            <p:cNvSpPr txBox="1">
              <a:spLocks noChangeArrowheads="1"/>
            </p:cNvSpPr>
            <p:nvPr/>
          </p:nvSpPr>
          <p:spPr bwMode="auto">
            <a:xfrm>
              <a:off x="144" y="2544"/>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0526" name="Line 57"/>
            <p:cNvSpPr>
              <a:spLocks noChangeShapeType="1"/>
            </p:cNvSpPr>
            <p:nvPr/>
          </p:nvSpPr>
          <p:spPr bwMode="auto">
            <a:xfrm>
              <a:off x="336" y="3312"/>
              <a:ext cx="144" cy="0"/>
            </a:xfrm>
            <a:prstGeom prst="line">
              <a:avLst/>
            </a:prstGeom>
            <a:noFill/>
            <a:ln w="9525">
              <a:solidFill>
                <a:schemeClr val="tx1"/>
              </a:solidFill>
              <a:round/>
              <a:headEnd/>
              <a:tailEnd/>
            </a:ln>
          </p:spPr>
          <p:txBody>
            <a:bodyPr wrap="none" anchor="ctr"/>
            <a:lstStyle/>
            <a:p>
              <a:endParaRPr lang="en-US"/>
            </a:p>
          </p:txBody>
        </p:sp>
        <p:sp>
          <p:nvSpPr>
            <p:cNvPr id="20527" name="Line 58"/>
            <p:cNvSpPr>
              <a:spLocks noChangeShapeType="1"/>
            </p:cNvSpPr>
            <p:nvPr/>
          </p:nvSpPr>
          <p:spPr bwMode="auto">
            <a:xfrm flipV="1">
              <a:off x="480" y="2976"/>
              <a:ext cx="0" cy="336"/>
            </a:xfrm>
            <a:prstGeom prst="line">
              <a:avLst/>
            </a:prstGeom>
            <a:noFill/>
            <a:ln w="9525">
              <a:solidFill>
                <a:schemeClr val="tx1"/>
              </a:solidFill>
              <a:round/>
              <a:headEnd/>
              <a:tailEnd/>
            </a:ln>
          </p:spPr>
          <p:txBody>
            <a:bodyPr wrap="none" anchor="ctr"/>
            <a:lstStyle/>
            <a:p>
              <a:endParaRPr lang="en-US"/>
            </a:p>
          </p:txBody>
        </p:sp>
        <p:sp>
          <p:nvSpPr>
            <p:cNvPr id="20528" name="Line 59"/>
            <p:cNvSpPr>
              <a:spLocks noChangeShapeType="1"/>
            </p:cNvSpPr>
            <p:nvPr/>
          </p:nvSpPr>
          <p:spPr bwMode="auto">
            <a:xfrm>
              <a:off x="480" y="2976"/>
              <a:ext cx="336" cy="0"/>
            </a:xfrm>
            <a:prstGeom prst="line">
              <a:avLst/>
            </a:prstGeom>
            <a:noFill/>
            <a:ln w="9525">
              <a:solidFill>
                <a:schemeClr val="tx1"/>
              </a:solidFill>
              <a:round/>
              <a:headEnd/>
              <a:tailEnd/>
            </a:ln>
          </p:spPr>
          <p:txBody>
            <a:bodyPr wrap="none" anchor="ctr"/>
            <a:lstStyle/>
            <a:p>
              <a:endParaRPr lang="en-US"/>
            </a:p>
          </p:txBody>
        </p:sp>
        <p:sp>
          <p:nvSpPr>
            <p:cNvPr id="20529" name="Line 60"/>
            <p:cNvSpPr>
              <a:spLocks noChangeShapeType="1"/>
            </p:cNvSpPr>
            <p:nvPr/>
          </p:nvSpPr>
          <p:spPr bwMode="auto">
            <a:xfrm flipV="1">
              <a:off x="816" y="2640"/>
              <a:ext cx="0" cy="336"/>
            </a:xfrm>
            <a:prstGeom prst="line">
              <a:avLst/>
            </a:prstGeom>
            <a:noFill/>
            <a:ln w="9525">
              <a:solidFill>
                <a:schemeClr val="tx1"/>
              </a:solidFill>
              <a:round/>
              <a:headEnd/>
              <a:tailEnd/>
            </a:ln>
          </p:spPr>
          <p:txBody>
            <a:bodyPr wrap="none" anchor="ctr"/>
            <a:lstStyle/>
            <a:p>
              <a:endParaRPr lang="en-US"/>
            </a:p>
          </p:txBody>
        </p:sp>
        <p:sp>
          <p:nvSpPr>
            <p:cNvPr id="20530" name="Line 61"/>
            <p:cNvSpPr>
              <a:spLocks noChangeShapeType="1"/>
            </p:cNvSpPr>
            <p:nvPr/>
          </p:nvSpPr>
          <p:spPr bwMode="auto">
            <a:xfrm>
              <a:off x="816" y="2640"/>
              <a:ext cx="336" cy="0"/>
            </a:xfrm>
            <a:prstGeom prst="line">
              <a:avLst/>
            </a:prstGeom>
            <a:noFill/>
            <a:ln w="9525">
              <a:solidFill>
                <a:schemeClr val="tx1"/>
              </a:solidFill>
              <a:round/>
              <a:headEnd/>
              <a:tailEnd/>
            </a:ln>
          </p:spPr>
          <p:txBody>
            <a:bodyPr wrap="none" anchor="ctr"/>
            <a:lstStyle/>
            <a:p>
              <a:endParaRPr lang="en-US"/>
            </a:p>
          </p:txBody>
        </p:sp>
        <p:sp>
          <p:nvSpPr>
            <p:cNvPr id="20531" name="Line 62"/>
            <p:cNvSpPr>
              <a:spLocks noChangeShapeType="1"/>
            </p:cNvSpPr>
            <p:nvPr/>
          </p:nvSpPr>
          <p:spPr bwMode="auto">
            <a:xfrm flipV="1">
              <a:off x="1152" y="2400"/>
              <a:ext cx="0" cy="240"/>
            </a:xfrm>
            <a:prstGeom prst="line">
              <a:avLst/>
            </a:prstGeom>
            <a:noFill/>
            <a:ln w="9525">
              <a:solidFill>
                <a:schemeClr val="tx1"/>
              </a:solidFill>
              <a:round/>
              <a:headEnd/>
              <a:tailEnd/>
            </a:ln>
          </p:spPr>
          <p:txBody>
            <a:bodyPr wrap="none" anchor="ctr"/>
            <a:lstStyle/>
            <a:p>
              <a:endParaRPr lang="en-US"/>
            </a:p>
          </p:txBody>
        </p:sp>
        <p:sp>
          <p:nvSpPr>
            <p:cNvPr id="20532" name="Line 63"/>
            <p:cNvSpPr>
              <a:spLocks noChangeShapeType="1"/>
            </p:cNvSpPr>
            <p:nvPr/>
          </p:nvSpPr>
          <p:spPr bwMode="auto">
            <a:xfrm flipV="1">
              <a:off x="2160" y="3312"/>
              <a:ext cx="0" cy="336"/>
            </a:xfrm>
            <a:prstGeom prst="line">
              <a:avLst/>
            </a:prstGeom>
            <a:noFill/>
            <a:ln w="9525">
              <a:solidFill>
                <a:schemeClr val="hlink"/>
              </a:solidFill>
              <a:round/>
              <a:headEnd/>
              <a:tailEnd type="triangle" w="med" len="med"/>
            </a:ln>
          </p:spPr>
          <p:txBody>
            <a:bodyPr wrap="none" anchor="ctr"/>
            <a:lstStyle/>
            <a:p>
              <a:endParaRPr lang="en-US"/>
            </a:p>
          </p:txBody>
        </p:sp>
      </p:grpSp>
      <p:sp>
        <p:nvSpPr>
          <p:cNvPr id="20490" name="Text Box 65"/>
          <p:cNvSpPr txBox="1">
            <a:spLocks noChangeArrowheads="1"/>
          </p:cNvSpPr>
          <p:nvPr/>
        </p:nvSpPr>
        <p:spPr bwMode="auto">
          <a:xfrm>
            <a:off x="2209800" y="4495800"/>
            <a:ext cx="1654175" cy="396875"/>
          </a:xfrm>
          <a:prstGeom prst="rect">
            <a:avLst/>
          </a:prstGeom>
          <a:noFill/>
          <a:ln w="9525">
            <a:noFill/>
            <a:miter lim="800000"/>
            <a:headEnd/>
            <a:tailEnd/>
          </a:ln>
        </p:spPr>
        <p:txBody>
          <a:bodyPr>
            <a:spAutoFit/>
          </a:bodyPr>
          <a:lstStyle/>
          <a:p>
            <a:pPr>
              <a:spcBef>
                <a:spcPct val="50000"/>
              </a:spcBef>
            </a:pPr>
            <a:r>
              <a:rPr lang="en-US" sz="2000">
                <a:solidFill>
                  <a:srgbClr val="F41302"/>
                </a:solidFill>
                <a:latin typeface="Calibri" pitchFamily="-109" charset="0"/>
              </a:rPr>
              <a:t>Congestion!</a:t>
            </a:r>
          </a:p>
        </p:txBody>
      </p:sp>
      <p:sp>
        <p:nvSpPr>
          <p:cNvPr id="20491" name="Line 66"/>
          <p:cNvSpPr>
            <a:spLocks noChangeShapeType="1"/>
          </p:cNvSpPr>
          <p:nvPr/>
        </p:nvSpPr>
        <p:spPr bwMode="auto">
          <a:xfrm flipH="1">
            <a:off x="1066800" y="4800600"/>
            <a:ext cx="1143000" cy="228600"/>
          </a:xfrm>
          <a:prstGeom prst="line">
            <a:avLst/>
          </a:prstGeom>
          <a:noFill/>
          <a:ln w="9525">
            <a:solidFill>
              <a:srgbClr val="F41302"/>
            </a:solidFill>
            <a:round/>
            <a:headEnd/>
            <a:tailEnd type="triangle" w="med" len="med"/>
          </a:ln>
        </p:spPr>
        <p:txBody>
          <a:bodyPr wrap="none" anchor="ctr"/>
          <a:lstStyle/>
          <a:p>
            <a:endParaRPr lang="en-US"/>
          </a:p>
        </p:txBody>
      </p:sp>
      <p:sp>
        <p:nvSpPr>
          <p:cNvPr id="20492" name="Line 67"/>
          <p:cNvSpPr>
            <a:spLocks noChangeShapeType="1"/>
          </p:cNvSpPr>
          <p:nvPr/>
        </p:nvSpPr>
        <p:spPr bwMode="auto">
          <a:xfrm flipH="1" flipV="1">
            <a:off x="1447800" y="4495800"/>
            <a:ext cx="762000" cy="152400"/>
          </a:xfrm>
          <a:prstGeom prst="line">
            <a:avLst/>
          </a:prstGeom>
          <a:noFill/>
          <a:ln w="9525">
            <a:solidFill>
              <a:srgbClr val="F41302"/>
            </a:solidFill>
            <a:round/>
            <a:headEnd/>
            <a:tailEnd type="triangle" w="med" len="med"/>
          </a:ln>
        </p:spPr>
        <p:txBody>
          <a:bodyPr wrap="none" anchor="ctr"/>
          <a:lstStyle/>
          <a:p>
            <a:endParaRPr lang="en-US"/>
          </a:p>
        </p:txBody>
      </p:sp>
      <p:sp>
        <p:nvSpPr>
          <p:cNvPr id="20493" name="Line 70"/>
          <p:cNvSpPr>
            <a:spLocks noChangeShapeType="1"/>
          </p:cNvSpPr>
          <p:nvPr/>
        </p:nvSpPr>
        <p:spPr bwMode="auto">
          <a:xfrm flipH="1" flipV="1">
            <a:off x="1905000" y="4038600"/>
            <a:ext cx="304800" cy="457200"/>
          </a:xfrm>
          <a:prstGeom prst="line">
            <a:avLst/>
          </a:prstGeom>
          <a:noFill/>
          <a:ln w="9525">
            <a:solidFill>
              <a:srgbClr val="F41302"/>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4000507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inter-arrival times</a:t>
            </a:r>
            <a:endParaRPr lang="en-US" sz="3600">
              <a:latin typeface="Times New Roman" pitchFamily="-109" charset="0"/>
            </a:endParaRPr>
          </a:p>
        </p:txBody>
      </p:sp>
      <p:grpSp>
        <p:nvGrpSpPr>
          <p:cNvPr id="21507" name="Group 3"/>
          <p:cNvGrpSpPr>
            <a:grpSpLocks/>
          </p:cNvGrpSpPr>
          <p:nvPr/>
        </p:nvGrpSpPr>
        <p:grpSpPr bwMode="auto">
          <a:xfrm>
            <a:off x="2819400" y="2286000"/>
            <a:ext cx="3140075" cy="1600200"/>
            <a:chOff x="1680" y="1536"/>
            <a:chExt cx="1978" cy="1008"/>
          </a:xfrm>
        </p:grpSpPr>
        <p:grpSp>
          <p:nvGrpSpPr>
            <p:cNvPr id="21557" name="Group 4"/>
            <p:cNvGrpSpPr>
              <a:grpSpLocks/>
            </p:cNvGrpSpPr>
            <p:nvPr/>
          </p:nvGrpSpPr>
          <p:grpSpPr bwMode="auto">
            <a:xfrm>
              <a:off x="2074" y="1824"/>
              <a:ext cx="1344" cy="720"/>
              <a:chOff x="336" y="1056"/>
              <a:chExt cx="1344" cy="720"/>
            </a:xfrm>
          </p:grpSpPr>
          <p:sp>
            <p:nvSpPr>
              <p:cNvPr id="21567"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1568"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569"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1558"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1559"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1560"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1561" name="Group 11"/>
            <p:cNvGrpSpPr>
              <a:grpSpLocks/>
            </p:cNvGrpSpPr>
            <p:nvPr/>
          </p:nvGrpSpPr>
          <p:grpSpPr bwMode="auto">
            <a:xfrm>
              <a:off x="1680" y="1536"/>
              <a:ext cx="1966" cy="768"/>
              <a:chOff x="326" y="624"/>
              <a:chExt cx="1966" cy="768"/>
            </a:xfrm>
          </p:grpSpPr>
          <p:sp>
            <p:nvSpPr>
              <p:cNvPr id="21562"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1563"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1564"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1565"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1566"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1508" name="Text Box 17"/>
          <p:cNvSpPr txBox="1">
            <a:spLocks noChangeArrowheads="1"/>
          </p:cNvSpPr>
          <p:nvPr/>
        </p:nvSpPr>
        <p:spPr bwMode="auto">
          <a:xfrm>
            <a:off x="441325" y="1889125"/>
            <a:ext cx="6081713"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N(1,0.1</a:t>
            </a:r>
            <a:r>
              <a:rPr lang="en-US" baseline="30000">
                <a:latin typeface="Calibri" pitchFamily="-109" charset="0"/>
                <a:sym typeface="Symbol" pitchFamily="-109" charset="2"/>
              </a:rPr>
              <a:t>2</a:t>
            </a:r>
            <a:r>
              <a:rPr lang="en-US">
                <a:latin typeface="Calibri" pitchFamily="-109" charset="0"/>
                <a:sym typeface="Symbol" pitchFamily="-109" charset="2"/>
              </a:rPr>
              <a:t>)   (c</a:t>
            </a:r>
            <a:r>
              <a:rPr lang="en-US" baseline="-25000">
                <a:latin typeface="Calibri" pitchFamily="-109" charset="0"/>
                <a:sym typeface="Symbol" pitchFamily="-109" charset="2"/>
              </a:rPr>
              <a:t>a</a:t>
            </a:r>
            <a:r>
              <a:rPr lang="en-US">
                <a:latin typeface="Calibri" pitchFamily="-109" charset="0"/>
                <a:sym typeface="Symbol" pitchFamily="-109" charset="2"/>
              </a:rPr>
              <a:t>=</a:t>
            </a:r>
            <a:r>
              <a:rPr lang="en-US" baseline="-25000">
                <a:latin typeface="Calibri" pitchFamily="-109" charset="0"/>
                <a:sym typeface="Symbol" pitchFamily="-109" charset="2"/>
              </a:rPr>
              <a:t>a</a:t>
            </a:r>
            <a:r>
              <a:rPr lang="en-US">
                <a:latin typeface="Calibri" pitchFamily="-109" charset="0"/>
                <a:sym typeface="Symbol" pitchFamily="-109" charset="2"/>
              </a:rPr>
              <a:t> / t</a:t>
            </a:r>
            <a:r>
              <a:rPr lang="en-US" baseline="-25000">
                <a:latin typeface="Calibri" pitchFamily="-109" charset="0"/>
                <a:sym typeface="Symbol" pitchFamily="-109" charset="2"/>
              </a:rPr>
              <a:t>a</a:t>
            </a:r>
            <a:r>
              <a:rPr lang="en-US">
                <a:latin typeface="Calibri" pitchFamily="-109" charset="0"/>
                <a:sym typeface="Symbol" pitchFamily="-109" charset="2"/>
              </a:rPr>
              <a:t> = 0.1)</a:t>
            </a:r>
            <a:endParaRPr lang="en-US">
              <a:latin typeface="Calibri" pitchFamily="-109" charset="0"/>
            </a:endParaRPr>
          </a:p>
        </p:txBody>
      </p:sp>
      <p:sp>
        <p:nvSpPr>
          <p:cNvPr id="21509" name="Line 19"/>
          <p:cNvSpPr>
            <a:spLocks noChangeShapeType="1"/>
          </p:cNvSpPr>
          <p:nvPr/>
        </p:nvSpPr>
        <p:spPr bwMode="auto">
          <a:xfrm>
            <a:off x="533400" y="6019800"/>
            <a:ext cx="3048000" cy="0"/>
          </a:xfrm>
          <a:prstGeom prst="line">
            <a:avLst/>
          </a:prstGeom>
          <a:noFill/>
          <a:ln w="9525">
            <a:solidFill>
              <a:schemeClr val="tx1"/>
            </a:solidFill>
            <a:round/>
            <a:headEnd/>
            <a:tailEnd/>
          </a:ln>
        </p:spPr>
        <p:txBody>
          <a:bodyPr wrap="none" anchor="ctr"/>
          <a:lstStyle/>
          <a:p>
            <a:endParaRPr lang="en-US"/>
          </a:p>
        </p:txBody>
      </p:sp>
      <p:sp>
        <p:nvSpPr>
          <p:cNvPr id="21510" name="Line 20"/>
          <p:cNvSpPr>
            <a:spLocks noChangeShapeType="1"/>
          </p:cNvSpPr>
          <p:nvPr/>
        </p:nvSpPr>
        <p:spPr bwMode="auto">
          <a:xfrm flipV="1">
            <a:off x="533400" y="4038600"/>
            <a:ext cx="0" cy="1981200"/>
          </a:xfrm>
          <a:prstGeom prst="line">
            <a:avLst/>
          </a:prstGeom>
          <a:noFill/>
          <a:ln w="9525">
            <a:solidFill>
              <a:schemeClr val="tx1"/>
            </a:solidFill>
            <a:round/>
            <a:headEnd/>
            <a:tailEnd/>
          </a:ln>
        </p:spPr>
        <p:txBody>
          <a:bodyPr wrap="none" anchor="ctr"/>
          <a:lstStyle/>
          <a:p>
            <a:endParaRPr lang="en-US"/>
          </a:p>
        </p:txBody>
      </p:sp>
      <p:sp>
        <p:nvSpPr>
          <p:cNvPr id="21511" name="Text Box 21"/>
          <p:cNvSpPr txBox="1">
            <a:spLocks noChangeArrowheads="1"/>
          </p:cNvSpPr>
          <p:nvPr/>
        </p:nvSpPr>
        <p:spPr bwMode="auto">
          <a:xfrm>
            <a:off x="3581400" y="59436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1512" name="Line 22"/>
          <p:cNvSpPr>
            <a:spLocks noChangeShapeType="1"/>
          </p:cNvSpPr>
          <p:nvPr/>
        </p:nvSpPr>
        <p:spPr bwMode="auto">
          <a:xfrm flipV="1">
            <a:off x="5334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3" name="Line 23"/>
          <p:cNvSpPr>
            <a:spLocks noChangeShapeType="1"/>
          </p:cNvSpPr>
          <p:nvPr/>
        </p:nvSpPr>
        <p:spPr bwMode="auto">
          <a:xfrm flipV="1">
            <a:off x="22098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4" name="Line 24"/>
          <p:cNvSpPr>
            <a:spLocks noChangeShapeType="1"/>
          </p:cNvSpPr>
          <p:nvPr/>
        </p:nvSpPr>
        <p:spPr bwMode="auto">
          <a:xfrm flipV="1">
            <a:off x="11430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5" name="Line 27"/>
          <p:cNvSpPr>
            <a:spLocks noChangeShapeType="1"/>
          </p:cNvSpPr>
          <p:nvPr/>
        </p:nvSpPr>
        <p:spPr bwMode="auto">
          <a:xfrm flipV="1">
            <a:off x="17526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6" name="Line 28"/>
          <p:cNvSpPr>
            <a:spLocks noChangeShapeType="1"/>
          </p:cNvSpPr>
          <p:nvPr/>
        </p:nvSpPr>
        <p:spPr bwMode="auto">
          <a:xfrm flipV="1">
            <a:off x="16764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7" name="Line 29"/>
          <p:cNvSpPr>
            <a:spLocks noChangeShapeType="1"/>
          </p:cNvSpPr>
          <p:nvPr/>
        </p:nvSpPr>
        <p:spPr bwMode="auto">
          <a:xfrm flipV="1">
            <a:off x="10668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8" name="Line 30"/>
          <p:cNvSpPr>
            <a:spLocks noChangeShapeType="1"/>
          </p:cNvSpPr>
          <p:nvPr/>
        </p:nvSpPr>
        <p:spPr bwMode="auto">
          <a:xfrm flipV="1">
            <a:off x="22860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9" name="Line 31"/>
          <p:cNvSpPr>
            <a:spLocks noChangeShapeType="1"/>
          </p:cNvSpPr>
          <p:nvPr/>
        </p:nvSpPr>
        <p:spPr bwMode="auto">
          <a:xfrm flipV="1">
            <a:off x="28194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20" name="Line 32"/>
          <p:cNvSpPr>
            <a:spLocks noChangeShapeType="1"/>
          </p:cNvSpPr>
          <p:nvPr/>
        </p:nvSpPr>
        <p:spPr bwMode="auto">
          <a:xfrm flipV="1">
            <a:off x="33528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21" name="Text Box 33"/>
          <p:cNvSpPr txBox="1">
            <a:spLocks noChangeArrowheads="1"/>
          </p:cNvSpPr>
          <p:nvPr/>
        </p:nvSpPr>
        <p:spPr bwMode="auto">
          <a:xfrm>
            <a:off x="228600" y="5334000"/>
            <a:ext cx="296863" cy="33655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1522" name="Text Box 34"/>
          <p:cNvSpPr txBox="1">
            <a:spLocks noChangeArrowheads="1"/>
          </p:cNvSpPr>
          <p:nvPr/>
        </p:nvSpPr>
        <p:spPr bwMode="auto">
          <a:xfrm>
            <a:off x="228600" y="5486400"/>
            <a:ext cx="184150" cy="457200"/>
          </a:xfrm>
          <a:prstGeom prst="rect">
            <a:avLst/>
          </a:prstGeom>
          <a:noFill/>
          <a:ln w="9525">
            <a:noFill/>
            <a:miter lim="800000"/>
            <a:headEnd/>
            <a:tailEnd/>
          </a:ln>
        </p:spPr>
        <p:txBody>
          <a:bodyPr>
            <a:spAutoFit/>
          </a:bodyPr>
          <a:lstStyle/>
          <a:p>
            <a:endParaRPr lang="en-US">
              <a:latin typeface="Calibri" pitchFamily="-109" charset="0"/>
            </a:endParaRPr>
          </a:p>
        </p:txBody>
      </p:sp>
      <p:sp>
        <p:nvSpPr>
          <p:cNvPr id="21523" name="Text Box 35"/>
          <p:cNvSpPr txBox="1">
            <a:spLocks noChangeArrowheads="1"/>
          </p:cNvSpPr>
          <p:nvPr/>
        </p:nvSpPr>
        <p:spPr bwMode="auto">
          <a:xfrm>
            <a:off x="9144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1524" name="Text Box 36"/>
          <p:cNvSpPr txBox="1">
            <a:spLocks noChangeArrowheads="1"/>
          </p:cNvSpPr>
          <p:nvPr/>
        </p:nvSpPr>
        <p:spPr bwMode="auto">
          <a:xfrm>
            <a:off x="1447800" y="61404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1525" name="Text Box 37"/>
          <p:cNvSpPr txBox="1">
            <a:spLocks noChangeArrowheads="1"/>
          </p:cNvSpPr>
          <p:nvPr/>
        </p:nvSpPr>
        <p:spPr bwMode="auto">
          <a:xfrm>
            <a:off x="19812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1526" name="Text Box 38"/>
          <p:cNvSpPr txBox="1">
            <a:spLocks noChangeArrowheads="1"/>
          </p:cNvSpPr>
          <p:nvPr/>
        </p:nvSpPr>
        <p:spPr bwMode="auto">
          <a:xfrm>
            <a:off x="25146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1527" name="Text Box 39"/>
          <p:cNvSpPr txBox="1">
            <a:spLocks noChangeArrowheads="1"/>
          </p:cNvSpPr>
          <p:nvPr/>
        </p:nvSpPr>
        <p:spPr bwMode="auto">
          <a:xfrm>
            <a:off x="30480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1528" name="Line 40"/>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29" name="Text Box 41"/>
          <p:cNvSpPr txBox="1">
            <a:spLocks noChangeArrowheads="1"/>
          </p:cNvSpPr>
          <p:nvPr/>
        </p:nvSpPr>
        <p:spPr bwMode="auto">
          <a:xfrm>
            <a:off x="609600" y="64770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1530" name="Line 42"/>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31" name="Text Box 43"/>
          <p:cNvSpPr txBox="1">
            <a:spLocks noChangeArrowheads="1"/>
          </p:cNvSpPr>
          <p:nvPr/>
        </p:nvSpPr>
        <p:spPr bwMode="auto">
          <a:xfrm>
            <a:off x="1828800" y="64770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1532" name="Line 46"/>
          <p:cNvSpPr>
            <a:spLocks noChangeShapeType="1"/>
          </p:cNvSpPr>
          <p:nvPr/>
        </p:nvSpPr>
        <p:spPr bwMode="auto">
          <a:xfrm flipV="1">
            <a:off x="26670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33" name="Line 47"/>
          <p:cNvSpPr>
            <a:spLocks noChangeShapeType="1"/>
          </p:cNvSpPr>
          <p:nvPr/>
        </p:nvSpPr>
        <p:spPr bwMode="auto">
          <a:xfrm flipV="1">
            <a:off x="31242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34" name="Text Box 49"/>
          <p:cNvSpPr txBox="1">
            <a:spLocks noChangeArrowheads="1"/>
          </p:cNvSpPr>
          <p:nvPr/>
        </p:nvSpPr>
        <p:spPr bwMode="auto">
          <a:xfrm>
            <a:off x="228600" y="48006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1535" name="Text Box 50"/>
          <p:cNvSpPr txBox="1">
            <a:spLocks noChangeArrowheads="1"/>
          </p:cNvSpPr>
          <p:nvPr/>
        </p:nvSpPr>
        <p:spPr bwMode="auto">
          <a:xfrm>
            <a:off x="228600" y="426720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1536" name="Line 51"/>
          <p:cNvSpPr>
            <a:spLocks noChangeShapeType="1"/>
          </p:cNvSpPr>
          <p:nvPr/>
        </p:nvSpPr>
        <p:spPr bwMode="auto">
          <a:xfrm>
            <a:off x="533400" y="5486400"/>
            <a:ext cx="533400" cy="0"/>
          </a:xfrm>
          <a:prstGeom prst="line">
            <a:avLst/>
          </a:prstGeom>
          <a:noFill/>
          <a:ln w="9525">
            <a:solidFill>
              <a:schemeClr val="tx1"/>
            </a:solidFill>
            <a:round/>
            <a:headEnd/>
            <a:tailEnd/>
          </a:ln>
        </p:spPr>
        <p:txBody>
          <a:bodyPr wrap="none" anchor="ctr"/>
          <a:lstStyle/>
          <a:p>
            <a:endParaRPr lang="en-US"/>
          </a:p>
        </p:txBody>
      </p:sp>
      <p:sp>
        <p:nvSpPr>
          <p:cNvPr id="21537" name="Line 52"/>
          <p:cNvSpPr>
            <a:spLocks noChangeShapeType="1"/>
          </p:cNvSpPr>
          <p:nvPr/>
        </p:nvSpPr>
        <p:spPr bwMode="auto">
          <a:xfrm flipV="1">
            <a:off x="1066800" y="5486400"/>
            <a:ext cx="0" cy="533400"/>
          </a:xfrm>
          <a:prstGeom prst="line">
            <a:avLst/>
          </a:prstGeom>
          <a:noFill/>
          <a:ln w="9525">
            <a:solidFill>
              <a:schemeClr val="tx1"/>
            </a:solidFill>
            <a:round/>
            <a:headEnd/>
            <a:tailEnd/>
          </a:ln>
        </p:spPr>
        <p:txBody>
          <a:bodyPr wrap="none" anchor="ctr"/>
          <a:lstStyle/>
          <a:p>
            <a:endParaRPr lang="en-US"/>
          </a:p>
        </p:txBody>
      </p:sp>
      <p:sp>
        <p:nvSpPr>
          <p:cNvPr id="21538" name="Text Box 58"/>
          <p:cNvSpPr txBox="1">
            <a:spLocks noChangeArrowheads="1"/>
          </p:cNvSpPr>
          <p:nvPr/>
        </p:nvSpPr>
        <p:spPr bwMode="auto">
          <a:xfrm>
            <a:off x="152400" y="3657600"/>
            <a:ext cx="568325" cy="33655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1539" name="Line 59"/>
          <p:cNvSpPr>
            <a:spLocks noChangeShapeType="1"/>
          </p:cNvSpPr>
          <p:nvPr/>
        </p:nvSpPr>
        <p:spPr bwMode="auto">
          <a:xfrm flipV="1">
            <a:off x="1143000" y="5486400"/>
            <a:ext cx="0" cy="533400"/>
          </a:xfrm>
          <a:prstGeom prst="line">
            <a:avLst/>
          </a:prstGeom>
          <a:noFill/>
          <a:ln w="9525">
            <a:solidFill>
              <a:schemeClr val="tx1"/>
            </a:solidFill>
            <a:round/>
            <a:headEnd/>
            <a:tailEnd/>
          </a:ln>
        </p:spPr>
        <p:txBody>
          <a:bodyPr wrap="none" anchor="ctr"/>
          <a:lstStyle/>
          <a:p>
            <a:endParaRPr lang="en-US"/>
          </a:p>
        </p:txBody>
      </p:sp>
      <p:sp>
        <p:nvSpPr>
          <p:cNvPr id="21540" name="Line 60"/>
          <p:cNvSpPr>
            <a:spLocks noChangeShapeType="1"/>
          </p:cNvSpPr>
          <p:nvPr/>
        </p:nvSpPr>
        <p:spPr bwMode="auto">
          <a:xfrm>
            <a:off x="1143000" y="5486400"/>
            <a:ext cx="533400" cy="0"/>
          </a:xfrm>
          <a:prstGeom prst="line">
            <a:avLst/>
          </a:prstGeom>
          <a:noFill/>
          <a:ln w="9525">
            <a:solidFill>
              <a:schemeClr val="tx1"/>
            </a:solidFill>
            <a:round/>
            <a:headEnd/>
            <a:tailEnd/>
          </a:ln>
        </p:spPr>
        <p:txBody>
          <a:bodyPr wrap="none" anchor="ctr"/>
          <a:lstStyle/>
          <a:p>
            <a:endParaRPr lang="en-US"/>
          </a:p>
        </p:txBody>
      </p:sp>
      <p:sp>
        <p:nvSpPr>
          <p:cNvPr id="21541" name="Line 61"/>
          <p:cNvSpPr>
            <a:spLocks noChangeShapeType="1"/>
          </p:cNvSpPr>
          <p:nvPr/>
        </p:nvSpPr>
        <p:spPr bwMode="auto">
          <a:xfrm>
            <a:off x="1676400" y="5486400"/>
            <a:ext cx="0" cy="533400"/>
          </a:xfrm>
          <a:prstGeom prst="line">
            <a:avLst/>
          </a:prstGeom>
          <a:noFill/>
          <a:ln w="9525">
            <a:solidFill>
              <a:schemeClr val="tx1"/>
            </a:solidFill>
            <a:round/>
            <a:headEnd/>
            <a:tailEnd/>
          </a:ln>
        </p:spPr>
        <p:txBody>
          <a:bodyPr wrap="none" anchor="ctr"/>
          <a:lstStyle/>
          <a:p>
            <a:endParaRPr lang="en-US"/>
          </a:p>
        </p:txBody>
      </p:sp>
      <p:sp>
        <p:nvSpPr>
          <p:cNvPr id="21542" name="Line 62"/>
          <p:cNvSpPr>
            <a:spLocks noChangeShapeType="1"/>
          </p:cNvSpPr>
          <p:nvPr/>
        </p:nvSpPr>
        <p:spPr bwMode="auto">
          <a:xfrm flipV="1">
            <a:off x="1752600" y="5486400"/>
            <a:ext cx="0" cy="533400"/>
          </a:xfrm>
          <a:prstGeom prst="line">
            <a:avLst/>
          </a:prstGeom>
          <a:noFill/>
          <a:ln w="9525">
            <a:solidFill>
              <a:schemeClr val="tx1"/>
            </a:solidFill>
            <a:round/>
            <a:headEnd/>
            <a:tailEnd/>
          </a:ln>
        </p:spPr>
        <p:txBody>
          <a:bodyPr wrap="none" anchor="ctr"/>
          <a:lstStyle/>
          <a:p>
            <a:endParaRPr lang="en-US"/>
          </a:p>
        </p:txBody>
      </p:sp>
      <p:sp>
        <p:nvSpPr>
          <p:cNvPr id="21543" name="Line 63"/>
          <p:cNvSpPr>
            <a:spLocks noChangeShapeType="1"/>
          </p:cNvSpPr>
          <p:nvPr/>
        </p:nvSpPr>
        <p:spPr bwMode="auto">
          <a:xfrm>
            <a:off x="1752600" y="5486400"/>
            <a:ext cx="457200" cy="0"/>
          </a:xfrm>
          <a:prstGeom prst="line">
            <a:avLst/>
          </a:prstGeom>
          <a:noFill/>
          <a:ln w="9525">
            <a:solidFill>
              <a:schemeClr val="tx1"/>
            </a:solidFill>
            <a:round/>
            <a:headEnd/>
            <a:tailEnd/>
          </a:ln>
        </p:spPr>
        <p:txBody>
          <a:bodyPr wrap="none" anchor="ctr"/>
          <a:lstStyle/>
          <a:p>
            <a:endParaRPr lang="en-US"/>
          </a:p>
        </p:txBody>
      </p:sp>
      <p:sp>
        <p:nvSpPr>
          <p:cNvPr id="21544" name="Line 64"/>
          <p:cNvSpPr>
            <a:spLocks noChangeShapeType="1"/>
          </p:cNvSpPr>
          <p:nvPr/>
        </p:nvSpPr>
        <p:spPr bwMode="auto">
          <a:xfrm flipV="1">
            <a:off x="2209800" y="4953000"/>
            <a:ext cx="0" cy="533400"/>
          </a:xfrm>
          <a:prstGeom prst="line">
            <a:avLst/>
          </a:prstGeom>
          <a:noFill/>
          <a:ln w="9525">
            <a:solidFill>
              <a:schemeClr val="tx1"/>
            </a:solidFill>
            <a:round/>
            <a:headEnd/>
            <a:tailEnd/>
          </a:ln>
        </p:spPr>
        <p:txBody>
          <a:bodyPr wrap="none" anchor="ctr"/>
          <a:lstStyle/>
          <a:p>
            <a:endParaRPr lang="en-US"/>
          </a:p>
        </p:txBody>
      </p:sp>
      <p:sp>
        <p:nvSpPr>
          <p:cNvPr id="21545" name="Line 65"/>
          <p:cNvSpPr>
            <a:spLocks noChangeShapeType="1"/>
          </p:cNvSpPr>
          <p:nvPr/>
        </p:nvSpPr>
        <p:spPr bwMode="auto">
          <a:xfrm>
            <a:off x="2209800" y="4953000"/>
            <a:ext cx="76200" cy="0"/>
          </a:xfrm>
          <a:prstGeom prst="line">
            <a:avLst/>
          </a:prstGeom>
          <a:noFill/>
          <a:ln w="9525">
            <a:solidFill>
              <a:schemeClr val="tx1"/>
            </a:solidFill>
            <a:round/>
            <a:headEnd/>
            <a:tailEnd/>
          </a:ln>
        </p:spPr>
        <p:txBody>
          <a:bodyPr wrap="none" anchor="ctr"/>
          <a:lstStyle/>
          <a:p>
            <a:endParaRPr lang="en-US"/>
          </a:p>
        </p:txBody>
      </p:sp>
      <p:sp>
        <p:nvSpPr>
          <p:cNvPr id="21546" name="Line 66"/>
          <p:cNvSpPr>
            <a:spLocks noChangeShapeType="1"/>
          </p:cNvSpPr>
          <p:nvPr/>
        </p:nvSpPr>
        <p:spPr bwMode="auto">
          <a:xfrm>
            <a:off x="2286000" y="4953000"/>
            <a:ext cx="0" cy="533400"/>
          </a:xfrm>
          <a:prstGeom prst="line">
            <a:avLst/>
          </a:prstGeom>
          <a:noFill/>
          <a:ln w="9525">
            <a:solidFill>
              <a:schemeClr val="tx1"/>
            </a:solidFill>
            <a:round/>
            <a:headEnd/>
            <a:tailEnd/>
          </a:ln>
        </p:spPr>
        <p:txBody>
          <a:bodyPr wrap="none" anchor="ctr"/>
          <a:lstStyle/>
          <a:p>
            <a:endParaRPr lang="en-US"/>
          </a:p>
        </p:txBody>
      </p:sp>
      <p:sp>
        <p:nvSpPr>
          <p:cNvPr id="21547" name="Line 67"/>
          <p:cNvSpPr>
            <a:spLocks noChangeShapeType="1"/>
          </p:cNvSpPr>
          <p:nvPr/>
        </p:nvSpPr>
        <p:spPr bwMode="auto">
          <a:xfrm>
            <a:off x="2286000" y="5486400"/>
            <a:ext cx="381000" cy="0"/>
          </a:xfrm>
          <a:prstGeom prst="line">
            <a:avLst/>
          </a:prstGeom>
          <a:noFill/>
          <a:ln w="9525">
            <a:solidFill>
              <a:schemeClr val="tx1"/>
            </a:solidFill>
            <a:round/>
            <a:headEnd/>
            <a:tailEnd/>
          </a:ln>
        </p:spPr>
        <p:txBody>
          <a:bodyPr wrap="none" anchor="ctr"/>
          <a:lstStyle/>
          <a:p>
            <a:endParaRPr lang="en-US"/>
          </a:p>
        </p:txBody>
      </p:sp>
      <p:sp>
        <p:nvSpPr>
          <p:cNvPr id="21548" name="Line 68"/>
          <p:cNvSpPr>
            <a:spLocks noChangeShapeType="1"/>
          </p:cNvSpPr>
          <p:nvPr/>
        </p:nvSpPr>
        <p:spPr bwMode="auto">
          <a:xfrm flipV="1">
            <a:off x="2667000" y="4953000"/>
            <a:ext cx="0" cy="533400"/>
          </a:xfrm>
          <a:prstGeom prst="line">
            <a:avLst/>
          </a:prstGeom>
          <a:noFill/>
          <a:ln w="9525">
            <a:solidFill>
              <a:schemeClr val="tx1"/>
            </a:solidFill>
            <a:round/>
            <a:headEnd/>
            <a:tailEnd/>
          </a:ln>
        </p:spPr>
        <p:txBody>
          <a:bodyPr wrap="none" anchor="ctr"/>
          <a:lstStyle/>
          <a:p>
            <a:endParaRPr lang="en-US"/>
          </a:p>
        </p:txBody>
      </p:sp>
      <p:sp>
        <p:nvSpPr>
          <p:cNvPr id="21549" name="Line 69"/>
          <p:cNvSpPr>
            <a:spLocks noChangeShapeType="1"/>
          </p:cNvSpPr>
          <p:nvPr/>
        </p:nvSpPr>
        <p:spPr bwMode="auto">
          <a:xfrm>
            <a:off x="2667000" y="4953000"/>
            <a:ext cx="152400" cy="0"/>
          </a:xfrm>
          <a:prstGeom prst="line">
            <a:avLst/>
          </a:prstGeom>
          <a:noFill/>
          <a:ln w="9525">
            <a:solidFill>
              <a:schemeClr val="tx1"/>
            </a:solidFill>
            <a:round/>
            <a:headEnd/>
            <a:tailEnd/>
          </a:ln>
        </p:spPr>
        <p:txBody>
          <a:bodyPr wrap="none" anchor="ctr"/>
          <a:lstStyle/>
          <a:p>
            <a:endParaRPr lang="en-US"/>
          </a:p>
        </p:txBody>
      </p:sp>
      <p:sp>
        <p:nvSpPr>
          <p:cNvPr id="21550" name="Line 71"/>
          <p:cNvSpPr>
            <a:spLocks noChangeShapeType="1"/>
          </p:cNvSpPr>
          <p:nvPr/>
        </p:nvSpPr>
        <p:spPr bwMode="auto">
          <a:xfrm>
            <a:off x="2819400" y="4953000"/>
            <a:ext cx="0" cy="533400"/>
          </a:xfrm>
          <a:prstGeom prst="line">
            <a:avLst/>
          </a:prstGeom>
          <a:noFill/>
          <a:ln w="9525">
            <a:solidFill>
              <a:schemeClr val="tx1"/>
            </a:solidFill>
            <a:round/>
            <a:headEnd/>
            <a:tailEnd/>
          </a:ln>
        </p:spPr>
        <p:txBody>
          <a:bodyPr wrap="none" anchor="ctr"/>
          <a:lstStyle/>
          <a:p>
            <a:endParaRPr lang="en-US"/>
          </a:p>
        </p:txBody>
      </p:sp>
      <p:sp>
        <p:nvSpPr>
          <p:cNvPr id="21551" name="Line 72"/>
          <p:cNvSpPr>
            <a:spLocks noChangeShapeType="1"/>
          </p:cNvSpPr>
          <p:nvPr/>
        </p:nvSpPr>
        <p:spPr bwMode="auto">
          <a:xfrm>
            <a:off x="2819400" y="5486400"/>
            <a:ext cx="304800" cy="0"/>
          </a:xfrm>
          <a:prstGeom prst="line">
            <a:avLst/>
          </a:prstGeom>
          <a:noFill/>
          <a:ln w="9525">
            <a:solidFill>
              <a:schemeClr val="tx1"/>
            </a:solidFill>
            <a:round/>
            <a:headEnd/>
            <a:tailEnd/>
          </a:ln>
        </p:spPr>
        <p:txBody>
          <a:bodyPr wrap="none" anchor="ctr"/>
          <a:lstStyle/>
          <a:p>
            <a:endParaRPr lang="en-US"/>
          </a:p>
        </p:txBody>
      </p:sp>
      <p:sp>
        <p:nvSpPr>
          <p:cNvPr id="21552" name="Line 74"/>
          <p:cNvSpPr>
            <a:spLocks noChangeShapeType="1"/>
          </p:cNvSpPr>
          <p:nvPr/>
        </p:nvSpPr>
        <p:spPr bwMode="auto">
          <a:xfrm flipV="1">
            <a:off x="3124200" y="4953000"/>
            <a:ext cx="0" cy="533400"/>
          </a:xfrm>
          <a:prstGeom prst="line">
            <a:avLst/>
          </a:prstGeom>
          <a:noFill/>
          <a:ln w="9525">
            <a:solidFill>
              <a:schemeClr val="tx1"/>
            </a:solidFill>
            <a:round/>
            <a:headEnd/>
            <a:tailEnd/>
          </a:ln>
        </p:spPr>
        <p:txBody>
          <a:bodyPr wrap="none" anchor="ctr"/>
          <a:lstStyle/>
          <a:p>
            <a:endParaRPr lang="en-US"/>
          </a:p>
        </p:txBody>
      </p:sp>
      <p:sp>
        <p:nvSpPr>
          <p:cNvPr id="21553" name="Line 75"/>
          <p:cNvSpPr>
            <a:spLocks noChangeShapeType="1"/>
          </p:cNvSpPr>
          <p:nvPr/>
        </p:nvSpPr>
        <p:spPr bwMode="auto">
          <a:xfrm>
            <a:off x="3124200" y="4953000"/>
            <a:ext cx="228600" cy="0"/>
          </a:xfrm>
          <a:prstGeom prst="line">
            <a:avLst/>
          </a:prstGeom>
          <a:noFill/>
          <a:ln w="9525">
            <a:solidFill>
              <a:schemeClr val="tx1"/>
            </a:solidFill>
            <a:round/>
            <a:headEnd/>
            <a:tailEnd/>
          </a:ln>
        </p:spPr>
        <p:txBody>
          <a:bodyPr wrap="none" anchor="ctr"/>
          <a:lstStyle/>
          <a:p>
            <a:endParaRPr lang="en-US"/>
          </a:p>
        </p:txBody>
      </p:sp>
      <p:sp>
        <p:nvSpPr>
          <p:cNvPr id="21554" name="Line 76"/>
          <p:cNvSpPr>
            <a:spLocks noChangeShapeType="1"/>
          </p:cNvSpPr>
          <p:nvPr/>
        </p:nvSpPr>
        <p:spPr bwMode="auto">
          <a:xfrm>
            <a:off x="3352800" y="4953000"/>
            <a:ext cx="0" cy="533400"/>
          </a:xfrm>
          <a:prstGeom prst="line">
            <a:avLst/>
          </a:prstGeom>
          <a:noFill/>
          <a:ln w="9525">
            <a:solidFill>
              <a:schemeClr val="tx1"/>
            </a:solidFill>
            <a:round/>
            <a:headEnd/>
            <a:tailEnd/>
          </a:ln>
        </p:spPr>
        <p:txBody>
          <a:bodyPr wrap="none" anchor="ctr"/>
          <a:lstStyle/>
          <a:p>
            <a:endParaRPr lang="en-US"/>
          </a:p>
        </p:txBody>
      </p:sp>
      <p:sp>
        <p:nvSpPr>
          <p:cNvPr id="21555" name="Line 77"/>
          <p:cNvSpPr>
            <a:spLocks noChangeShapeType="1"/>
          </p:cNvSpPr>
          <p:nvPr/>
        </p:nvSpPr>
        <p:spPr bwMode="auto">
          <a:xfrm>
            <a:off x="3352800" y="5486400"/>
            <a:ext cx="152400" cy="0"/>
          </a:xfrm>
          <a:prstGeom prst="line">
            <a:avLst/>
          </a:prstGeom>
          <a:noFill/>
          <a:ln w="9525">
            <a:solidFill>
              <a:schemeClr val="tx1"/>
            </a:solidFill>
            <a:round/>
            <a:headEnd/>
            <a:tailEnd/>
          </a:ln>
        </p:spPr>
        <p:txBody>
          <a:bodyPr wrap="none" anchor="ctr"/>
          <a:lstStyle/>
          <a:p>
            <a:endParaRPr lang="en-US"/>
          </a:p>
        </p:txBody>
      </p:sp>
      <p:sp>
        <p:nvSpPr>
          <p:cNvPr id="21556" name="Rectangle 78"/>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spTree>
    <p:extLst>
      <p:ext uri="{BB962C8B-B14F-4D97-AF65-F5344CB8AC3E}">
        <p14:creationId xmlns:p14="http://schemas.microsoft.com/office/powerpoint/2010/main" val="1782498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inter-arrival times</a:t>
            </a:r>
            <a:endParaRPr lang="en-US" sz="3600">
              <a:latin typeface="Times New Roman" pitchFamily="-109" charset="0"/>
            </a:endParaRPr>
          </a:p>
        </p:txBody>
      </p:sp>
      <p:grpSp>
        <p:nvGrpSpPr>
          <p:cNvPr id="22531" name="Group 3"/>
          <p:cNvGrpSpPr>
            <a:grpSpLocks/>
          </p:cNvGrpSpPr>
          <p:nvPr/>
        </p:nvGrpSpPr>
        <p:grpSpPr bwMode="auto">
          <a:xfrm>
            <a:off x="2819400" y="2286000"/>
            <a:ext cx="3140075" cy="1600200"/>
            <a:chOff x="1680" y="1536"/>
            <a:chExt cx="1978" cy="1008"/>
          </a:xfrm>
        </p:grpSpPr>
        <p:grpSp>
          <p:nvGrpSpPr>
            <p:cNvPr id="22583" name="Group 4"/>
            <p:cNvGrpSpPr>
              <a:grpSpLocks/>
            </p:cNvGrpSpPr>
            <p:nvPr/>
          </p:nvGrpSpPr>
          <p:grpSpPr bwMode="auto">
            <a:xfrm>
              <a:off x="2074" y="1824"/>
              <a:ext cx="1344" cy="720"/>
              <a:chOff x="336" y="1056"/>
              <a:chExt cx="1344" cy="720"/>
            </a:xfrm>
          </p:grpSpPr>
          <p:sp>
            <p:nvSpPr>
              <p:cNvPr id="2259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2594"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9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2584"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2585"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2586"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2587" name="Group 11"/>
            <p:cNvGrpSpPr>
              <a:grpSpLocks/>
            </p:cNvGrpSpPr>
            <p:nvPr/>
          </p:nvGrpSpPr>
          <p:grpSpPr bwMode="auto">
            <a:xfrm>
              <a:off x="1680" y="1536"/>
              <a:ext cx="1966" cy="768"/>
              <a:chOff x="326" y="624"/>
              <a:chExt cx="1966" cy="768"/>
            </a:xfrm>
          </p:grpSpPr>
          <p:sp>
            <p:nvSpPr>
              <p:cNvPr id="22588"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2589"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2590"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2591"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2592"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2532" name="Text Box 17"/>
          <p:cNvSpPr txBox="1">
            <a:spLocks noChangeArrowheads="1"/>
          </p:cNvSpPr>
          <p:nvPr/>
        </p:nvSpPr>
        <p:spPr bwMode="auto">
          <a:xfrm>
            <a:off x="441325" y="1889125"/>
            <a:ext cx="6165850"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   (c</a:t>
            </a:r>
            <a:r>
              <a:rPr lang="en-US" baseline="-25000">
                <a:latin typeface="Calibri" pitchFamily="-109" charset="0"/>
                <a:sym typeface="Symbol" pitchFamily="-109" charset="2"/>
              </a:rPr>
              <a:t>a</a:t>
            </a:r>
            <a:r>
              <a:rPr lang="en-US">
                <a:latin typeface="Calibri" pitchFamily="-109" charset="0"/>
                <a:sym typeface="Symbol" pitchFamily="-109" charset="2"/>
              </a:rPr>
              <a:t>=</a:t>
            </a:r>
            <a:r>
              <a:rPr lang="en-US" baseline="-25000">
                <a:latin typeface="Calibri" pitchFamily="-109" charset="0"/>
                <a:sym typeface="Symbol" pitchFamily="-109" charset="2"/>
              </a:rPr>
              <a:t>a</a:t>
            </a:r>
            <a:r>
              <a:rPr lang="en-US">
                <a:latin typeface="Calibri" pitchFamily="-109" charset="0"/>
                <a:sym typeface="Symbol" pitchFamily="-109" charset="2"/>
              </a:rPr>
              <a:t> / t</a:t>
            </a:r>
            <a:r>
              <a:rPr lang="en-US" baseline="-25000">
                <a:latin typeface="Calibri" pitchFamily="-109" charset="0"/>
                <a:sym typeface="Symbol" pitchFamily="-109" charset="2"/>
              </a:rPr>
              <a:t>a</a:t>
            </a:r>
            <a:r>
              <a:rPr lang="en-US">
                <a:latin typeface="Calibri" pitchFamily="-109" charset="0"/>
                <a:sym typeface="Symbol" pitchFamily="-109" charset="2"/>
              </a:rPr>
              <a:t> = 1.0)</a:t>
            </a:r>
          </a:p>
        </p:txBody>
      </p:sp>
      <p:sp>
        <p:nvSpPr>
          <p:cNvPr id="22533" name="Rectangle 65"/>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grpSp>
        <p:nvGrpSpPr>
          <p:cNvPr id="22534" name="Group 87"/>
          <p:cNvGrpSpPr>
            <a:grpSpLocks/>
          </p:cNvGrpSpPr>
          <p:nvPr/>
        </p:nvGrpSpPr>
        <p:grpSpPr bwMode="auto">
          <a:xfrm>
            <a:off x="152400" y="3657600"/>
            <a:ext cx="3613150" cy="3200400"/>
            <a:chOff x="96" y="2304"/>
            <a:chExt cx="2276" cy="2016"/>
          </a:xfrm>
        </p:grpSpPr>
        <p:sp>
          <p:nvSpPr>
            <p:cNvPr id="22535" name="Line 1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2536" name="Line 1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2537" name="Text Box 20"/>
            <p:cNvSpPr txBox="1">
              <a:spLocks noChangeArrowheads="1"/>
            </p:cNvSpPr>
            <p:nvPr/>
          </p:nvSpPr>
          <p:spPr bwMode="auto">
            <a:xfrm>
              <a:off x="2256" y="374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2538"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39" name="Line 22"/>
            <p:cNvSpPr>
              <a:spLocks noChangeShapeType="1"/>
            </p:cNvSpPr>
            <p:nvPr/>
          </p:nvSpPr>
          <p:spPr bwMode="auto">
            <a:xfrm flipV="1">
              <a:off x="110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40" name="Line 24"/>
            <p:cNvSpPr>
              <a:spLocks noChangeShapeType="1"/>
            </p:cNvSpPr>
            <p:nvPr/>
          </p:nvSpPr>
          <p:spPr bwMode="auto">
            <a:xfrm flipV="1">
              <a:off x="43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41" name="Line 25"/>
            <p:cNvSpPr>
              <a:spLocks noChangeShapeType="1"/>
            </p:cNvSpPr>
            <p:nvPr/>
          </p:nvSpPr>
          <p:spPr bwMode="auto">
            <a:xfrm flipV="1">
              <a:off x="100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2" name="Line 26"/>
            <p:cNvSpPr>
              <a:spLocks noChangeShapeType="1"/>
            </p:cNvSpPr>
            <p:nvPr/>
          </p:nvSpPr>
          <p:spPr bwMode="auto">
            <a:xfrm flipV="1">
              <a:off x="67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3" name="Line 27"/>
            <p:cNvSpPr>
              <a:spLocks noChangeShapeType="1"/>
            </p:cNvSpPr>
            <p:nvPr/>
          </p:nvSpPr>
          <p:spPr bwMode="auto">
            <a:xfrm flipV="1">
              <a:off x="144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4" name="Line 28"/>
            <p:cNvSpPr>
              <a:spLocks noChangeShapeType="1"/>
            </p:cNvSpPr>
            <p:nvPr/>
          </p:nvSpPr>
          <p:spPr bwMode="auto">
            <a:xfrm flipV="1">
              <a:off x="1776"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5" name="Line 29"/>
            <p:cNvSpPr>
              <a:spLocks noChangeShapeType="1"/>
            </p:cNvSpPr>
            <p:nvPr/>
          </p:nvSpPr>
          <p:spPr bwMode="auto">
            <a:xfrm flipV="1">
              <a:off x="2064"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6" name="Text Box 30"/>
            <p:cNvSpPr txBox="1">
              <a:spLocks noChangeArrowheads="1"/>
            </p:cNvSpPr>
            <p:nvPr/>
          </p:nvSpPr>
          <p:spPr bwMode="auto">
            <a:xfrm>
              <a:off x="144" y="3360"/>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2547" name="Text Box 31"/>
            <p:cNvSpPr txBox="1">
              <a:spLocks noChangeArrowheads="1"/>
            </p:cNvSpPr>
            <p:nvPr/>
          </p:nvSpPr>
          <p:spPr bwMode="auto">
            <a:xfrm>
              <a:off x="144" y="3456"/>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2548" name="Text Box 32"/>
            <p:cNvSpPr txBox="1">
              <a:spLocks noChangeArrowheads="1"/>
            </p:cNvSpPr>
            <p:nvPr/>
          </p:nvSpPr>
          <p:spPr bwMode="auto">
            <a:xfrm>
              <a:off x="576" y="3868"/>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2549" name="Text Box 33"/>
            <p:cNvSpPr txBox="1">
              <a:spLocks noChangeArrowheads="1"/>
            </p:cNvSpPr>
            <p:nvPr/>
          </p:nvSpPr>
          <p:spPr bwMode="auto">
            <a:xfrm>
              <a:off x="912" y="3868"/>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2550" name="Text Box 34"/>
            <p:cNvSpPr txBox="1">
              <a:spLocks noChangeArrowheads="1"/>
            </p:cNvSpPr>
            <p:nvPr/>
          </p:nvSpPr>
          <p:spPr bwMode="auto">
            <a:xfrm>
              <a:off x="1248" y="386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2551" name="Text Box 35"/>
            <p:cNvSpPr txBox="1">
              <a:spLocks noChangeArrowheads="1"/>
            </p:cNvSpPr>
            <p:nvPr/>
          </p:nvSpPr>
          <p:spPr bwMode="auto">
            <a:xfrm>
              <a:off x="1584" y="3868"/>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2552" name="Text Box 36"/>
            <p:cNvSpPr txBox="1">
              <a:spLocks noChangeArrowheads="1"/>
            </p:cNvSpPr>
            <p:nvPr/>
          </p:nvSpPr>
          <p:spPr bwMode="auto">
            <a:xfrm>
              <a:off x="1920" y="3868"/>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2553" name="Line 37"/>
            <p:cNvSpPr>
              <a:spLocks noChangeShapeType="1"/>
            </p:cNvSpPr>
            <p:nvPr/>
          </p:nvSpPr>
          <p:spPr bwMode="auto">
            <a:xfrm flipV="1">
              <a:off x="336" y="3984"/>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4" name="Text Box 38"/>
            <p:cNvSpPr txBox="1">
              <a:spLocks noChangeArrowheads="1"/>
            </p:cNvSpPr>
            <p:nvPr/>
          </p:nvSpPr>
          <p:spPr bwMode="auto">
            <a:xfrm>
              <a:off x="384" y="4080"/>
              <a:ext cx="479" cy="212"/>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2555" name="Line 39"/>
            <p:cNvSpPr>
              <a:spLocks noChangeShapeType="1"/>
            </p:cNvSpPr>
            <p:nvPr/>
          </p:nvSpPr>
          <p:spPr bwMode="auto">
            <a:xfrm flipV="1">
              <a:off x="1104" y="3984"/>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56" name="Text Box 40"/>
            <p:cNvSpPr txBox="1">
              <a:spLocks noChangeArrowheads="1"/>
            </p:cNvSpPr>
            <p:nvPr/>
          </p:nvSpPr>
          <p:spPr bwMode="auto">
            <a:xfrm>
              <a:off x="1152" y="4080"/>
              <a:ext cx="685" cy="212"/>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2557" name="Line 41"/>
            <p:cNvSpPr>
              <a:spLocks noChangeShapeType="1"/>
            </p:cNvSpPr>
            <p:nvPr/>
          </p:nvSpPr>
          <p:spPr bwMode="auto">
            <a:xfrm flipV="1">
              <a:off x="124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8" name="Line 42"/>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9" name="Text Box 43"/>
            <p:cNvSpPr txBox="1">
              <a:spLocks noChangeArrowheads="1"/>
            </p:cNvSpPr>
            <p:nvPr/>
          </p:nvSpPr>
          <p:spPr bwMode="auto">
            <a:xfrm>
              <a:off x="144" y="30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2560" name="Text Box 44"/>
            <p:cNvSpPr txBox="1">
              <a:spLocks noChangeArrowheads="1"/>
            </p:cNvSpPr>
            <p:nvPr/>
          </p:nvSpPr>
          <p:spPr bwMode="auto">
            <a:xfrm>
              <a:off x="144" y="268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2561" name="Text Box 47"/>
            <p:cNvSpPr txBox="1">
              <a:spLocks noChangeArrowheads="1"/>
            </p:cNvSpPr>
            <p:nvPr/>
          </p:nvSpPr>
          <p:spPr bwMode="auto">
            <a:xfrm>
              <a:off x="96" y="2304"/>
              <a:ext cx="358" cy="212"/>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2562" name="Line 66"/>
            <p:cNvSpPr>
              <a:spLocks noChangeShapeType="1"/>
            </p:cNvSpPr>
            <p:nvPr/>
          </p:nvSpPr>
          <p:spPr bwMode="auto">
            <a:xfrm flipV="1">
              <a:off x="18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63" name="Line 67"/>
            <p:cNvSpPr>
              <a:spLocks noChangeShapeType="1"/>
            </p:cNvSpPr>
            <p:nvPr/>
          </p:nvSpPr>
          <p:spPr bwMode="auto">
            <a:xfrm>
              <a:off x="336" y="3456"/>
              <a:ext cx="96" cy="0"/>
            </a:xfrm>
            <a:prstGeom prst="line">
              <a:avLst/>
            </a:prstGeom>
            <a:noFill/>
            <a:ln w="9525">
              <a:solidFill>
                <a:schemeClr val="tx1"/>
              </a:solidFill>
              <a:round/>
              <a:headEnd/>
              <a:tailEnd/>
            </a:ln>
          </p:spPr>
          <p:txBody>
            <a:bodyPr wrap="none" anchor="ctr"/>
            <a:lstStyle/>
            <a:p>
              <a:endParaRPr lang="en-US"/>
            </a:p>
          </p:txBody>
        </p:sp>
        <p:sp>
          <p:nvSpPr>
            <p:cNvPr id="22564" name="Line 68"/>
            <p:cNvSpPr>
              <a:spLocks noChangeShapeType="1"/>
            </p:cNvSpPr>
            <p:nvPr/>
          </p:nvSpPr>
          <p:spPr bwMode="auto">
            <a:xfrm flipV="1">
              <a:off x="432" y="3120"/>
              <a:ext cx="0" cy="336"/>
            </a:xfrm>
            <a:prstGeom prst="line">
              <a:avLst/>
            </a:prstGeom>
            <a:noFill/>
            <a:ln w="9525">
              <a:solidFill>
                <a:schemeClr val="tx1"/>
              </a:solidFill>
              <a:round/>
              <a:headEnd/>
              <a:tailEnd/>
            </a:ln>
          </p:spPr>
          <p:txBody>
            <a:bodyPr wrap="none" anchor="ctr"/>
            <a:lstStyle/>
            <a:p>
              <a:endParaRPr lang="en-US"/>
            </a:p>
          </p:txBody>
        </p:sp>
        <p:sp>
          <p:nvSpPr>
            <p:cNvPr id="22565" name="Line 69"/>
            <p:cNvSpPr>
              <a:spLocks noChangeShapeType="1"/>
            </p:cNvSpPr>
            <p:nvPr/>
          </p:nvSpPr>
          <p:spPr bwMode="auto">
            <a:xfrm>
              <a:off x="432" y="3120"/>
              <a:ext cx="240" cy="0"/>
            </a:xfrm>
            <a:prstGeom prst="line">
              <a:avLst/>
            </a:prstGeom>
            <a:noFill/>
            <a:ln w="9525">
              <a:solidFill>
                <a:schemeClr val="tx1"/>
              </a:solidFill>
              <a:round/>
              <a:headEnd/>
              <a:tailEnd/>
            </a:ln>
          </p:spPr>
          <p:txBody>
            <a:bodyPr wrap="none" anchor="ctr"/>
            <a:lstStyle/>
            <a:p>
              <a:endParaRPr lang="en-US"/>
            </a:p>
          </p:txBody>
        </p:sp>
        <p:sp>
          <p:nvSpPr>
            <p:cNvPr id="22566" name="Line 70"/>
            <p:cNvSpPr>
              <a:spLocks noChangeShapeType="1"/>
            </p:cNvSpPr>
            <p:nvPr/>
          </p:nvSpPr>
          <p:spPr bwMode="auto">
            <a:xfrm>
              <a:off x="672" y="3120"/>
              <a:ext cx="0" cy="336"/>
            </a:xfrm>
            <a:prstGeom prst="line">
              <a:avLst/>
            </a:prstGeom>
            <a:noFill/>
            <a:ln w="9525">
              <a:solidFill>
                <a:schemeClr val="tx1"/>
              </a:solidFill>
              <a:round/>
              <a:headEnd/>
              <a:tailEnd/>
            </a:ln>
          </p:spPr>
          <p:txBody>
            <a:bodyPr wrap="none" anchor="ctr"/>
            <a:lstStyle/>
            <a:p>
              <a:endParaRPr lang="en-US"/>
            </a:p>
          </p:txBody>
        </p:sp>
        <p:sp>
          <p:nvSpPr>
            <p:cNvPr id="22567" name="Line 71"/>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2568" name="Line 72"/>
            <p:cNvSpPr>
              <a:spLocks noChangeShapeType="1"/>
            </p:cNvSpPr>
            <p:nvPr/>
          </p:nvSpPr>
          <p:spPr bwMode="auto">
            <a:xfrm>
              <a:off x="1008" y="3456"/>
              <a:ext cx="0" cy="336"/>
            </a:xfrm>
            <a:prstGeom prst="line">
              <a:avLst/>
            </a:prstGeom>
            <a:noFill/>
            <a:ln w="9525">
              <a:solidFill>
                <a:schemeClr val="tx1"/>
              </a:solidFill>
              <a:round/>
              <a:headEnd/>
              <a:tailEnd/>
            </a:ln>
          </p:spPr>
          <p:txBody>
            <a:bodyPr wrap="none" anchor="ctr"/>
            <a:lstStyle/>
            <a:p>
              <a:endParaRPr lang="en-US"/>
            </a:p>
          </p:txBody>
        </p:sp>
        <p:sp>
          <p:nvSpPr>
            <p:cNvPr id="22569" name="Line 73"/>
            <p:cNvSpPr>
              <a:spLocks noChangeShapeType="1"/>
            </p:cNvSpPr>
            <p:nvPr/>
          </p:nvSpPr>
          <p:spPr bwMode="auto">
            <a:xfrm flipV="1">
              <a:off x="1104" y="3456"/>
              <a:ext cx="0" cy="336"/>
            </a:xfrm>
            <a:prstGeom prst="line">
              <a:avLst/>
            </a:prstGeom>
            <a:noFill/>
            <a:ln w="9525">
              <a:solidFill>
                <a:schemeClr val="tx1"/>
              </a:solidFill>
              <a:round/>
              <a:headEnd/>
              <a:tailEnd/>
            </a:ln>
          </p:spPr>
          <p:txBody>
            <a:bodyPr wrap="none" anchor="ctr"/>
            <a:lstStyle/>
            <a:p>
              <a:endParaRPr lang="en-US"/>
            </a:p>
          </p:txBody>
        </p:sp>
        <p:sp>
          <p:nvSpPr>
            <p:cNvPr id="22570" name="Line 74"/>
            <p:cNvSpPr>
              <a:spLocks noChangeShapeType="1"/>
            </p:cNvSpPr>
            <p:nvPr/>
          </p:nvSpPr>
          <p:spPr bwMode="auto">
            <a:xfrm>
              <a:off x="1104" y="3456"/>
              <a:ext cx="144" cy="0"/>
            </a:xfrm>
            <a:prstGeom prst="line">
              <a:avLst/>
            </a:prstGeom>
            <a:noFill/>
            <a:ln w="9525">
              <a:solidFill>
                <a:schemeClr val="tx1"/>
              </a:solidFill>
              <a:round/>
              <a:headEnd/>
              <a:tailEnd/>
            </a:ln>
          </p:spPr>
          <p:txBody>
            <a:bodyPr wrap="none" anchor="ctr"/>
            <a:lstStyle/>
            <a:p>
              <a:endParaRPr lang="en-US"/>
            </a:p>
          </p:txBody>
        </p:sp>
        <p:sp>
          <p:nvSpPr>
            <p:cNvPr id="22571" name="Line 75"/>
            <p:cNvSpPr>
              <a:spLocks noChangeShapeType="1"/>
            </p:cNvSpPr>
            <p:nvPr/>
          </p:nvSpPr>
          <p:spPr bwMode="auto">
            <a:xfrm flipV="1">
              <a:off x="1248" y="3120"/>
              <a:ext cx="0" cy="336"/>
            </a:xfrm>
            <a:prstGeom prst="line">
              <a:avLst/>
            </a:prstGeom>
            <a:noFill/>
            <a:ln w="9525">
              <a:solidFill>
                <a:schemeClr val="tx1"/>
              </a:solidFill>
              <a:round/>
              <a:headEnd/>
              <a:tailEnd/>
            </a:ln>
          </p:spPr>
          <p:txBody>
            <a:bodyPr wrap="none" anchor="ctr"/>
            <a:lstStyle/>
            <a:p>
              <a:endParaRPr lang="en-US"/>
            </a:p>
          </p:txBody>
        </p:sp>
        <p:sp>
          <p:nvSpPr>
            <p:cNvPr id="22572" name="Line 76"/>
            <p:cNvSpPr>
              <a:spLocks noChangeShapeType="1"/>
            </p:cNvSpPr>
            <p:nvPr/>
          </p:nvSpPr>
          <p:spPr bwMode="auto">
            <a:xfrm>
              <a:off x="1248" y="3120"/>
              <a:ext cx="96" cy="0"/>
            </a:xfrm>
            <a:prstGeom prst="line">
              <a:avLst/>
            </a:prstGeom>
            <a:noFill/>
            <a:ln w="9525">
              <a:solidFill>
                <a:schemeClr val="tx1"/>
              </a:solidFill>
              <a:round/>
              <a:headEnd/>
              <a:tailEnd/>
            </a:ln>
          </p:spPr>
          <p:txBody>
            <a:bodyPr wrap="none" anchor="ctr"/>
            <a:lstStyle/>
            <a:p>
              <a:endParaRPr lang="en-US"/>
            </a:p>
          </p:txBody>
        </p:sp>
        <p:sp>
          <p:nvSpPr>
            <p:cNvPr id="22573" name="Line 77"/>
            <p:cNvSpPr>
              <a:spLocks noChangeShapeType="1"/>
            </p:cNvSpPr>
            <p:nvPr/>
          </p:nvSpPr>
          <p:spPr bwMode="auto">
            <a:xfrm flipV="1">
              <a:off x="1344" y="2784"/>
              <a:ext cx="0" cy="336"/>
            </a:xfrm>
            <a:prstGeom prst="line">
              <a:avLst/>
            </a:prstGeom>
            <a:noFill/>
            <a:ln w="9525">
              <a:solidFill>
                <a:schemeClr val="tx1"/>
              </a:solidFill>
              <a:round/>
              <a:headEnd/>
              <a:tailEnd/>
            </a:ln>
          </p:spPr>
          <p:txBody>
            <a:bodyPr wrap="none" anchor="ctr"/>
            <a:lstStyle/>
            <a:p>
              <a:endParaRPr lang="en-US"/>
            </a:p>
          </p:txBody>
        </p:sp>
        <p:sp>
          <p:nvSpPr>
            <p:cNvPr id="22574" name="Line 78"/>
            <p:cNvSpPr>
              <a:spLocks noChangeShapeType="1"/>
            </p:cNvSpPr>
            <p:nvPr/>
          </p:nvSpPr>
          <p:spPr bwMode="auto">
            <a:xfrm>
              <a:off x="1344" y="2784"/>
              <a:ext cx="96" cy="0"/>
            </a:xfrm>
            <a:prstGeom prst="line">
              <a:avLst/>
            </a:prstGeom>
            <a:noFill/>
            <a:ln w="9525">
              <a:solidFill>
                <a:schemeClr val="tx1"/>
              </a:solidFill>
              <a:round/>
              <a:headEnd/>
              <a:tailEnd/>
            </a:ln>
          </p:spPr>
          <p:txBody>
            <a:bodyPr wrap="none" anchor="ctr"/>
            <a:lstStyle/>
            <a:p>
              <a:endParaRPr lang="en-US"/>
            </a:p>
          </p:txBody>
        </p:sp>
        <p:sp>
          <p:nvSpPr>
            <p:cNvPr id="22575" name="Line 79"/>
            <p:cNvSpPr>
              <a:spLocks noChangeShapeType="1"/>
            </p:cNvSpPr>
            <p:nvPr/>
          </p:nvSpPr>
          <p:spPr bwMode="auto">
            <a:xfrm>
              <a:off x="1440" y="2784"/>
              <a:ext cx="0" cy="336"/>
            </a:xfrm>
            <a:prstGeom prst="line">
              <a:avLst/>
            </a:prstGeom>
            <a:noFill/>
            <a:ln w="9525">
              <a:solidFill>
                <a:schemeClr val="tx1"/>
              </a:solidFill>
              <a:round/>
              <a:headEnd/>
              <a:tailEnd/>
            </a:ln>
          </p:spPr>
          <p:txBody>
            <a:bodyPr wrap="none" anchor="ctr"/>
            <a:lstStyle/>
            <a:p>
              <a:endParaRPr lang="en-US"/>
            </a:p>
          </p:txBody>
        </p:sp>
        <p:sp>
          <p:nvSpPr>
            <p:cNvPr id="22576" name="Line 80"/>
            <p:cNvSpPr>
              <a:spLocks noChangeShapeType="1"/>
            </p:cNvSpPr>
            <p:nvPr/>
          </p:nvSpPr>
          <p:spPr bwMode="auto">
            <a:xfrm>
              <a:off x="1440" y="3120"/>
              <a:ext cx="336" cy="0"/>
            </a:xfrm>
            <a:prstGeom prst="line">
              <a:avLst/>
            </a:prstGeom>
            <a:noFill/>
            <a:ln w="9525">
              <a:solidFill>
                <a:schemeClr val="tx1"/>
              </a:solidFill>
              <a:round/>
              <a:headEnd/>
              <a:tailEnd/>
            </a:ln>
          </p:spPr>
          <p:txBody>
            <a:bodyPr wrap="none" anchor="ctr"/>
            <a:lstStyle/>
            <a:p>
              <a:endParaRPr lang="en-US"/>
            </a:p>
          </p:txBody>
        </p:sp>
        <p:sp>
          <p:nvSpPr>
            <p:cNvPr id="22577" name="Line 81"/>
            <p:cNvSpPr>
              <a:spLocks noChangeShapeType="1"/>
            </p:cNvSpPr>
            <p:nvPr/>
          </p:nvSpPr>
          <p:spPr bwMode="auto">
            <a:xfrm>
              <a:off x="1776" y="3120"/>
              <a:ext cx="0" cy="336"/>
            </a:xfrm>
            <a:prstGeom prst="line">
              <a:avLst/>
            </a:prstGeom>
            <a:noFill/>
            <a:ln w="9525">
              <a:solidFill>
                <a:schemeClr val="tx1"/>
              </a:solidFill>
              <a:round/>
              <a:headEnd/>
              <a:tailEnd/>
            </a:ln>
          </p:spPr>
          <p:txBody>
            <a:bodyPr wrap="none" anchor="ctr"/>
            <a:lstStyle/>
            <a:p>
              <a:endParaRPr lang="en-US"/>
            </a:p>
          </p:txBody>
        </p:sp>
        <p:sp>
          <p:nvSpPr>
            <p:cNvPr id="22578" name="Line 82"/>
            <p:cNvSpPr>
              <a:spLocks noChangeShapeType="1"/>
            </p:cNvSpPr>
            <p:nvPr/>
          </p:nvSpPr>
          <p:spPr bwMode="auto">
            <a:xfrm>
              <a:off x="1776" y="3456"/>
              <a:ext cx="96" cy="0"/>
            </a:xfrm>
            <a:prstGeom prst="line">
              <a:avLst/>
            </a:prstGeom>
            <a:noFill/>
            <a:ln w="9525">
              <a:solidFill>
                <a:schemeClr val="tx1"/>
              </a:solidFill>
              <a:round/>
              <a:headEnd/>
              <a:tailEnd/>
            </a:ln>
          </p:spPr>
          <p:txBody>
            <a:bodyPr wrap="none" anchor="ctr"/>
            <a:lstStyle/>
            <a:p>
              <a:endParaRPr lang="en-US"/>
            </a:p>
          </p:txBody>
        </p:sp>
        <p:sp>
          <p:nvSpPr>
            <p:cNvPr id="22579" name="Line 83"/>
            <p:cNvSpPr>
              <a:spLocks noChangeShapeType="1"/>
            </p:cNvSpPr>
            <p:nvPr/>
          </p:nvSpPr>
          <p:spPr bwMode="auto">
            <a:xfrm flipV="1">
              <a:off x="1872" y="3120"/>
              <a:ext cx="0" cy="336"/>
            </a:xfrm>
            <a:prstGeom prst="line">
              <a:avLst/>
            </a:prstGeom>
            <a:noFill/>
            <a:ln w="9525">
              <a:solidFill>
                <a:schemeClr val="tx1"/>
              </a:solidFill>
              <a:round/>
              <a:headEnd/>
              <a:tailEnd/>
            </a:ln>
          </p:spPr>
          <p:txBody>
            <a:bodyPr wrap="none" anchor="ctr"/>
            <a:lstStyle/>
            <a:p>
              <a:endParaRPr lang="en-US"/>
            </a:p>
          </p:txBody>
        </p:sp>
        <p:sp>
          <p:nvSpPr>
            <p:cNvPr id="22580" name="Line 84"/>
            <p:cNvSpPr>
              <a:spLocks noChangeShapeType="1"/>
            </p:cNvSpPr>
            <p:nvPr/>
          </p:nvSpPr>
          <p:spPr bwMode="auto">
            <a:xfrm>
              <a:off x="1872" y="3120"/>
              <a:ext cx="192" cy="0"/>
            </a:xfrm>
            <a:prstGeom prst="line">
              <a:avLst/>
            </a:prstGeom>
            <a:noFill/>
            <a:ln w="9525">
              <a:solidFill>
                <a:schemeClr val="tx1"/>
              </a:solidFill>
              <a:round/>
              <a:headEnd/>
              <a:tailEnd/>
            </a:ln>
          </p:spPr>
          <p:txBody>
            <a:bodyPr wrap="none" anchor="ctr"/>
            <a:lstStyle/>
            <a:p>
              <a:endParaRPr lang="en-US"/>
            </a:p>
          </p:txBody>
        </p:sp>
        <p:sp>
          <p:nvSpPr>
            <p:cNvPr id="22581" name="Line 85"/>
            <p:cNvSpPr>
              <a:spLocks noChangeShapeType="1"/>
            </p:cNvSpPr>
            <p:nvPr/>
          </p:nvSpPr>
          <p:spPr bwMode="auto">
            <a:xfrm>
              <a:off x="2064" y="3120"/>
              <a:ext cx="0" cy="336"/>
            </a:xfrm>
            <a:prstGeom prst="line">
              <a:avLst/>
            </a:prstGeom>
            <a:noFill/>
            <a:ln w="9525">
              <a:solidFill>
                <a:schemeClr val="tx1"/>
              </a:solidFill>
              <a:round/>
              <a:headEnd/>
              <a:tailEnd/>
            </a:ln>
          </p:spPr>
          <p:txBody>
            <a:bodyPr wrap="none" anchor="ctr"/>
            <a:lstStyle/>
            <a:p>
              <a:endParaRPr lang="en-US"/>
            </a:p>
          </p:txBody>
        </p:sp>
        <p:sp>
          <p:nvSpPr>
            <p:cNvPr id="22582" name="Line 86"/>
            <p:cNvSpPr>
              <a:spLocks noChangeShapeType="1"/>
            </p:cNvSpPr>
            <p:nvPr/>
          </p:nvSpPr>
          <p:spPr bwMode="auto">
            <a:xfrm>
              <a:off x="2064" y="3456"/>
              <a:ext cx="144" cy="0"/>
            </a:xfrm>
            <a:prstGeom prst="line">
              <a:avLst/>
            </a:prstGeom>
            <a:noFill/>
            <a:ln w="9525">
              <a:solidFill>
                <a:schemeClr val="tx1"/>
              </a:solidFill>
              <a:round/>
              <a:headEnd/>
              <a:tailEnd/>
            </a:ln>
          </p:spPr>
          <p:txBody>
            <a:bodyPr wrap="none" anchor="ctr"/>
            <a:lstStyle/>
            <a:p>
              <a:endParaRPr lang="en-US"/>
            </a:p>
          </p:txBody>
        </p:sp>
      </p:grpSp>
    </p:spTree>
    <p:extLst>
      <p:ext uri="{BB962C8B-B14F-4D97-AF65-F5344CB8AC3E}">
        <p14:creationId xmlns:p14="http://schemas.microsoft.com/office/powerpoint/2010/main" val="2451142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processing times</a:t>
            </a:r>
            <a:endParaRPr lang="en-US" sz="3600">
              <a:latin typeface="Times New Roman" pitchFamily="-109" charset="0"/>
            </a:endParaRPr>
          </a:p>
        </p:txBody>
      </p:sp>
      <p:grpSp>
        <p:nvGrpSpPr>
          <p:cNvPr id="23555" name="Group 3"/>
          <p:cNvGrpSpPr>
            <a:grpSpLocks/>
          </p:cNvGrpSpPr>
          <p:nvPr/>
        </p:nvGrpSpPr>
        <p:grpSpPr bwMode="auto">
          <a:xfrm>
            <a:off x="2819400" y="2286000"/>
            <a:ext cx="3140075" cy="1600200"/>
            <a:chOff x="1680" y="1536"/>
            <a:chExt cx="1978" cy="1008"/>
          </a:xfrm>
        </p:grpSpPr>
        <p:grpSp>
          <p:nvGrpSpPr>
            <p:cNvPr id="23605" name="Group 4"/>
            <p:cNvGrpSpPr>
              <a:grpSpLocks/>
            </p:cNvGrpSpPr>
            <p:nvPr/>
          </p:nvGrpSpPr>
          <p:grpSpPr bwMode="auto">
            <a:xfrm>
              <a:off x="2074" y="1824"/>
              <a:ext cx="1344" cy="720"/>
              <a:chOff x="336" y="1056"/>
              <a:chExt cx="1344" cy="720"/>
            </a:xfrm>
          </p:grpSpPr>
          <p:sp>
            <p:nvSpPr>
              <p:cNvPr id="23615"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3616"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3617"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3606"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3607"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3608"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3609" name="Group 11"/>
            <p:cNvGrpSpPr>
              <a:grpSpLocks/>
            </p:cNvGrpSpPr>
            <p:nvPr/>
          </p:nvGrpSpPr>
          <p:grpSpPr bwMode="auto">
            <a:xfrm>
              <a:off x="1680" y="1536"/>
              <a:ext cx="1966" cy="768"/>
              <a:chOff x="326" y="624"/>
              <a:chExt cx="1966" cy="768"/>
            </a:xfrm>
          </p:grpSpPr>
          <p:sp>
            <p:nvSpPr>
              <p:cNvPr id="23610"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3611"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3612"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3613"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3614"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3556" name="Text Box 17"/>
          <p:cNvSpPr txBox="1">
            <a:spLocks noChangeArrowheads="1"/>
          </p:cNvSpPr>
          <p:nvPr/>
        </p:nvSpPr>
        <p:spPr bwMode="auto">
          <a:xfrm>
            <a:off x="441325" y="1889125"/>
            <a:ext cx="3660775"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a</a:t>
            </a:r>
            <a:r>
              <a:rPr lang="en-US">
                <a:latin typeface="Calibri" pitchFamily="-109" charset="0"/>
              </a:rPr>
              <a:t>=1; t</a:t>
            </a:r>
            <a:r>
              <a:rPr lang="en-US" baseline="-25000">
                <a:latin typeface="Calibri" pitchFamily="-109" charset="0"/>
              </a:rPr>
              <a:t>p</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endParaRPr lang="en-US">
              <a:latin typeface="Calibri" pitchFamily="-109" charset="0"/>
            </a:endParaRPr>
          </a:p>
        </p:txBody>
      </p:sp>
      <p:sp>
        <p:nvSpPr>
          <p:cNvPr id="23557" name="Line 36"/>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3558" name="Text Box 37"/>
          <p:cNvSpPr txBox="1">
            <a:spLocks noChangeArrowheads="1"/>
          </p:cNvSpPr>
          <p:nvPr/>
        </p:nvSpPr>
        <p:spPr bwMode="auto">
          <a:xfrm>
            <a:off x="609600" y="64770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3559" name="Line 38"/>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3560" name="Text Box 39"/>
          <p:cNvSpPr txBox="1">
            <a:spLocks noChangeArrowheads="1"/>
          </p:cNvSpPr>
          <p:nvPr/>
        </p:nvSpPr>
        <p:spPr bwMode="auto">
          <a:xfrm>
            <a:off x="1828800" y="64770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3561" name="Rectangle 45"/>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grpSp>
        <p:nvGrpSpPr>
          <p:cNvPr id="23562" name="Group 85"/>
          <p:cNvGrpSpPr>
            <a:grpSpLocks/>
          </p:cNvGrpSpPr>
          <p:nvPr/>
        </p:nvGrpSpPr>
        <p:grpSpPr bwMode="auto">
          <a:xfrm>
            <a:off x="152400" y="3657600"/>
            <a:ext cx="3613150" cy="2819400"/>
            <a:chOff x="96" y="2304"/>
            <a:chExt cx="2276" cy="1776"/>
          </a:xfrm>
        </p:grpSpPr>
        <p:sp>
          <p:nvSpPr>
            <p:cNvPr id="23563" name="Line 1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3564" name="Line 1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3565" name="Text Box 20"/>
            <p:cNvSpPr txBox="1">
              <a:spLocks noChangeArrowheads="1"/>
            </p:cNvSpPr>
            <p:nvPr/>
          </p:nvSpPr>
          <p:spPr bwMode="auto">
            <a:xfrm>
              <a:off x="2256" y="374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3566"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7" name="Line 2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8" name="Line 23"/>
            <p:cNvSpPr>
              <a:spLocks noChangeShapeType="1"/>
            </p:cNvSpPr>
            <p:nvPr/>
          </p:nvSpPr>
          <p:spPr bwMode="auto">
            <a:xfrm flipV="1">
              <a:off x="6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9" name="Line 24"/>
            <p:cNvSpPr>
              <a:spLocks noChangeShapeType="1"/>
            </p:cNvSpPr>
            <p:nvPr/>
          </p:nvSpPr>
          <p:spPr bwMode="auto">
            <a:xfrm flipV="1">
              <a:off x="148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0" name="Line 25"/>
            <p:cNvSpPr>
              <a:spLocks noChangeShapeType="1"/>
            </p:cNvSpPr>
            <p:nvPr/>
          </p:nvSpPr>
          <p:spPr bwMode="auto">
            <a:xfrm flipV="1">
              <a:off x="139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1" name="Line 26"/>
            <p:cNvSpPr>
              <a:spLocks noChangeShapeType="1"/>
            </p:cNvSpPr>
            <p:nvPr/>
          </p:nvSpPr>
          <p:spPr bwMode="auto">
            <a:xfrm flipV="1">
              <a:off x="124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2" name="Line 27"/>
            <p:cNvSpPr>
              <a:spLocks noChangeShapeType="1"/>
            </p:cNvSpPr>
            <p:nvPr/>
          </p:nvSpPr>
          <p:spPr bwMode="auto">
            <a:xfrm flipV="1">
              <a:off x="43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3" name="Line 28"/>
            <p:cNvSpPr>
              <a:spLocks noChangeShapeType="1"/>
            </p:cNvSpPr>
            <p:nvPr/>
          </p:nvSpPr>
          <p:spPr bwMode="auto">
            <a:xfrm flipV="1">
              <a:off x="192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4" name="Text Box 29"/>
            <p:cNvSpPr txBox="1">
              <a:spLocks noChangeArrowheads="1"/>
            </p:cNvSpPr>
            <p:nvPr/>
          </p:nvSpPr>
          <p:spPr bwMode="auto">
            <a:xfrm>
              <a:off x="144" y="3360"/>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3575" name="Text Box 30"/>
            <p:cNvSpPr txBox="1">
              <a:spLocks noChangeArrowheads="1"/>
            </p:cNvSpPr>
            <p:nvPr/>
          </p:nvSpPr>
          <p:spPr bwMode="auto">
            <a:xfrm>
              <a:off x="144" y="3456"/>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3576" name="Text Box 31"/>
            <p:cNvSpPr txBox="1">
              <a:spLocks noChangeArrowheads="1"/>
            </p:cNvSpPr>
            <p:nvPr/>
          </p:nvSpPr>
          <p:spPr bwMode="auto">
            <a:xfrm>
              <a:off x="576" y="3868"/>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3577" name="Text Box 32"/>
            <p:cNvSpPr txBox="1">
              <a:spLocks noChangeArrowheads="1"/>
            </p:cNvSpPr>
            <p:nvPr/>
          </p:nvSpPr>
          <p:spPr bwMode="auto">
            <a:xfrm>
              <a:off x="912" y="3868"/>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3578" name="Text Box 33"/>
            <p:cNvSpPr txBox="1">
              <a:spLocks noChangeArrowheads="1"/>
            </p:cNvSpPr>
            <p:nvPr/>
          </p:nvSpPr>
          <p:spPr bwMode="auto">
            <a:xfrm>
              <a:off x="1248" y="386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3579" name="Text Box 34"/>
            <p:cNvSpPr txBox="1">
              <a:spLocks noChangeArrowheads="1"/>
            </p:cNvSpPr>
            <p:nvPr/>
          </p:nvSpPr>
          <p:spPr bwMode="auto">
            <a:xfrm>
              <a:off x="1584" y="3868"/>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3580" name="Text Box 35"/>
            <p:cNvSpPr txBox="1">
              <a:spLocks noChangeArrowheads="1"/>
            </p:cNvSpPr>
            <p:nvPr/>
          </p:nvSpPr>
          <p:spPr bwMode="auto">
            <a:xfrm>
              <a:off x="1920" y="3868"/>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3581" name="Line 40"/>
            <p:cNvSpPr>
              <a:spLocks noChangeShapeType="1"/>
            </p:cNvSpPr>
            <p:nvPr/>
          </p:nvSpPr>
          <p:spPr bwMode="auto">
            <a:xfrm flipV="1">
              <a:off x="201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2" name="Line 41"/>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3" name="Text Box 42"/>
            <p:cNvSpPr txBox="1">
              <a:spLocks noChangeArrowheads="1"/>
            </p:cNvSpPr>
            <p:nvPr/>
          </p:nvSpPr>
          <p:spPr bwMode="auto">
            <a:xfrm>
              <a:off x="144" y="30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3584" name="Text Box 43"/>
            <p:cNvSpPr txBox="1">
              <a:spLocks noChangeArrowheads="1"/>
            </p:cNvSpPr>
            <p:nvPr/>
          </p:nvSpPr>
          <p:spPr bwMode="auto">
            <a:xfrm>
              <a:off x="144" y="268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3585" name="Text Box 44"/>
            <p:cNvSpPr txBox="1">
              <a:spLocks noChangeArrowheads="1"/>
            </p:cNvSpPr>
            <p:nvPr/>
          </p:nvSpPr>
          <p:spPr bwMode="auto">
            <a:xfrm>
              <a:off x="96" y="2304"/>
              <a:ext cx="358" cy="212"/>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3586" name="Line 46"/>
            <p:cNvSpPr>
              <a:spLocks noChangeShapeType="1"/>
            </p:cNvSpPr>
            <p:nvPr/>
          </p:nvSpPr>
          <p:spPr bwMode="auto">
            <a:xfrm flipV="1">
              <a:off x="1680"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7" name="Line 67"/>
            <p:cNvSpPr>
              <a:spLocks noChangeShapeType="1"/>
            </p:cNvSpPr>
            <p:nvPr/>
          </p:nvSpPr>
          <p:spPr bwMode="auto">
            <a:xfrm flipV="1">
              <a:off x="336" y="3456"/>
              <a:ext cx="96" cy="0"/>
            </a:xfrm>
            <a:prstGeom prst="line">
              <a:avLst/>
            </a:prstGeom>
            <a:noFill/>
            <a:ln w="9525">
              <a:solidFill>
                <a:schemeClr val="tx1"/>
              </a:solidFill>
              <a:round/>
              <a:headEnd/>
              <a:tailEnd/>
            </a:ln>
          </p:spPr>
          <p:txBody>
            <a:bodyPr wrap="none" anchor="ctr"/>
            <a:lstStyle/>
            <a:p>
              <a:endParaRPr lang="en-US"/>
            </a:p>
          </p:txBody>
        </p:sp>
        <p:sp>
          <p:nvSpPr>
            <p:cNvPr id="23588" name="Line 68"/>
            <p:cNvSpPr>
              <a:spLocks noChangeShapeType="1"/>
            </p:cNvSpPr>
            <p:nvPr/>
          </p:nvSpPr>
          <p:spPr bwMode="auto">
            <a:xfrm>
              <a:off x="432" y="3456"/>
              <a:ext cx="0" cy="336"/>
            </a:xfrm>
            <a:prstGeom prst="line">
              <a:avLst/>
            </a:prstGeom>
            <a:noFill/>
            <a:ln w="9525">
              <a:solidFill>
                <a:schemeClr val="tx1"/>
              </a:solidFill>
              <a:round/>
              <a:headEnd/>
              <a:tailEnd/>
            </a:ln>
          </p:spPr>
          <p:txBody>
            <a:bodyPr wrap="none" anchor="ctr"/>
            <a:lstStyle/>
            <a:p>
              <a:endParaRPr lang="en-US"/>
            </a:p>
          </p:txBody>
        </p:sp>
        <p:sp>
          <p:nvSpPr>
            <p:cNvPr id="23589" name="Line 69"/>
            <p:cNvSpPr>
              <a:spLocks noChangeShapeType="1"/>
            </p:cNvSpPr>
            <p:nvPr/>
          </p:nvSpPr>
          <p:spPr bwMode="auto">
            <a:xfrm flipV="1">
              <a:off x="672" y="3456"/>
              <a:ext cx="0" cy="336"/>
            </a:xfrm>
            <a:prstGeom prst="line">
              <a:avLst/>
            </a:prstGeom>
            <a:noFill/>
            <a:ln w="9525">
              <a:solidFill>
                <a:schemeClr val="tx1"/>
              </a:solidFill>
              <a:round/>
              <a:headEnd/>
              <a:tailEnd/>
            </a:ln>
          </p:spPr>
          <p:txBody>
            <a:bodyPr wrap="none" anchor="ctr"/>
            <a:lstStyle/>
            <a:p>
              <a:endParaRPr lang="en-US"/>
            </a:p>
          </p:txBody>
        </p:sp>
        <p:sp>
          <p:nvSpPr>
            <p:cNvPr id="23590" name="Line 70"/>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3591" name="Line 71"/>
            <p:cNvSpPr>
              <a:spLocks noChangeShapeType="1"/>
            </p:cNvSpPr>
            <p:nvPr/>
          </p:nvSpPr>
          <p:spPr bwMode="auto">
            <a:xfrm flipV="1">
              <a:off x="1008" y="3120"/>
              <a:ext cx="0" cy="336"/>
            </a:xfrm>
            <a:prstGeom prst="line">
              <a:avLst/>
            </a:prstGeom>
            <a:noFill/>
            <a:ln w="9525">
              <a:solidFill>
                <a:schemeClr val="tx1"/>
              </a:solidFill>
              <a:round/>
              <a:headEnd/>
              <a:tailEnd/>
            </a:ln>
          </p:spPr>
          <p:txBody>
            <a:bodyPr wrap="none" anchor="ctr"/>
            <a:lstStyle/>
            <a:p>
              <a:endParaRPr lang="en-US"/>
            </a:p>
          </p:txBody>
        </p:sp>
        <p:sp>
          <p:nvSpPr>
            <p:cNvPr id="23592" name="Line 72"/>
            <p:cNvSpPr>
              <a:spLocks noChangeShapeType="1"/>
            </p:cNvSpPr>
            <p:nvPr/>
          </p:nvSpPr>
          <p:spPr bwMode="auto">
            <a:xfrm>
              <a:off x="1008" y="3120"/>
              <a:ext cx="240" cy="0"/>
            </a:xfrm>
            <a:prstGeom prst="line">
              <a:avLst/>
            </a:prstGeom>
            <a:noFill/>
            <a:ln w="9525">
              <a:solidFill>
                <a:schemeClr val="tx1"/>
              </a:solidFill>
              <a:round/>
              <a:headEnd/>
              <a:tailEnd/>
            </a:ln>
          </p:spPr>
          <p:txBody>
            <a:bodyPr wrap="none" anchor="ctr"/>
            <a:lstStyle/>
            <a:p>
              <a:endParaRPr lang="en-US"/>
            </a:p>
          </p:txBody>
        </p:sp>
        <p:sp>
          <p:nvSpPr>
            <p:cNvPr id="23593" name="Line 73"/>
            <p:cNvSpPr>
              <a:spLocks noChangeShapeType="1"/>
            </p:cNvSpPr>
            <p:nvPr/>
          </p:nvSpPr>
          <p:spPr bwMode="auto">
            <a:xfrm>
              <a:off x="1248" y="3120"/>
              <a:ext cx="0" cy="336"/>
            </a:xfrm>
            <a:prstGeom prst="line">
              <a:avLst/>
            </a:prstGeom>
            <a:noFill/>
            <a:ln w="9525">
              <a:solidFill>
                <a:schemeClr val="tx1"/>
              </a:solidFill>
              <a:round/>
              <a:headEnd/>
              <a:tailEnd/>
            </a:ln>
          </p:spPr>
          <p:txBody>
            <a:bodyPr wrap="none" anchor="ctr"/>
            <a:lstStyle/>
            <a:p>
              <a:endParaRPr lang="en-US"/>
            </a:p>
          </p:txBody>
        </p:sp>
        <p:sp>
          <p:nvSpPr>
            <p:cNvPr id="23594" name="Line 74"/>
            <p:cNvSpPr>
              <a:spLocks noChangeShapeType="1"/>
            </p:cNvSpPr>
            <p:nvPr/>
          </p:nvSpPr>
          <p:spPr bwMode="auto">
            <a:xfrm>
              <a:off x="1248" y="3456"/>
              <a:ext cx="96" cy="0"/>
            </a:xfrm>
            <a:prstGeom prst="line">
              <a:avLst/>
            </a:prstGeom>
            <a:noFill/>
            <a:ln w="9525">
              <a:solidFill>
                <a:schemeClr val="tx1"/>
              </a:solidFill>
              <a:round/>
              <a:headEnd/>
              <a:tailEnd/>
            </a:ln>
          </p:spPr>
          <p:txBody>
            <a:bodyPr wrap="none" anchor="ctr"/>
            <a:lstStyle/>
            <a:p>
              <a:endParaRPr lang="en-US"/>
            </a:p>
          </p:txBody>
        </p:sp>
        <p:sp>
          <p:nvSpPr>
            <p:cNvPr id="23595" name="Line 75"/>
            <p:cNvSpPr>
              <a:spLocks noChangeShapeType="1"/>
            </p:cNvSpPr>
            <p:nvPr/>
          </p:nvSpPr>
          <p:spPr bwMode="auto">
            <a:xfrm flipV="1">
              <a:off x="1344" y="3120"/>
              <a:ext cx="0" cy="336"/>
            </a:xfrm>
            <a:prstGeom prst="line">
              <a:avLst/>
            </a:prstGeom>
            <a:noFill/>
            <a:ln w="9525">
              <a:solidFill>
                <a:schemeClr val="tx1"/>
              </a:solidFill>
              <a:round/>
              <a:headEnd/>
              <a:tailEnd/>
            </a:ln>
          </p:spPr>
          <p:txBody>
            <a:bodyPr wrap="none" anchor="ctr"/>
            <a:lstStyle/>
            <a:p>
              <a:endParaRPr lang="en-US"/>
            </a:p>
          </p:txBody>
        </p:sp>
        <p:sp>
          <p:nvSpPr>
            <p:cNvPr id="23596" name="Line 76"/>
            <p:cNvSpPr>
              <a:spLocks noChangeShapeType="1"/>
            </p:cNvSpPr>
            <p:nvPr/>
          </p:nvSpPr>
          <p:spPr bwMode="auto">
            <a:xfrm>
              <a:off x="1344" y="3120"/>
              <a:ext cx="48" cy="0"/>
            </a:xfrm>
            <a:prstGeom prst="line">
              <a:avLst/>
            </a:prstGeom>
            <a:noFill/>
            <a:ln w="9525">
              <a:solidFill>
                <a:schemeClr val="tx1"/>
              </a:solidFill>
              <a:round/>
              <a:headEnd/>
              <a:tailEnd/>
            </a:ln>
          </p:spPr>
          <p:txBody>
            <a:bodyPr wrap="none" anchor="ctr"/>
            <a:lstStyle/>
            <a:p>
              <a:endParaRPr lang="en-US"/>
            </a:p>
          </p:txBody>
        </p:sp>
        <p:sp>
          <p:nvSpPr>
            <p:cNvPr id="23597" name="Line 77"/>
            <p:cNvSpPr>
              <a:spLocks noChangeShapeType="1"/>
            </p:cNvSpPr>
            <p:nvPr/>
          </p:nvSpPr>
          <p:spPr bwMode="auto">
            <a:xfrm>
              <a:off x="1392" y="3120"/>
              <a:ext cx="0" cy="336"/>
            </a:xfrm>
            <a:prstGeom prst="line">
              <a:avLst/>
            </a:prstGeom>
            <a:noFill/>
            <a:ln w="9525">
              <a:solidFill>
                <a:schemeClr val="tx1"/>
              </a:solidFill>
              <a:round/>
              <a:headEnd/>
              <a:tailEnd/>
            </a:ln>
          </p:spPr>
          <p:txBody>
            <a:bodyPr wrap="none" anchor="ctr"/>
            <a:lstStyle/>
            <a:p>
              <a:endParaRPr lang="en-US"/>
            </a:p>
          </p:txBody>
        </p:sp>
        <p:sp>
          <p:nvSpPr>
            <p:cNvPr id="23598" name="Line 78"/>
            <p:cNvSpPr>
              <a:spLocks noChangeShapeType="1"/>
            </p:cNvSpPr>
            <p:nvPr/>
          </p:nvSpPr>
          <p:spPr bwMode="auto">
            <a:xfrm>
              <a:off x="1392" y="3456"/>
              <a:ext cx="96" cy="0"/>
            </a:xfrm>
            <a:prstGeom prst="line">
              <a:avLst/>
            </a:prstGeom>
            <a:noFill/>
            <a:ln w="9525">
              <a:solidFill>
                <a:schemeClr val="tx1"/>
              </a:solidFill>
              <a:round/>
              <a:headEnd/>
              <a:tailEnd/>
            </a:ln>
          </p:spPr>
          <p:txBody>
            <a:bodyPr wrap="none" anchor="ctr"/>
            <a:lstStyle/>
            <a:p>
              <a:endParaRPr lang="en-US"/>
            </a:p>
          </p:txBody>
        </p:sp>
        <p:sp>
          <p:nvSpPr>
            <p:cNvPr id="23599" name="Line 79"/>
            <p:cNvSpPr>
              <a:spLocks noChangeShapeType="1"/>
            </p:cNvSpPr>
            <p:nvPr/>
          </p:nvSpPr>
          <p:spPr bwMode="auto">
            <a:xfrm>
              <a:off x="1488" y="3456"/>
              <a:ext cx="0" cy="336"/>
            </a:xfrm>
            <a:prstGeom prst="line">
              <a:avLst/>
            </a:prstGeom>
            <a:noFill/>
            <a:ln w="9525">
              <a:solidFill>
                <a:schemeClr val="tx1"/>
              </a:solidFill>
              <a:round/>
              <a:headEnd/>
              <a:tailEnd/>
            </a:ln>
          </p:spPr>
          <p:txBody>
            <a:bodyPr wrap="none" anchor="ctr"/>
            <a:lstStyle/>
            <a:p>
              <a:endParaRPr lang="en-US"/>
            </a:p>
          </p:txBody>
        </p:sp>
        <p:sp>
          <p:nvSpPr>
            <p:cNvPr id="23600" name="Line 80"/>
            <p:cNvSpPr>
              <a:spLocks noChangeShapeType="1"/>
            </p:cNvSpPr>
            <p:nvPr/>
          </p:nvSpPr>
          <p:spPr bwMode="auto">
            <a:xfrm flipV="1">
              <a:off x="1680" y="3456"/>
              <a:ext cx="0" cy="336"/>
            </a:xfrm>
            <a:prstGeom prst="line">
              <a:avLst/>
            </a:prstGeom>
            <a:noFill/>
            <a:ln w="9525">
              <a:solidFill>
                <a:schemeClr val="tx1"/>
              </a:solidFill>
              <a:round/>
              <a:headEnd/>
              <a:tailEnd/>
            </a:ln>
          </p:spPr>
          <p:txBody>
            <a:bodyPr wrap="none" anchor="ctr"/>
            <a:lstStyle/>
            <a:p>
              <a:endParaRPr lang="en-US"/>
            </a:p>
          </p:txBody>
        </p:sp>
        <p:sp>
          <p:nvSpPr>
            <p:cNvPr id="23601" name="Line 81"/>
            <p:cNvSpPr>
              <a:spLocks noChangeShapeType="1"/>
            </p:cNvSpPr>
            <p:nvPr/>
          </p:nvSpPr>
          <p:spPr bwMode="auto">
            <a:xfrm>
              <a:off x="1680" y="3456"/>
              <a:ext cx="240" cy="0"/>
            </a:xfrm>
            <a:prstGeom prst="line">
              <a:avLst/>
            </a:prstGeom>
            <a:noFill/>
            <a:ln w="9525">
              <a:solidFill>
                <a:schemeClr val="tx1"/>
              </a:solidFill>
              <a:round/>
              <a:headEnd/>
              <a:tailEnd/>
            </a:ln>
          </p:spPr>
          <p:txBody>
            <a:bodyPr wrap="none" anchor="ctr"/>
            <a:lstStyle/>
            <a:p>
              <a:endParaRPr lang="en-US"/>
            </a:p>
          </p:txBody>
        </p:sp>
        <p:sp>
          <p:nvSpPr>
            <p:cNvPr id="23602" name="Line 82"/>
            <p:cNvSpPr>
              <a:spLocks noChangeShapeType="1"/>
            </p:cNvSpPr>
            <p:nvPr/>
          </p:nvSpPr>
          <p:spPr bwMode="auto">
            <a:xfrm>
              <a:off x="1920" y="3456"/>
              <a:ext cx="0" cy="336"/>
            </a:xfrm>
            <a:prstGeom prst="line">
              <a:avLst/>
            </a:prstGeom>
            <a:noFill/>
            <a:ln w="9525">
              <a:solidFill>
                <a:schemeClr val="tx1"/>
              </a:solidFill>
              <a:round/>
              <a:headEnd/>
              <a:tailEnd/>
            </a:ln>
          </p:spPr>
          <p:txBody>
            <a:bodyPr wrap="none" anchor="ctr"/>
            <a:lstStyle/>
            <a:p>
              <a:endParaRPr lang="en-US"/>
            </a:p>
          </p:txBody>
        </p:sp>
        <p:sp>
          <p:nvSpPr>
            <p:cNvPr id="23603" name="Line 83"/>
            <p:cNvSpPr>
              <a:spLocks noChangeShapeType="1"/>
            </p:cNvSpPr>
            <p:nvPr/>
          </p:nvSpPr>
          <p:spPr bwMode="auto">
            <a:xfrm flipV="1">
              <a:off x="2016" y="3456"/>
              <a:ext cx="0" cy="336"/>
            </a:xfrm>
            <a:prstGeom prst="line">
              <a:avLst/>
            </a:prstGeom>
            <a:noFill/>
            <a:ln w="9525">
              <a:solidFill>
                <a:schemeClr val="tx1"/>
              </a:solidFill>
              <a:round/>
              <a:headEnd/>
              <a:tailEnd/>
            </a:ln>
          </p:spPr>
          <p:txBody>
            <a:bodyPr wrap="none" anchor="ctr"/>
            <a:lstStyle/>
            <a:p>
              <a:endParaRPr lang="en-US"/>
            </a:p>
          </p:txBody>
        </p:sp>
        <p:sp>
          <p:nvSpPr>
            <p:cNvPr id="23604" name="Line 84"/>
            <p:cNvSpPr>
              <a:spLocks noChangeShapeType="1"/>
            </p:cNvSpPr>
            <p:nvPr/>
          </p:nvSpPr>
          <p:spPr bwMode="auto">
            <a:xfrm>
              <a:off x="2016" y="3456"/>
              <a:ext cx="144" cy="0"/>
            </a:xfrm>
            <a:prstGeom prst="line">
              <a:avLst/>
            </a:prstGeom>
            <a:noFill/>
            <a:ln w="9525">
              <a:solidFill>
                <a:schemeClr val="tx1"/>
              </a:solidFill>
              <a:round/>
              <a:headEnd/>
              <a:tailEnd/>
            </a:ln>
          </p:spPr>
          <p:txBody>
            <a:bodyPr wrap="none" anchor="ctr"/>
            <a:lstStyle/>
            <a:p>
              <a:endParaRPr lang="en-US"/>
            </a:p>
          </p:txBody>
        </p:sp>
      </p:grpSp>
    </p:spTree>
    <p:extLst>
      <p:ext uri="{BB962C8B-B14F-4D97-AF65-F5344CB8AC3E}">
        <p14:creationId xmlns:p14="http://schemas.microsoft.com/office/powerpoint/2010/main" val="3642552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7772400" cy="1143000"/>
          </a:xfrm>
        </p:spPr>
        <p:txBody>
          <a:bodyPr/>
          <a:lstStyle/>
          <a:p>
            <a:pPr eaLnBrk="1" hangingPunct="1"/>
            <a:r>
              <a:rPr lang="en-US">
                <a:solidFill>
                  <a:srgbClr val="369931"/>
                </a:solidFill>
                <a:latin typeface="Times New Roman" pitchFamily="-109" charset="0"/>
              </a:rPr>
              <a:t>Remarks</a:t>
            </a:r>
            <a:endParaRPr lang="en-US">
              <a:latin typeface="Times New Roman" pitchFamily="-109" charset="0"/>
            </a:endParaRPr>
          </a:p>
        </p:txBody>
      </p:sp>
      <p:sp>
        <p:nvSpPr>
          <p:cNvPr id="24579" name="Rectangle 3"/>
          <p:cNvSpPr>
            <a:spLocks noGrp="1" noChangeArrowheads="1"/>
          </p:cNvSpPr>
          <p:nvPr>
            <p:ph type="body" idx="1"/>
          </p:nvPr>
        </p:nvSpPr>
        <p:spPr>
          <a:xfrm>
            <a:off x="304800" y="1371600"/>
            <a:ext cx="8534400" cy="5181600"/>
          </a:xfrm>
        </p:spPr>
        <p:txBody>
          <a:bodyPr/>
          <a:lstStyle/>
          <a:p>
            <a:pPr eaLnBrk="1" hangingPunct="1">
              <a:lnSpc>
                <a:spcPct val="90000"/>
              </a:lnSpc>
            </a:pPr>
            <a:r>
              <a:rPr lang="en-US" sz="2800">
                <a:latin typeface="Times New Roman" pitchFamily="-109" charset="0"/>
              </a:rPr>
              <a:t>Synchronization of job arrivals and completions maximizes throughput and minimizes experienced cycle times.</a:t>
            </a:r>
          </a:p>
          <a:p>
            <a:pPr eaLnBrk="1" hangingPunct="1">
              <a:lnSpc>
                <a:spcPct val="90000"/>
              </a:lnSpc>
            </a:pPr>
            <a:r>
              <a:rPr lang="en-US" sz="2800">
                <a:latin typeface="Times New Roman" pitchFamily="-109" charset="0"/>
              </a:rPr>
              <a:t>Variability in job inter-arrival or processing times causes </a:t>
            </a:r>
            <a:r>
              <a:rPr lang="en-US" sz="2800" i="1">
                <a:latin typeface="Times New Roman" pitchFamily="-109" charset="0"/>
              </a:rPr>
              <a:t>starvation</a:t>
            </a:r>
            <a:r>
              <a:rPr lang="en-US" sz="2800">
                <a:latin typeface="Times New Roman" pitchFamily="-109" charset="0"/>
              </a:rPr>
              <a:t> and </a:t>
            </a:r>
            <a:r>
              <a:rPr lang="en-US" sz="2800" i="1">
                <a:latin typeface="Times New Roman" pitchFamily="-109" charset="0"/>
              </a:rPr>
              <a:t>congestion</a:t>
            </a:r>
            <a:r>
              <a:rPr lang="en-US" sz="2800">
                <a:latin typeface="Times New Roman" pitchFamily="-109" charset="0"/>
              </a:rPr>
              <a:t>, which respectively reduce the station throughput and increase the job cycle times.</a:t>
            </a:r>
          </a:p>
          <a:p>
            <a:pPr eaLnBrk="1" hangingPunct="1">
              <a:lnSpc>
                <a:spcPct val="90000"/>
              </a:lnSpc>
            </a:pPr>
            <a:r>
              <a:rPr lang="en-US" sz="2800">
                <a:latin typeface="Times New Roman" pitchFamily="-109" charset="0"/>
              </a:rPr>
              <a:t>In general, the higher the variability in the inter-arrival and/or processing times, the more intense its disruptive effects on the performance of the station.</a:t>
            </a:r>
          </a:p>
          <a:p>
            <a:pPr eaLnBrk="1" hangingPunct="1">
              <a:lnSpc>
                <a:spcPct val="90000"/>
              </a:lnSpc>
            </a:pPr>
            <a:r>
              <a:rPr lang="en-US" sz="2800">
                <a:latin typeface="Times New Roman" pitchFamily="-109" charset="0"/>
              </a:rPr>
              <a:t>The </a:t>
            </a:r>
            <a:r>
              <a:rPr lang="en-US" sz="2800" i="1">
                <a:latin typeface="Times New Roman" pitchFamily="-109" charset="0"/>
              </a:rPr>
              <a:t>coefficient of variation (CV)</a:t>
            </a:r>
            <a:r>
              <a:rPr lang="en-US" sz="2800">
                <a:latin typeface="Times New Roman" pitchFamily="-109" charset="0"/>
              </a:rPr>
              <a:t> defines a natural measure of the variability in a certain random variable.</a:t>
            </a:r>
          </a:p>
        </p:txBody>
      </p:sp>
    </p:spTree>
    <p:extLst>
      <p:ext uri="{BB962C8B-B14F-4D97-AF65-F5344CB8AC3E}">
        <p14:creationId xmlns:p14="http://schemas.microsoft.com/office/powerpoint/2010/main" val="1930342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0"/>
            <a:ext cx="7772400" cy="1143000"/>
          </a:xfrm>
        </p:spPr>
        <p:txBody>
          <a:bodyPr/>
          <a:lstStyle/>
          <a:p>
            <a:pPr eaLnBrk="1" hangingPunct="1"/>
            <a:r>
              <a:rPr lang="en-US">
                <a:solidFill>
                  <a:srgbClr val="369931"/>
                </a:solidFill>
                <a:latin typeface="Times New Roman" pitchFamily="-109" charset="0"/>
              </a:rPr>
              <a:t>The propagation of variability</a:t>
            </a:r>
            <a:endParaRPr lang="en-US">
              <a:latin typeface="Times New Roman" pitchFamily="-109" charset="0"/>
            </a:endParaRPr>
          </a:p>
        </p:txBody>
      </p:sp>
      <p:sp>
        <p:nvSpPr>
          <p:cNvPr id="25603" name="Text Box 12"/>
          <p:cNvSpPr txBox="1">
            <a:spLocks noChangeArrowheads="1"/>
          </p:cNvSpPr>
          <p:nvPr/>
        </p:nvSpPr>
        <p:spPr bwMode="auto">
          <a:xfrm>
            <a:off x="2989263" y="1143000"/>
            <a:ext cx="184150" cy="457200"/>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5604" name="Text Box 40"/>
          <p:cNvSpPr txBox="1">
            <a:spLocks noChangeArrowheads="1"/>
          </p:cNvSpPr>
          <p:nvPr/>
        </p:nvSpPr>
        <p:spPr bwMode="auto">
          <a:xfrm>
            <a:off x="5122863" y="1143000"/>
            <a:ext cx="184150" cy="457200"/>
          </a:xfrm>
          <a:prstGeom prst="rect">
            <a:avLst/>
          </a:prstGeom>
          <a:noFill/>
          <a:ln w="9525">
            <a:noFill/>
            <a:miter lim="800000"/>
            <a:headEnd/>
            <a:tailEnd/>
          </a:ln>
        </p:spPr>
        <p:txBody>
          <a:bodyPr wrap="none">
            <a:spAutoFit/>
          </a:bodyPr>
          <a:lstStyle/>
          <a:p>
            <a:endParaRPr lang="en-US">
              <a:latin typeface="Times New Roman" pitchFamily="-109" charset="0"/>
            </a:endParaRPr>
          </a:p>
        </p:txBody>
      </p:sp>
      <p:grpSp>
        <p:nvGrpSpPr>
          <p:cNvPr id="25605" name="Group 47"/>
          <p:cNvGrpSpPr>
            <a:grpSpLocks/>
          </p:cNvGrpSpPr>
          <p:nvPr/>
        </p:nvGrpSpPr>
        <p:grpSpPr bwMode="auto">
          <a:xfrm>
            <a:off x="2133600" y="1447800"/>
            <a:ext cx="4676775" cy="1033463"/>
            <a:chOff x="1236" y="981"/>
            <a:chExt cx="2946" cy="651"/>
          </a:xfrm>
        </p:grpSpPr>
        <p:grpSp>
          <p:nvGrpSpPr>
            <p:cNvPr id="25718" name="Group 4"/>
            <p:cNvGrpSpPr>
              <a:grpSpLocks/>
            </p:cNvGrpSpPr>
            <p:nvPr/>
          </p:nvGrpSpPr>
          <p:grpSpPr bwMode="auto">
            <a:xfrm>
              <a:off x="1441" y="981"/>
              <a:ext cx="1148" cy="651"/>
              <a:chOff x="336" y="1056"/>
              <a:chExt cx="1344" cy="720"/>
            </a:xfrm>
          </p:grpSpPr>
          <p:sp>
            <p:nvSpPr>
              <p:cNvPr id="25734"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5735"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5736"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5719" name="Line 8"/>
            <p:cNvSpPr>
              <a:spLocks noChangeShapeType="1"/>
            </p:cNvSpPr>
            <p:nvPr/>
          </p:nvSpPr>
          <p:spPr bwMode="auto">
            <a:xfrm>
              <a:off x="1236" y="1328"/>
              <a:ext cx="328" cy="0"/>
            </a:xfrm>
            <a:prstGeom prst="line">
              <a:avLst/>
            </a:prstGeom>
            <a:noFill/>
            <a:ln w="9525">
              <a:solidFill>
                <a:schemeClr val="tx1"/>
              </a:solidFill>
              <a:round/>
              <a:headEnd/>
              <a:tailEnd type="triangle" w="med" len="med"/>
            </a:ln>
          </p:spPr>
          <p:txBody>
            <a:bodyPr/>
            <a:lstStyle/>
            <a:p>
              <a:endParaRPr lang="en-US"/>
            </a:p>
          </p:txBody>
        </p:sp>
        <p:sp>
          <p:nvSpPr>
            <p:cNvPr id="25720" name="Line 9"/>
            <p:cNvSpPr>
              <a:spLocks noChangeShapeType="1"/>
            </p:cNvSpPr>
            <p:nvPr/>
          </p:nvSpPr>
          <p:spPr bwMode="auto">
            <a:xfrm>
              <a:off x="1810" y="1328"/>
              <a:ext cx="164" cy="0"/>
            </a:xfrm>
            <a:prstGeom prst="line">
              <a:avLst/>
            </a:prstGeom>
            <a:noFill/>
            <a:ln w="9525">
              <a:solidFill>
                <a:schemeClr val="tx1"/>
              </a:solidFill>
              <a:round/>
              <a:headEnd/>
              <a:tailEnd type="triangle" w="med" len="med"/>
            </a:ln>
          </p:spPr>
          <p:txBody>
            <a:bodyPr/>
            <a:lstStyle/>
            <a:p>
              <a:endParaRPr lang="en-US"/>
            </a:p>
          </p:txBody>
        </p:sp>
        <p:sp>
          <p:nvSpPr>
            <p:cNvPr id="25721" name="Line 10"/>
            <p:cNvSpPr>
              <a:spLocks noChangeShapeType="1"/>
            </p:cNvSpPr>
            <p:nvPr/>
          </p:nvSpPr>
          <p:spPr bwMode="auto">
            <a:xfrm>
              <a:off x="2466" y="1328"/>
              <a:ext cx="462" cy="16"/>
            </a:xfrm>
            <a:prstGeom prst="line">
              <a:avLst/>
            </a:prstGeom>
            <a:noFill/>
            <a:ln w="9525">
              <a:solidFill>
                <a:schemeClr val="tx1"/>
              </a:solidFill>
              <a:round/>
              <a:headEnd/>
              <a:tailEnd type="triangle" w="med" len="med"/>
            </a:ln>
          </p:spPr>
          <p:txBody>
            <a:bodyPr/>
            <a:lstStyle/>
            <a:p>
              <a:endParaRPr lang="en-US"/>
            </a:p>
          </p:txBody>
        </p:sp>
        <p:sp>
          <p:nvSpPr>
            <p:cNvPr id="25722" name="Text Box 15"/>
            <p:cNvSpPr txBox="1">
              <a:spLocks noChangeArrowheads="1"/>
            </p:cNvSpPr>
            <p:nvPr/>
          </p:nvSpPr>
          <p:spPr bwMode="auto">
            <a:xfrm>
              <a:off x="1564" y="115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5723" name="Text Box 16"/>
            <p:cNvSpPr txBox="1">
              <a:spLocks noChangeArrowheads="1"/>
            </p:cNvSpPr>
            <p:nvPr/>
          </p:nvSpPr>
          <p:spPr bwMode="auto">
            <a:xfrm>
              <a:off x="2056" y="115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nvGrpSpPr>
            <p:cNvPr id="25724" name="Group 32"/>
            <p:cNvGrpSpPr>
              <a:grpSpLocks/>
            </p:cNvGrpSpPr>
            <p:nvPr/>
          </p:nvGrpSpPr>
          <p:grpSpPr bwMode="auto">
            <a:xfrm>
              <a:off x="2785" y="981"/>
              <a:ext cx="1148" cy="651"/>
              <a:chOff x="336" y="1056"/>
              <a:chExt cx="1344" cy="720"/>
            </a:xfrm>
          </p:grpSpPr>
          <p:sp>
            <p:nvSpPr>
              <p:cNvPr id="25731" name="Rectangle 33"/>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5732" name="AutoShape 34"/>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5733" name="Rectangle 35"/>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5725" name="Line 37"/>
            <p:cNvSpPr>
              <a:spLocks noChangeShapeType="1"/>
            </p:cNvSpPr>
            <p:nvPr/>
          </p:nvSpPr>
          <p:spPr bwMode="auto">
            <a:xfrm>
              <a:off x="3154" y="1328"/>
              <a:ext cx="164" cy="0"/>
            </a:xfrm>
            <a:prstGeom prst="line">
              <a:avLst/>
            </a:prstGeom>
            <a:noFill/>
            <a:ln w="9525">
              <a:solidFill>
                <a:schemeClr val="tx1"/>
              </a:solidFill>
              <a:round/>
              <a:headEnd/>
              <a:tailEnd type="triangle" w="med" len="med"/>
            </a:ln>
          </p:spPr>
          <p:txBody>
            <a:bodyPr/>
            <a:lstStyle/>
            <a:p>
              <a:endParaRPr lang="en-US"/>
            </a:p>
          </p:txBody>
        </p:sp>
        <p:sp>
          <p:nvSpPr>
            <p:cNvPr id="25726" name="Line 38"/>
            <p:cNvSpPr>
              <a:spLocks noChangeShapeType="1"/>
            </p:cNvSpPr>
            <p:nvPr/>
          </p:nvSpPr>
          <p:spPr bwMode="auto">
            <a:xfrm>
              <a:off x="3810" y="1328"/>
              <a:ext cx="328" cy="0"/>
            </a:xfrm>
            <a:prstGeom prst="line">
              <a:avLst/>
            </a:prstGeom>
            <a:noFill/>
            <a:ln w="9525">
              <a:solidFill>
                <a:schemeClr val="tx1"/>
              </a:solidFill>
              <a:round/>
              <a:headEnd/>
              <a:tailEnd type="triangle" w="med" len="med"/>
            </a:ln>
          </p:spPr>
          <p:txBody>
            <a:bodyPr/>
            <a:lstStyle/>
            <a:p>
              <a:endParaRPr lang="en-US"/>
            </a:p>
          </p:txBody>
        </p:sp>
        <p:sp>
          <p:nvSpPr>
            <p:cNvPr id="25727" name="Text Box 41"/>
            <p:cNvSpPr txBox="1">
              <a:spLocks noChangeArrowheads="1"/>
            </p:cNvSpPr>
            <p:nvPr/>
          </p:nvSpPr>
          <p:spPr bwMode="auto">
            <a:xfrm>
              <a:off x="2448" y="1048"/>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5728" name="Text Box 42"/>
            <p:cNvSpPr txBox="1">
              <a:spLocks noChangeArrowheads="1"/>
            </p:cNvSpPr>
            <p:nvPr/>
          </p:nvSpPr>
          <p:spPr bwMode="auto">
            <a:xfrm>
              <a:off x="3810" y="1067"/>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5729" name="Text Box 43"/>
            <p:cNvSpPr txBox="1">
              <a:spLocks noChangeArrowheads="1"/>
            </p:cNvSpPr>
            <p:nvPr/>
          </p:nvSpPr>
          <p:spPr bwMode="auto">
            <a:xfrm>
              <a:off x="2908" y="1154"/>
              <a:ext cx="340" cy="288"/>
            </a:xfrm>
            <a:prstGeom prst="rect">
              <a:avLst/>
            </a:prstGeom>
            <a:noFill/>
            <a:ln w="9525">
              <a:noFill/>
              <a:miter lim="800000"/>
              <a:headEnd/>
              <a:tailEnd/>
            </a:ln>
          </p:spPr>
          <p:txBody>
            <a:bodyPr wrap="none">
              <a:spAutoFit/>
            </a:bodyPr>
            <a:lstStyle/>
            <a:p>
              <a:r>
                <a:rPr lang="en-US">
                  <a:latin typeface="Times New Roman" pitchFamily="-109" charset="0"/>
                </a:rPr>
                <a:t>B2</a:t>
              </a:r>
            </a:p>
          </p:txBody>
        </p:sp>
        <p:sp>
          <p:nvSpPr>
            <p:cNvPr id="25730" name="Text Box 44"/>
            <p:cNvSpPr txBox="1">
              <a:spLocks noChangeArrowheads="1"/>
            </p:cNvSpPr>
            <p:nvPr/>
          </p:nvSpPr>
          <p:spPr bwMode="auto">
            <a:xfrm>
              <a:off x="3400" y="1154"/>
              <a:ext cx="383" cy="288"/>
            </a:xfrm>
            <a:prstGeom prst="rect">
              <a:avLst/>
            </a:prstGeom>
            <a:noFill/>
            <a:ln w="9525">
              <a:noFill/>
              <a:miter lim="800000"/>
              <a:headEnd/>
              <a:tailEnd/>
            </a:ln>
          </p:spPr>
          <p:txBody>
            <a:bodyPr wrap="none">
              <a:spAutoFit/>
            </a:bodyPr>
            <a:lstStyle/>
            <a:p>
              <a:r>
                <a:rPr lang="en-US">
                  <a:latin typeface="Times New Roman" pitchFamily="-109" charset="0"/>
                </a:rPr>
                <a:t>M2</a:t>
              </a:r>
            </a:p>
          </p:txBody>
        </p:sp>
      </p:grpSp>
      <p:sp>
        <p:nvSpPr>
          <p:cNvPr id="25606" name="Rectangle 48"/>
          <p:cNvSpPr>
            <a:spLocks noChangeArrowheads="1"/>
          </p:cNvSpPr>
          <p:nvPr/>
        </p:nvSpPr>
        <p:spPr bwMode="auto">
          <a:xfrm>
            <a:off x="304800" y="2895600"/>
            <a:ext cx="3660775"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p>
        </p:txBody>
      </p:sp>
      <p:sp>
        <p:nvSpPr>
          <p:cNvPr id="25607" name="Rectangle 49"/>
          <p:cNvSpPr>
            <a:spLocks noChangeArrowheads="1"/>
          </p:cNvSpPr>
          <p:nvPr/>
        </p:nvSpPr>
        <p:spPr bwMode="auto">
          <a:xfrm>
            <a:off x="4724400" y="2895600"/>
            <a:ext cx="3746500"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a</a:t>
            </a:r>
            <a:r>
              <a:rPr lang="en-US">
                <a:latin typeface="Calibri" pitchFamily="-109" charset="0"/>
              </a:rPr>
              <a:t>=1; t</a:t>
            </a:r>
            <a:r>
              <a:rPr lang="en-US" baseline="-25000">
                <a:latin typeface="Calibri" pitchFamily="-109" charset="0"/>
              </a:rPr>
              <a:t>p</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p>
        </p:txBody>
      </p:sp>
      <p:sp>
        <p:nvSpPr>
          <p:cNvPr id="25608" name="Line 52"/>
          <p:cNvSpPr>
            <a:spLocks noChangeShapeType="1"/>
          </p:cNvSpPr>
          <p:nvPr/>
        </p:nvSpPr>
        <p:spPr bwMode="auto">
          <a:xfrm>
            <a:off x="914400" y="5364163"/>
            <a:ext cx="3048000" cy="0"/>
          </a:xfrm>
          <a:prstGeom prst="line">
            <a:avLst/>
          </a:prstGeom>
          <a:noFill/>
          <a:ln w="9525">
            <a:solidFill>
              <a:schemeClr val="tx1"/>
            </a:solidFill>
            <a:round/>
            <a:headEnd/>
            <a:tailEnd/>
          </a:ln>
        </p:spPr>
        <p:txBody>
          <a:bodyPr wrap="none" anchor="ctr"/>
          <a:lstStyle/>
          <a:p>
            <a:endParaRPr lang="en-US"/>
          </a:p>
        </p:txBody>
      </p:sp>
      <p:sp>
        <p:nvSpPr>
          <p:cNvPr id="25609" name="Line 53"/>
          <p:cNvSpPr>
            <a:spLocks noChangeShapeType="1"/>
          </p:cNvSpPr>
          <p:nvPr/>
        </p:nvSpPr>
        <p:spPr bwMode="auto">
          <a:xfrm flipV="1">
            <a:off x="914400" y="3613150"/>
            <a:ext cx="0" cy="1751013"/>
          </a:xfrm>
          <a:prstGeom prst="line">
            <a:avLst/>
          </a:prstGeom>
          <a:noFill/>
          <a:ln w="9525">
            <a:solidFill>
              <a:schemeClr val="tx1"/>
            </a:solidFill>
            <a:round/>
            <a:headEnd/>
            <a:tailEnd/>
          </a:ln>
        </p:spPr>
        <p:txBody>
          <a:bodyPr wrap="none" anchor="ctr"/>
          <a:lstStyle/>
          <a:p>
            <a:endParaRPr lang="en-US"/>
          </a:p>
        </p:txBody>
      </p:sp>
      <p:sp>
        <p:nvSpPr>
          <p:cNvPr id="25610" name="Text Box 54"/>
          <p:cNvSpPr txBox="1">
            <a:spLocks noChangeArrowheads="1"/>
          </p:cNvSpPr>
          <p:nvPr/>
        </p:nvSpPr>
        <p:spPr bwMode="auto">
          <a:xfrm>
            <a:off x="3962400" y="5297488"/>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5611" name="Line 55"/>
          <p:cNvSpPr>
            <a:spLocks noChangeShapeType="1"/>
          </p:cNvSpPr>
          <p:nvPr/>
        </p:nvSpPr>
        <p:spPr bwMode="auto">
          <a:xfrm flipV="1">
            <a:off x="9144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2" name="Line 56"/>
          <p:cNvSpPr>
            <a:spLocks noChangeShapeType="1"/>
          </p:cNvSpPr>
          <p:nvPr/>
        </p:nvSpPr>
        <p:spPr bwMode="auto">
          <a:xfrm flipV="1">
            <a:off x="21336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3" name="Line 57"/>
          <p:cNvSpPr>
            <a:spLocks noChangeShapeType="1"/>
          </p:cNvSpPr>
          <p:nvPr/>
        </p:nvSpPr>
        <p:spPr bwMode="auto">
          <a:xfrm flipV="1">
            <a:off x="10668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4" name="Line 58"/>
          <p:cNvSpPr>
            <a:spLocks noChangeShapeType="1"/>
          </p:cNvSpPr>
          <p:nvPr/>
        </p:nvSpPr>
        <p:spPr bwMode="auto">
          <a:xfrm flipV="1">
            <a:off x="19812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5" name="Line 59"/>
          <p:cNvSpPr>
            <a:spLocks noChangeShapeType="1"/>
          </p:cNvSpPr>
          <p:nvPr/>
        </p:nvSpPr>
        <p:spPr bwMode="auto">
          <a:xfrm flipV="1">
            <a:off x="14478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6" name="Line 60"/>
          <p:cNvSpPr>
            <a:spLocks noChangeShapeType="1"/>
          </p:cNvSpPr>
          <p:nvPr/>
        </p:nvSpPr>
        <p:spPr bwMode="auto">
          <a:xfrm flipV="1">
            <a:off x="26670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7" name="Line 61"/>
          <p:cNvSpPr>
            <a:spLocks noChangeShapeType="1"/>
          </p:cNvSpPr>
          <p:nvPr/>
        </p:nvSpPr>
        <p:spPr bwMode="auto">
          <a:xfrm flipV="1">
            <a:off x="32004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8" name="Line 62"/>
          <p:cNvSpPr>
            <a:spLocks noChangeShapeType="1"/>
          </p:cNvSpPr>
          <p:nvPr/>
        </p:nvSpPr>
        <p:spPr bwMode="auto">
          <a:xfrm flipV="1">
            <a:off x="36576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9" name="Text Box 63"/>
          <p:cNvSpPr txBox="1">
            <a:spLocks noChangeArrowheads="1"/>
          </p:cNvSpPr>
          <p:nvPr/>
        </p:nvSpPr>
        <p:spPr bwMode="auto">
          <a:xfrm>
            <a:off x="609600" y="4757738"/>
            <a:ext cx="296863" cy="33655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5620" name="Text Box 64"/>
          <p:cNvSpPr txBox="1">
            <a:spLocks noChangeArrowheads="1"/>
          </p:cNvSpPr>
          <p:nvPr/>
        </p:nvSpPr>
        <p:spPr bwMode="auto">
          <a:xfrm>
            <a:off x="609600" y="4892675"/>
            <a:ext cx="184150" cy="457200"/>
          </a:xfrm>
          <a:prstGeom prst="rect">
            <a:avLst/>
          </a:prstGeom>
          <a:noFill/>
          <a:ln w="9525">
            <a:noFill/>
            <a:miter lim="800000"/>
            <a:headEnd/>
            <a:tailEnd/>
          </a:ln>
        </p:spPr>
        <p:txBody>
          <a:bodyPr>
            <a:spAutoFit/>
          </a:bodyPr>
          <a:lstStyle/>
          <a:p>
            <a:endParaRPr lang="en-US">
              <a:latin typeface="Calibri" pitchFamily="-109" charset="0"/>
            </a:endParaRPr>
          </a:p>
        </p:txBody>
      </p:sp>
      <p:sp>
        <p:nvSpPr>
          <p:cNvPr id="25621" name="Text Box 65"/>
          <p:cNvSpPr txBox="1">
            <a:spLocks noChangeArrowheads="1"/>
          </p:cNvSpPr>
          <p:nvPr/>
        </p:nvSpPr>
        <p:spPr bwMode="auto">
          <a:xfrm>
            <a:off x="12954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5622" name="Text Box 66"/>
          <p:cNvSpPr txBox="1">
            <a:spLocks noChangeArrowheads="1"/>
          </p:cNvSpPr>
          <p:nvPr/>
        </p:nvSpPr>
        <p:spPr bwMode="auto">
          <a:xfrm>
            <a:off x="1828800" y="5470525"/>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23" name="Text Box 67"/>
          <p:cNvSpPr txBox="1">
            <a:spLocks noChangeArrowheads="1"/>
          </p:cNvSpPr>
          <p:nvPr/>
        </p:nvSpPr>
        <p:spPr bwMode="auto">
          <a:xfrm>
            <a:off x="23622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24" name="Text Box 68"/>
          <p:cNvSpPr txBox="1">
            <a:spLocks noChangeArrowheads="1"/>
          </p:cNvSpPr>
          <p:nvPr/>
        </p:nvSpPr>
        <p:spPr bwMode="auto">
          <a:xfrm>
            <a:off x="28956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5625" name="Text Box 69"/>
          <p:cNvSpPr txBox="1">
            <a:spLocks noChangeArrowheads="1"/>
          </p:cNvSpPr>
          <p:nvPr/>
        </p:nvSpPr>
        <p:spPr bwMode="auto">
          <a:xfrm>
            <a:off x="34290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5626" name="Line 74"/>
          <p:cNvSpPr>
            <a:spLocks noChangeShapeType="1"/>
          </p:cNvSpPr>
          <p:nvPr/>
        </p:nvSpPr>
        <p:spPr bwMode="auto">
          <a:xfrm flipV="1">
            <a:off x="23622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27" name="Line 75"/>
          <p:cNvSpPr>
            <a:spLocks noChangeShapeType="1"/>
          </p:cNvSpPr>
          <p:nvPr/>
        </p:nvSpPr>
        <p:spPr bwMode="auto">
          <a:xfrm flipV="1">
            <a:off x="25146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28" name="Text Box 76"/>
          <p:cNvSpPr txBox="1">
            <a:spLocks noChangeArrowheads="1"/>
          </p:cNvSpPr>
          <p:nvPr/>
        </p:nvSpPr>
        <p:spPr bwMode="auto">
          <a:xfrm>
            <a:off x="609600" y="42862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29" name="Text Box 77"/>
          <p:cNvSpPr txBox="1">
            <a:spLocks noChangeArrowheads="1"/>
          </p:cNvSpPr>
          <p:nvPr/>
        </p:nvSpPr>
        <p:spPr bwMode="auto">
          <a:xfrm>
            <a:off x="609600" y="3814763"/>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30" name="Text Box 78"/>
          <p:cNvSpPr txBox="1">
            <a:spLocks noChangeArrowheads="1"/>
          </p:cNvSpPr>
          <p:nvPr/>
        </p:nvSpPr>
        <p:spPr bwMode="auto">
          <a:xfrm>
            <a:off x="533400" y="3276600"/>
            <a:ext cx="568325" cy="33655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5631" name="Line 79"/>
          <p:cNvSpPr>
            <a:spLocks noChangeShapeType="1"/>
          </p:cNvSpPr>
          <p:nvPr/>
        </p:nvSpPr>
        <p:spPr bwMode="auto">
          <a:xfrm flipV="1">
            <a:off x="33528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32" name="Line 80"/>
          <p:cNvSpPr>
            <a:spLocks noChangeShapeType="1"/>
          </p:cNvSpPr>
          <p:nvPr/>
        </p:nvSpPr>
        <p:spPr bwMode="auto">
          <a:xfrm>
            <a:off x="914400" y="4892675"/>
            <a:ext cx="152400" cy="0"/>
          </a:xfrm>
          <a:prstGeom prst="line">
            <a:avLst/>
          </a:prstGeom>
          <a:noFill/>
          <a:ln w="9525">
            <a:solidFill>
              <a:schemeClr val="tx1"/>
            </a:solidFill>
            <a:round/>
            <a:headEnd/>
            <a:tailEnd/>
          </a:ln>
        </p:spPr>
        <p:txBody>
          <a:bodyPr wrap="none" anchor="ctr"/>
          <a:lstStyle/>
          <a:p>
            <a:endParaRPr lang="en-US"/>
          </a:p>
        </p:txBody>
      </p:sp>
      <p:sp>
        <p:nvSpPr>
          <p:cNvPr id="25633" name="Line 81"/>
          <p:cNvSpPr>
            <a:spLocks noChangeShapeType="1"/>
          </p:cNvSpPr>
          <p:nvPr/>
        </p:nvSpPr>
        <p:spPr bwMode="auto">
          <a:xfrm flipV="1">
            <a:off x="1066800" y="4421188"/>
            <a:ext cx="0" cy="471487"/>
          </a:xfrm>
          <a:prstGeom prst="line">
            <a:avLst/>
          </a:prstGeom>
          <a:noFill/>
          <a:ln w="9525">
            <a:solidFill>
              <a:schemeClr val="tx1"/>
            </a:solidFill>
            <a:round/>
            <a:headEnd/>
            <a:tailEnd/>
          </a:ln>
        </p:spPr>
        <p:txBody>
          <a:bodyPr wrap="none" anchor="ctr"/>
          <a:lstStyle/>
          <a:p>
            <a:endParaRPr lang="en-US"/>
          </a:p>
        </p:txBody>
      </p:sp>
      <p:sp>
        <p:nvSpPr>
          <p:cNvPr id="25634" name="Line 82"/>
          <p:cNvSpPr>
            <a:spLocks noChangeShapeType="1"/>
          </p:cNvSpPr>
          <p:nvPr/>
        </p:nvSpPr>
        <p:spPr bwMode="auto">
          <a:xfrm>
            <a:off x="1066800" y="4421188"/>
            <a:ext cx="381000" cy="0"/>
          </a:xfrm>
          <a:prstGeom prst="line">
            <a:avLst/>
          </a:prstGeom>
          <a:noFill/>
          <a:ln w="9525">
            <a:solidFill>
              <a:schemeClr val="tx1"/>
            </a:solidFill>
            <a:round/>
            <a:headEnd/>
            <a:tailEnd/>
          </a:ln>
        </p:spPr>
        <p:txBody>
          <a:bodyPr wrap="none" anchor="ctr"/>
          <a:lstStyle/>
          <a:p>
            <a:endParaRPr lang="en-US"/>
          </a:p>
        </p:txBody>
      </p:sp>
      <p:sp>
        <p:nvSpPr>
          <p:cNvPr id="25635" name="Line 83"/>
          <p:cNvSpPr>
            <a:spLocks noChangeShapeType="1"/>
          </p:cNvSpPr>
          <p:nvPr/>
        </p:nvSpPr>
        <p:spPr bwMode="auto">
          <a:xfrm>
            <a:off x="1447800" y="4421188"/>
            <a:ext cx="0" cy="471487"/>
          </a:xfrm>
          <a:prstGeom prst="line">
            <a:avLst/>
          </a:prstGeom>
          <a:noFill/>
          <a:ln w="9525">
            <a:solidFill>
              <a:schemeClr val="tx1"/>
            </a:solidFill>
            <a:round/>
            <a:headEnd/>
            <a:tailEnd/>
          </a:ln>
        </p:spPr>
        <p:txBody>
          <a:bodyPr wrap="none" anchor="ctr"/>
          <a:lstStyle/>
          <a:p>
            <a:endParaRPr lang="en-US"/>
          </a:p>
        </p:txBody>
      </p:sp>
      <p:sp>
        <p:nvSpPr>
          <p:cNvPr id="25636" name="Line 84"/>
          <p:cNvSpPr>
            <a:spLocks noChangeShapeType="1"/>
          </p:cNvSpPr>
          <p:nvPr/>
        </p:nvSpPr>
        <p:spPr bwMode="auto">
          <a:xfrm>
            <a:off x="1447800" y="4892675"/>
            <a:ext cx="533400" cy="0"/>
          </a:xfrm>
          <a:prstGeom prst="line">
            <a:avLst/>
          </a:prstGeom>
          <a:noFill/>
          <a:ln w="9525">
            <a:solidFill>
              <a:schemeClr val="tx1"/>
            </a:solidFill>
            <a:round/>
            <a:headEnd/>
            <a:tailEnd/>
          </a:ln>
        </p:spPr>
        <p:txBody>
          <a:bodyPr wrap="none" anchor="ctr"/>
          <a:lstStyle/>
          <a:p>
            <a:endParaRPr lang="en-US"/>
          </a:p>
        </p:txBody>
      </p:sp>
      <p:sp>
        <p:nvSpPr>
          <p:cNvPr id="25637" name="Line 85"/>
          <p:cNvSpPr>
            <a:spLocks noChangeShapeType="1"/>
          </p:cNvSpPr>
          <p:nvPr/>
        </p:nvSpPr>
        <p:spPr bwMode="auto">
          <a:xfrm>
            <a:off x="1981200" y="4892675"/>
            <a:ext cx="0" cy="471488"/>
          </a:xfrm>
          <a:prstGeom prst="line">
            <a:avLst/>
          </a:prstGeom>
          <a:noFill/>
          <a:ln w="9525">
            <a:solidFill>
              <a:schemeClr val="tx1"/>
            </a:solidFill>
            <a:round/>
            <a:headEnd/>
            <a:tailEnd/>
          </a:ln>
        </p:spPr>
        <p:txBody>
          <a:bodyPr wrap="none" anchor="ctr"/>
          <a:lstStyle/>
          <a:p>
            <a:endParaRPr lang="en-US"/>
          </a:p>
        </p:txBody>
      </p:sp>
      <p:sp>
        <p:nvSpPr>
          <p:cNvPr id="25638" name="Line 86"/>
          <p:cNvSpPr>
            <a:spLocks noChangeShapeType="1"/>
          </p:cNvSpPr>
          <p:nvPr/>
        </p:nvSpPr>
        <p:spPr bwMode="auto">
          <a:xfrm flipV="1">
            <a:off x="2133600" y="4892675"/>
            <a:ext cx="0" cy="471488"/>
          </a:xfrm>
          <a:prstGeom prst="line">
            <a:avLst/>
          </a:prstGeom>
          <a:noFill/>
          <a:ln w="9525">
            <a:solidFill>
              <a:schemeClr val="tx1"/>
            </a:solidFill>
            <a:round/>
            <a:headEnd/>
            <a:tailEnd/>
          </a:ln>
        </p:spPr>
        <p:txBody>
          <a:bodyPr wrap="none" anchor="ctr"/>
          <a:lstStyle/>
          <a:p>
            <a:endParaRPr lang="en-US"/>
          </a:p>
        </p:txBody>
      </p:sp>
      <p:sp>
        <p:nvSpPr>
          <p:cNvPr id="25639" name="Line 87"/>
          <p:cNvSpPr>
            <a:spLocks noChangeShapeType="1"/>
          </p:cNvSpPr>
          <p:nvPr/>
        </p:nvSpPr>
        <p:spPr bwMode="auto">
          <a:xfrm>
            <a:off x="2133600" y="4892675"/>
            <a:ext cx="228600" cy="0"/>
          </a:xfrm>
          <a:prstGeom prst="line">
            <a:avLst/>
          </a:prstGeom>
          <a:noFill/>
          <a:ln w="9525">
            <a:solidFill>
              <a:schemeClr val="tx1"/>
            </a:solidFill>
            <a:round/>
            <a:headEnd/>
            <a:tailEnd/>
          </a:ln>
        </p:spPr>
        <p:txBody>
          <a:bodyPr wrap="none" anchor="ctr"/>
          <a:lstStyle/>
          <a:p>
            <a:endParaRPr lang="en-US"/>
          </a:p>
        </p:txBody>
      </p:sp>
      <p:sp>
        <p:nvSpPr>
          <p:cNvPr id="25640" name="Line 88"/>
          <p:cNvSpPr>
            <a:spLocks noChangeShapeType="1"/>
          </p:cNvSpPr>
          <p:nvPr/>
        </p:nvSpPr>
        <p:spPr bwMode="auto">
          <a:xfrm flipV="1">
            <a:off x="2362200" y="4421188"/>
            <a:ext cx="0" cy="471487"/>
          </a:xfrm>
          <a:prstGeom prst="line">
            <a:avLst/>
          </a:prstGeom>
          <a:noFill/>
          <a:ln w="9525">
            <a:solidFill>
              <a:schemeClr val="tx1"/>
            </a:solidFill>
            <a:round/>
            <a:headEnd/>
            <a:tailEnd/>
          </a:ln>
        </p:spPr>
        <p:txBody>
          <a:bodyPr wrap="none" anchor="ctr"/>
          <a:lstStyle/>
          <a:p>
            <a:endParaRPr lang="en-US"/>
          </a:p>
        </p:txBody>
      </p:sp>
      <p:sp>
        <p:nvSpPr>
          <p:cNvPr id="25641" name="Line 89"/>
          <p:cNvSpPr>
            <a:spLocks noChangeShapeType="1"/>
          </p:cNvSpPr>
          <p:nvPr/>
        </p:nvSpPr>
        <p:spPr bwMode="auto">
          <a:xfrm>
            <a:off x="2362200" y="4421188"/>
            <a:ext cx="152400" cy="0"/>
          </a:xfrm>
          <a:prstGeom prst="line">
            <a:avLst/>
          </a:prstGeom>
          <a:noFill/>
          <a:ln w="9525">
            <a:solidFill>
              <a:schemeClr val="tx1"/>
            </a:solidFill>
            <a:round/>
            <a:headEnd/>
            <a:tailEnd/>
          </a:ln>
        </p:spPr>
        <p:txBody>
          <a:bodyPr wrap="none" anchor="ctr"/>
          <a:lstStyle/>
          <a:p>
            <a:endParaRPr lang="en-US"/>
          </a:p>
        </p:txBody>
      </p:sp>
      <p:sp>
        <p:nvSpPr>
          <p:cNvPr id="25642" name="Line 90"/>
          <p:cNvSpPr>
            <a:spLocks noChangeShapeType="1"/>
          </p:cNvSpPr>
          <p:nvPr/>
        </p:nvSpPr>
        <p:spPr bwMode="auto">
          <a:xfrm flipV="1">
            <a:off x="2514600" y="3949700"/>
            <a:ext cx="0" cy="471488"/>
          </a:xfrm>
          <a:prstGeom prst="line">
            <a:avLst/>
          </a:prstGeom>
          <a:noFill/>
          <a:ln w="9525">
            <a:solidFill>
              <a:schemeClr val="tx1"/>
            </a:solidFill>
            <a:round/>
            <a:headEnd/>
            <a:tailEnd/>
          </a:ln>
        </p:spPr>
        <p:txBody>
          <a:bodyPr wrap="none" anchor="ctr"/>
          <a:lstStyle/>
          <a:p>
            <a:endParaRPr lang="en-US"/>
          </a:p>
        </p:txBody>
      </p:sp>
      <p:sp>
        <p:nvSpPr>
          <p:cNvPr id="25643" name="Line 91"/>
          <p:cNvSpPr>
            <a:spLocks noChangeShapeType="1"/>
          </p:cNvSpPr>
          <p:nvPr/>
        </p:nvSpPr>
        <p:spPr bwMode="auto">
          <a:xfrm>
            <a:off x="2514600" y="3949700"/>
            <a:ext cx="152400" cy="0"/>
          </a:xfrm>
          <a:prstGeom prst="line">
            <a:avLst/>
          </a:prstGeom>
          <a:noFill/>
          <a:ln w="9525">
            <a:solidFill>
              <a:schemeClr val="tx1"/>
            </a:solidFill>
            <a:round/>
            <a:headEnd/>
            <a:tailEnd/>
          </a:ln>
        </p:spPr>
        <p:txBody>
          <a:bodyPr wrap="none" anchor="ctr"/>
          <a:lstStyle/>
          <a:p>
            <a:endParaRPr lang="en-US"/>
          </a:p>
        </p:txBody>
      </p:sp>
      <p:sp>
        <p:nvSpPr>
          <p:cNvPr id="25644" name="Line 92"/>
          <p:cNvSpPr>
            <a:spLocks noChangeShapeType="1"/>
          </p:cNvSpPr>
          <p:nvPr/>
        </p:nvSpPr>
        <p:spPr bwMode="auto">
          <a:xfrm>
            <a:off x="2667000" y="3949700"/>
            <a:ext cx="0" cy="471488"/>
          </a:xfrm>
          <a:prstGeom prst="line">
            <a:avLst/>
          </a:prstGeom>
          <a:noFill/>
          <a:ln w="9525">
            <a:solidFill>
              <a:schemeClr val="tx1"/>
            </a:solidFill>
            <a:round/>
            <a:headEnd/>
            <a:tailEnd/>
          </a:ln>
        </p:spPr>
        <p:txBody>
          <a:bodyPr wrap="none" anchor="ctr"/>
          <a:lstStyle/>
          <a:p>
            <a:endParaRPr lang="en-US"/>
          </a:p>
        </p:txBody>
      </p:sp>
      <p:sp>
        <p:nvSpPr>
          <p:cNvPr id="25645" name="Line 93"/>
          <p:cNvSpPr>
            <a:spLocks noChangeShapeType="1"/>
          </p:cNvSpPr>
          <p:nvPr/>
        </p:nvSpPr>
        <p:spPr bwMode="auto">
          <a:xfrm>
            <a:off x="2667000" y="4421188"/>
            <a:ext cx="533400" cy="0"/>
          </a:xfrm>
          <a:prstGeom prst="line">
            <a:avLst/>
          </a:prstGeom>
          <a:noFill/>
          <a:ln w="9525">
            <a:solidFill>
              <a:schemeClr val="tx1"/>
            </a:solidFill>
            <a:round/>
            <a:headEnd/>
            <a:tailEnd/>
          </a:ln>
        </p:spPr>
        <p:txBody>
          <a:bodyPr wrap="none" anchor="ctr"/>
          <a:lstStyle/>
          <a:p>
            <a:endParaRPr lang="en-US"/>
          </a:p>
        </p:txBody>
      </p:sp>
      <p:sp>
        <p:nvSpPr>
          <p:cNvPr id="25646" name="Line 94"/>
          <p:cNvSpPr>
            <a:spLocks noChangeShapeType="1"/>
          </p:cNvSpPr>
          <p:nvPr/>
        </p:nvSpPr>
        <p:spPr bwMode="auto">
          <a:xfrm>
            <a:off x="3200400" y="4421188"/>
            <a:ext cx="0" cy="471487"/>
          </a:xfrm>
          <a:prstGeom prst="line">
            <a:avLst/>
          </a:prstGeom>
          <a:noFill/>
          <a:ln w="9525">
            <a:solidFill>
              <a:schemeClr val="tx1"/>
            </a:solidFill>
            <a:round/>
            <a:headEnd/>
            <a:tailEnd/>
          </a:ln>
        </p:spPr>
        <p:txBody>
          <a:bodyPr wrap="none" anchor="ctr"/>
          <a:lstStyle/>
          <a:p>
            <a:endParaRPr lang="en-US"/>
          </a:p>
        </p:txBody>
      </p:sp>
      <p:sp>
        <p:nvSpPr>
          <p:cNvPr id="25647" name="Line 95"/>
          <p:cNvSpPr>
            <a:spLocks noChangeShapeType="1"/>
          </p:cNvSpPr>
          <p:nvPr/>
        </p:nvSpPr>
        <p:spPr bwMode="auto">
          <a:xfrm>
            <a:off x="3200400" y="4892675"/>
            <a:ext cx="152400" cy="0"/>
          </a:xfrm>
          <a:prstGeom prst="line">
            <a:avLst/>
          </a:prstGeom>
          <a:noFill/>
          <a:ln w="9525">
            <a:solidFill>
              <a:schemeClr val="tx1"/>
            </a:solidFill>
            <a:round/>
            <a:headEnd/>
            <a:tailEnd/>
          </a:ln>
        </p:spPr>
        <p:txBody>
          <a:bodyPr wrap="none" anchor="ctr"/>
          <a:lstStyle/>
          <a:p>
            <a:endParaRPr lang="en-US"/>
          </a:p>
        </p:txBody>
      </p:sp>
      <p:sp>
        <p:nvSpPr>
          <p:cNvPr id="25648" name="Line 96"/>
          <p:cNvSpPr>
            <a:spLocks noChangeShapeType="1"/>
          </p:cNvSpPr>
          <p:nvPr/>
        </p:nvSpPr>
        <p:spPr bwMode="auto">
          <a:xfrm flipV="1">
            <a:off x="3352800" y="4421188"/>
            <a:ext cx="0" cy="471487"/>
          </a:xfrm>
          <a:prstGeom prst="line">
            <a:avLst/>
          </a:prstGeom>
          <a:noFill/>
          <a:ln w="9525">
            <a:solidFill>
              <a:schemeClr val="tx1"/>
            </a:solidFill>
            <a:round/>
            <a:headEnd/>
            <a:tailEnd/>
          </a:ln>
        </p:spPr>
        <p:txBody>
          <a:bodyPr wrap="none" anchor="ctr"/>
          <a:lstStyle/>
          <a:p>
            <a:endParaRPr lang="en-US"/>
          </a:p>
        </p:txBody>
      </p:sp>
      <p:sp>
        <p:nvSpPr>
          <p:cNvPr id="25649" name="Line 97"/>
          <p:cNvSpPr>
            <a:spLocks noChangeShapeType="1"/>
          </p:cNvSpPr>
          <p:nvPr/>
        </p:nvSpPr>
        <p:spPr bwMode="auto">
          <a:xfrm>
            <a:off x="3352800" y="4421188"/>
            <a:ext cx="304800" cy="0"/>
          </a:xfrm>
          <a:prstGeom prst="line">
            <a:avLst/>
          </a:prstGeom>
          <a:noFill/>
          <a:ln w="9525">
            <a:solidFill>
              <a:schemeClr val="tx1"/>
            </a:solidFill>
            <a:round/>
            <a:headEnd/>
            <a:tailEnd/>
          </a:ln>
        </p:spPr>
        <p:txBody>
          <a:bodyPr wrap="none" anchor="ctr"/>
          <a:lstStyle/>
          <a:p>
            <a:endParaRPr lang="en-US"/>
          </a:p>
        </p:txBody>
      </p:sp>
      <p:sp>
        <p:nvSpPr>
          <p:cNvPr id="25650" name="Line 98"/>
          <p:cNvSpPr>
            <a:spLocks noChangeShapeType="1"/>
          </p:cNvSpPr>
          <p:nvPr/>
        </p:nvSpPr>
        <p:spPr bwMode="auto">
          <a:xfrm>
            <a:off x="3657600" y="4421188"/>
            <a:ext cx="0" cy="471487"/>
          </a:xfrm>
          <a:prstGeom prst="line">
            <a:avLst/>
          </a:prstGeom>
          <a:noFill/>
          <a:ln w="9525">
            <a:solidFill>
              <a:schemeClr val="tx1"/>
            </a:solidFill>
            <a:round/>
            <a:headEnd/>
            <a:tailEnd/>
          </a:ln>
        </p:spPr>
        <p:txBody>
          <a:bodyPr wrap="none" anchor="ctr"/>
          <a:lstStyle/>
          <a:p>
            <a:endParaRPr lang="en-US"/>
          </a:p>
        </p:txBody>
      </p:sp>
      <p:sp>
        <p:nvSpPr>
          <p:cNvPr id="25651" name="Line 99"/>
          <p:cNvSpPr>
            <a:spLocks noChangeShapeType="1"/>
          </p:cNvSpPr>
          <p:nvPr/>
        </p:nvSpPr>
        <p:spPr bwMode="auto">
          <a:xfrm>
            <a:off x="3657600" y="4892675"/>
            <a:ext cx="228600" cy="0"/>
          </a:xfrm>
          <a:prstGeom prst="line">
            <a:avLst/>
          </a:prstGeom>
          <a:noFill/>
          <a:ln w="9525">
            <a:solidFill>
              <a:schemeClr val="tx1"/>
            </a:solidFill>
            <a:round/>
            <a:headEnd/>
            <a:tailEnd/>
          </a:ln>
        </p:spPr>
        <p:txBody>
          <a:bodyPr wrap="none" anchor="ctr"/>
          <a:lstStyle/>
          <a:p>
            <a:endParaRPr lang="en-US"/>
          </a:p>
        </p:txBody>
      </p:sp>
      <p:sp>
        <p:nvSpPr>
          <p:cNvPr id="25652" name="Line 100"/>
          <p:cNvSpPr>
            <a:spLocks noChangeShapeType="1"/>
          </p:cNvSpPr>
          <p:nvPr/>
        </p:nvSpPr>
        <p:spPr bwMode="auto">
          <a:xfrm>
            <a:off x="914400" y="5364163"/>
            <a:ext cx="0" cy="808037"/>
          </a:xfrm>
          <a:prstGeom prst="line">
            <a:avLst/>
          </a:prstGeom>
          <a:noFill/>
          <a:ln w="9525">
            <a:solidFill>
              <a:schemeClr val="tx1"/>
            </a:solidFill>
            <a:round/>
            <a:headEnd/>
            <a:tailEnd/>
          </a:ln>
        </p:spPr>
        <p:txBody>
          <a:bodyPr wrap="none" anchor="ctr"/>
          <a:lstStyle/>
          <a:p>
            <a:endParaRPr lang="en-US"/>
          </a:p>
        </p:txBody>
      </p:sp>
      <p:sp>
        <p:nvSpPr>
          <p:cNvPr id="25653" name="Line 101"/>
          <p:cNvSpPr>
            <a:spLocks noChangeShapeType="1"/>
          </p:cNvSpPr>
          <p:nvPr/>
        </p:nvSpPr>
        <p:spPr bwMode="auto">
          <a:xfrm>
            <a:off x="914400" y="6172200"/>
            <a:ext cx="3124200" cy="0"/>
          </a:xfrm>
          <a:prstGeom prst="line">
            <a:avLst/>
          </a:prstGeom>
          <a:noFill/>
          <a:ln w="9525">
            <a:solidFill>
              <a:schemeClr val="tx1"/>
            </a:solidFill>
            <a:round/>
            <a:headEnd/>
            <a:tailEnd/>
          </a:ln>
        </p:spPr>
        <p:txBody>
          <a:bodyPr wrap="none" anchor="ctr"/>
          <a:lstStyle/>
          <a:p>
            <a:endParaRPr lang="en-US"/>
          </a:p>
        </p:txBody>
      </p:sp>
      <p:sp>
        <p:nvSpPr>
          <p:cNvPr id="25654" name="Line 102"/>
          <p:cNvSpPr>
            <a:spLocks noChangeShapeType="1"/>
          </p:cNvSpPr>
          <p:nvPr/>
        </p:nvSpPr>
        <p:spPr bwMode="auto">
          <a:xfrm flipV="1">
            <a:off x="1447800" y="5791200"/>
            <a:ext cx="0" cy="404813"/>
          </a:xfrm>
          <a:prstGeom prst="line">
            <a:avLst/>
          </a:prstGeom>
          <a:noFill/>
          <a:ln w="9525">
            <a:solidFill>
              <a:schemeClr val="accent2"/>
            </a:solidFill>
            <a:round/>
            <a:headEnd/>
            <a:tailEnd type="triangle" w="med" len="med"/>
          </a:ln>
        </p:spPr>
        <p:txBody>
          <a:bodyPr wrap="none" anchor="ctr"/>
          <a:lstStyle/>
          <a:p>
            <a:endParaRPr lang="en-US"/>
          </a:p>
        </p:txBody>
      </p:sp>
      <p:sp>
        <p:nvSpPr>
          <p:cNvPr id="25655" name="Line 103"/>
          <p:cNvSpPr>
            <a:spLocks noChangeShapeType="1"/>
          </p:cNvSpPr>
          <p:nvPr/>
        </p:nvSpPr>
        <p:spPr bwMode="auto">
          <a:xfrm flipV="1">
            <a:off x="19812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6" name="Line 104"/>
          <p:cNvSpPr>
            <a:spLocks noChangeShapeType="1"/>
          </p:cNvSpPr>
          <p:nvPr/>
        </p:nvSpPr>
        <p:spPr bwMode="auto">
          <a:xfrm flipV="1">
            <a:off x="2667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7" name="Line 105"/>
          <p:cNvSpPr>
            <a:spLocks noChangeShapeType="1"/>
          </p:cNvSpPr>
          <p:nvPr/>
        </p:nvSpPr>
        <p:spPr bwMode="auto">
          <a:xfrm flipV="1">
            <a:off x="3200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8" name="Line 106"/>
          <p:cNvSpPr>
            <a:spLocks noChangeShapeType="1"/>
          </p:cNvSpPr>
          <p:nvPr/>
        </p:nvSpPr>
        <p:spPr bwMode="auto">
          <a:xfrm flipV="1">
            <a:off x="3657600" y="5767388"/>
            <a:ext cx="0" cy="404812"/>
          </a:xfrm>
          <a:prstGeom prst="line">
            <a:avLst/>
          </a:prstGeom>
          <a:noFill/>
          <a:ln w="9525">
            <a:solidFill>
              <a:schemeClr val="accent2"/>
            </a:solidFill>
            <a:round/>
            <a:headEnd/>
            <a:tailEnd type="triangle" w="med" len="med"/>
          </a:ln>
        </p:spPr>
        <p:txBody>
          <a:bodyPr wrap="none" anchor="ctr"/>
          <a:lstStyle/>
          <a:p>
            <a:endParaRPr lang="en-US"/>
          </a:p>
        </p:txBody>
      </p:sp>
      <p:grpSp>
        <p:nvGrpSpPr>
          <p:cNvPr id="25659" name="Group 107"/>
          <p:cNvGrpSpPr>
            <a:grpSpLocks/>
          </p:cNvGrpSpPr>
          <p:nvPr/>
        </p:nvGrpSpPr>
        <p:grpSpPr bwMode="auto">
          <a:xfrm>
            <a:off x="4800600" y="3276600"/>
            <a:ext cx="3613150" cy="2530475"/>
            <a:chOff x="96" y="2304"/>
            <a:chExt cx="2276" cy="1804"/>
          </a:xfrm>
        </p:grpSpPr>
        <p:sp>
          <p:nvSpPr>
            <p:cNvPr id="25676" name="Line 10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5677" name="Line 10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5678" name="Text Box 110"/>
            <p:cNvSpPr txBox="1">
              <a:spLocks noChangeArrowheads="1"/>
            </p:cNvSpPr>
            <p:nvPr/>
          </p:nvSpPr>
          <p:spPr bwMode="auto">
            <a:xfrm>
              <a:off x="2256" y="3742"/>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5679" name="Line 11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0" name="Line 11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1" name="Line 113"/>
            <p:cNvSpPr>
              <a:spLocks noChangeShapeType="1"/>
            </p:cNvSpPr>
            <p:nvPr/>
          </p:nvSpPr>
          <p:spPr bwMode="auto">
            <a:xfrm flipV="1">
              <a:off x="6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2" name="Line 114"/>
            <p:cNvSpPr>
              <a:spLocks noChangeShapeType="1"/>
            </p:cNvSpPr>
            <p:nvPr/>
          </p:nvSpPr>
          <p:spPr bwMode="auto">
            <a:xfrm flipV="1">
              <a:off x="148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3" name="Line 115"/>
            <p:cNvSpPr>
              <a:spLocks noChangeShapeType="1"/>
            </p:cNvSpPr>
            <p:nvPr/>
          </p:nvSpPr>
          <p:spPr bwMode="auto">
            <a:xfrm flipV="1">
              <a:off x="139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4" name="Line 116"/>
            <p:cNvSpPr>
              <a:spLocks noChangeShapeType="1"/>
            </p:cNvSpPr>
            <p:nvPr/>
          </p:nvSpPr>
          <p:spPr bwMode="auto">
            <a:xfrm flipV="1">
              <a:off x="124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5" name="Line 117"/>
            <p:cNvSpPr>
              <a:spLocks noChangeShapeType="1"/>
            </p:cNvSpPr>
            <p:nvPr/>
          </p:nvSpPr>
          <p:spPr bwMode="auto">
            <a:xfrm flipV="1">
              <a:off x="43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6" name="Line 118"/>
            <p:cNvSpPr>
              <a:spLocks noChangeShapeType="1"/>
            </p:cNvSpPr>
            <p:nvPr/>
          </p:nvSpPr>
          <p:spPr bwMode="auto">
            <a:xfrm flipV="1">
              <a:off x="192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7" name="Text Box 119"/>
            <p:cNvSpPr txBox="1">
              <a:spLocks noChangeArrowheads="1"/>
            </p:cNvSpPr>
            <p:nvPr/>
          </p:nvSpPr>
          <p:spPr bwMode="auto">
            <a:xfrm>
              <a:off x="144" y="3360"/>
              <a:ext cx="187" cy="24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5688" name="Text Box 120"/>
            <p:cNvSpPr txBox="1">
              <a:spLocks noChangeArrowheads="1"/>
            </p:cNvSpPr>
            <p:nvPr/>
          </p:nvSpPr>
          <p:spPr bwMode="auto">
            <a:xfrm>
              <a:off x="144" y="3456"/>
              <a:ext cx="116" cy="326"/>
            </a:xfrm>
            <a:prstGeom prst="rect">
              <a:avLst/>
            </a:prstGeom>
            <a:noFill/>
            <a:ln w="9525">
              <a:noFill/>
              <a:miter lim="800000"/>
              <a:headEnd/>
              <a:tailEnd/>
            </a:ln>
          </p:spPr>
          <p:txBody>
            <a:bodyPr>
              <a:spAutoFit/>
            </a:bodyPr>
            <a:lstStyle/>
            <a:p>
              <a:endParaRPr lang="en-US">
                <a:latin typeface="Calibri" pitchFamily="-109" charset="0"/>
              </a:endParaRPr>
            </a:p>
          </p:txBody>
        </p:sp>
        <p:sp>
          <p:nvSpPr>
            <p:cNvPr id="25689" name="Text Box 121"/>
            <p:cNvSpPr txBox="1">
              <a:spLocks noChangeArrowheads="1"/>
            </p:cNvSpPr>
            <p:nvPr/>
          </p:nvSpPr>
          <p:spPr bwMode="auto">
            <a:xfrm>
              <a:off x="576" y="3868"/>
              <a:ext cx="187" cy="24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5690" name="Text Box 122"/>
            <p:cNvSpPr txBox="1">
              <a:spLocks noChangeArrowheads="1"/>
            </p:cNvSpPr>
            <p:nvPr/>
          </p:nvSpPr>
          <p:spPr bwMode="auto">
            <a:xfrm>
              <a:off x="912" y="3868"/>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91" name="Text Box 123"/>
            <p:cNvSpPr txBox="1">
              <a:spLocks noChangeArrowheads="1"/>
            </p:cNvSpPr>
            <p:nvPr/>
          </p:nvSpPr>
          <p:spPr bwMode="auto">
            <a:xfrm>
              <a:off x="1248" y="3868"/>
              <a:ext cx="187" cy="24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92" name="Text Box 124"/>
            <p:cNvSpPr txBox="1">
              <a:spLocks noChangeArrowheads="1"/>
            </p:cNvSpPr>
            <p:nvPr/>
          </p:nvSpPr>
          <p:spPr bwMode="auto">
            <a:xfrm>
              <a:off x="1584" y="3868"/>
              <a:ext cx="187" cy="24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5693" name="Text Box 125"/>
            <p:cNvSpPr txBox="1">
              <a:spLocks noChangeArrowheads="1"/>
            </p:cNvSpPr>
            <p:nvPr/>
          </p:nvSpPr>
          <p:spPr bwMode="auto">
            <a:xfrm>
              <a:off x="1920" y="3868"/>
              <a:ext cx="187" cy="24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5694" name="Line 126"/>
            <p:cNvSpPr>
              <a:spLocks noChangeShapeType="1"/>
            </p:cNvSpPr>
            <p:nvPr/>
          </p:nvSpPr>
          <p:spPr bwMode="auto">
            <a:xfrm flipV="1">
              <a:off x="201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95" name="Line 127"/>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96" name="Text Box 128"/>
            <p:cNvSpPr txBox="1">
              <a:spLocks noChangeArrowheads="1"/>
            </p:cNvSpPr>
            <p:nvPr/>
          </p:nvSpPr>
          <p:spPr bwMode="auto">
            <a:xfrm>
              <a:off x="144" y="3024"/>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97" name="Text Box 129"/>
            <p:cNvSpPr txBox="1">
              <a:spLocks noChangeArrowheads="1"/>
            </p:cNvSpPr>
            <p:nvPr/>
          </p:nvSpPr>
          <p:spPr bwMode="auto">
            <a:xfrm>
              <a:off x="144" y="2688"/>
              <a:ext cx="187" cy="24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98" name="Text Box 130"/>
            <p:cNvSpPr txBox="1">
              <a:spLocks noChangeArrowheads="1"/>
            </p:cNvSpPr>
            <p:nvPr/>
          </p:nvSpPr>
          <p:spPr bwMode="auto">
            <a:xfrm>
              <a:off x="96" y="2304"/>
              <a:ext cx="358" cy="24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5699" name="Line 131"/>
            <p:cNvSpPr>
              <a:spLocks noChangeShapeType="1"/>
            </p:cNvSpPr>
            <p:nvPr/>
          </p:nvSpPr>
          <p:spPr bwMode="auto">
            <a:xfrm flipV="1">
              <a:off x="1680"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700" name="Line 132"/>
            <p:cNvSpPr>
              <a:spLocks noChangeShapeType="1"/>
            </p:cNvSpPr>
            <p:nvPr/>
          </p:nvSpPr>
          <p:spPr bwMode="auto">
            <a:xfrm flipV="1">
              <a:off x="336" y="3456"/>
              <a:ext cx="96" cy="0"/>
            </a:xfrm>
            <a:prstGeom prst="line">
              <a:avLst/>
            </a:prstGeom>
            <a:noFill/>
            <a:ln w="9525">
              <a:solidFill>
                <a:schemeClr val="tx1"/>
              </a:solidFill>
              <a:round/>
              <a:headEnd/>
              <a:tailEnd/>
            </a:ln>
          </p:spPr>
          <p:txBody>
            <a:bodyPr wrap="none" anchor="ctr"/>
            <a:lstStyle/>
            <a:p>
              <a:endParaRPr lang="en-US"/>
            </a:p>
          </p:txBody>
        </p:sp>
        <p:sp>
          <p:nvSpPr>
            <p:cNvPr id="25701" name="Line 133"/>
            <p:cNvSpPr>
              <a:spLocks noChangeShapeType="1"/>
            </p:cNvSpPr>
            <p:nvPr/>
          </p:nvSpPr>
          <p:spPr bwMode="auto">
            <a:xfrm>
              <a:off x="432" y="3456"/>
              <a:ext cx="0" cy="336"/>
            </a:xfrm>
            <a:prstGeom prst="line">
              <a:avLst/>
            </a:prstGeom>
            <a:noFill/>
            <a:ln w="9525">
              <a:solidFill>
                <a:schemeClr val="tx1"/>
              </a:solidFill>
              <a:round/>
              <a:headEnd/>
              <a:tailEnd/>
            </a:ln>
          </p:spPr>
          <p:txBody>
            <a:bodyPr wrap="none" anchor="ctr"/>
            <a:lstStyle/>
            <a:p>
              <a:endParaRPr lang="en-US"/>
            </a:p>
          </p:txBody>
        </p:sp>
        <p:sp>
          <p:nvSpPr>
            <p:cNvPr id="25702" name="Line 134"/>
            <p:cNvSpPr>
              <a:spLocks noChangeShapeType="1"/>
            </p:cNvSpPr>
            <p:nvPr/>
          </p:nvSpPr>
          <p:spPr bwMode="auto">
            <a:xfrm flipV="1">
              <a:off x="672" y="3456"/>
              <a:ext cx="0" cy="336"/>
            </a:xfrm>
            <a:prstGeom prst="line">
              <a:avLst/>
            </a:prstGeom>
            <a:noFill/>
            <a:ln w="9525">
              <a:solidFill>
                <a:schemeClr val="tx1"/>
              </a:solidFill>
              <a:round/>
              <a:headEnd/>
              <a:tailEnd/>
            </a:ln>
          </p:spPr>
          <p:txBody>
            <a:bodyPr wrap="none" anchor="ctr"/>
            <a:lstStyle/>
            <a:p>
              <a:endParaRPr lang="en-US"/>
            </a:p>
          </p:txBody>
        </p:sp>
        <p:sp>
          <p:nvSpPr>
            <p:cNvPr id="25703" name="Line 135"/>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5704" name="Line 136"/>
            <p:cNvSpPr>
              <a:spLocks noChangeShapeType="1"/>
            </p:cNvSpPr>
            <p:nvPr/>
          </p:nvSpPr>
          <p:spPr bwMode="auto">
            <a:xfrm flipV="1">
              <a:off x="1008" y="3120"/>
              <a:ext cx="0" cy="336"/>
            </a:xfrm>
            <a:prstGeom prst="line">
              <a:avLst/>
            </a:prstGeom>
            <a:noFill/>
            <a:ln w="9525">
              <a:solidFill>
                <a:schemeClr val="tx1"/>
              </a:solidFill>
              <a:round/>
              <a:headEnd/>
              <a:tailEnd/>
            </a:ln>
          </p:spPr>
          <p:txBody>
            <a:bodyPr wrap="none" anchor="ctr"/>
            <a:lstStyle/>
            <a:p>
              <a:endParaRPr lang="en-US"/>
            </a:p>
          </p:txBody>
        </p:sp>
        <p:sp>
          <p:nvSpPr>
            <p:cNvPr id="25705" name="Line 137"/>
            <p:cNvSpPr>
              <a:spLocks noChangeShapeType="1"/>
            </p:cNvSpPr>
            <p:nvPr/>
          </p:nvSpPr>
          <p:spPr bwMode="auto">
            <a:xfrm>
              <a:off x="1008" y="3120"/>
              <a:ext cx="240" cy="0"/>
            </a:xfrm>
            <a:prstGeom prst="line">
              <a:avLst/>
            </a:prstGeom>
            <a:noFill/>
            <a:ln w="9525">
              <a:solidFill>
                <a:schemeClr val="tx1"/>
              </a:solidFill>
              <a:round/>
              <a:headEnd/>
              <a:tailEnd/>
            </a:ln>
          </p:spPr>
          <p:txBody>
            <a:bodyPr wrap="none" anchor="ctr"/>
            <a:lstStyle/>
            <a:p>
              <a:endParaRPr lang="en-US"/>
            </a:p>
          </p:txBody>
        </p:sp>
        <p:sp>
          <p:nvSpPr>
            <p:cNvPr id="25706" name="Line 138"/>
            <p:cNvSpPr>
              <a:spLocks noChangeShapeType="1"/>
            </p:cNvSpPr>
            <p:nvPr/>
          </p:nvSpPr>
          <p:spPr bwMode="auto">
            <a:xfrm>
              <a:off x="1248" y="3120"/>
              <a:ext cx="0" cy="336"/>
            </a:xfrm>
            <a:prstGeom prst="line">
              <a:avLst/>
            </a:prstGeom>
            <a:noFill/>
            <a:ln w="9525">
              <a:solidFill>
                <a:schemeClr val="tx1"/>
              </a:solidFill>
              <a:round/>
              <a:headEnd/>
              <a:tailEnd/>
            </a:ln>
          </p:spPr>
          <p:txBody>
            <a:bodyPr wrap="none" anchor="ctr"/>
            <a:lstStyle/>
            <a:p>
              <a:endParaRPr lang="en-US"/>
            </a:p>
          </p:txBody>
        </p:sp>
        <p:sp>
          <p:nvSpPr>
            <p:cNvPr id="25707" name="Line 139"/>
            <p:cNvSpPr>
              <a:spLocks noChangeShapeType="1"/>
            </p:cNvSpPr>
            <p:nvPr/>
          </p:nvSpPr>
          <p:spPr bwMode="auto">
            <a:xfrm>
              <a:off x="1248" y="3456"/>
              <a:ext cx="96" cy="0"/>
            </a:xfrm>
            <a:prstGeom prst="line">
              <a:avLst/>
            </a:prstGeom>
            <a:noFill/>
            <a:ln w="9525">
              <a:solidFill>
                <a:schemeClr val="tx1"/>
              </a:solidFill>
              <a:round/>
              <a:headEnd/>
              <a:tailEnd/>
            </a:ln>
          </p:spPr>
          <p:txBody>
            <a:bodyPr wrap="none" anchor="ctr"/>
            <a:lstStyle/>
            <a:p>
              <a:endParaRPr lang="en-US"/>
            </a:p>
          </p:txBody>
        </p:sp>
        <p:sp>
          <p:nvSpPr>
            <p:cNvPr id="25708" name="Line 140"/>
            <p:cNvSpPr>
              <a:spLocks noChangeShapeType="1"/>
            </p:cNvSpPr>
            <p:nvPr/>
          </p:nvSpPr>
          <p:spPr bwMode="auto">
            <a:xfrm flipV="1">
              <a:off x="1344" y="3120"/>
              <a:ext cx="0" cy="336"/>
            </a:xfrm>
            <a:prstGeom prst="line">
              <a:avLst/>
            </a:prstGeom>
            <a:noFill/>
            <a:ln w="9525">
              <a:solidFill>
                <a:schemeClr val="tx1"/>
              </a:solidFill>
              <a:round/>
              <a:headEnd/>
              <a:tailEnd/>
            </a:ln>
          </p:spPr>
          <p:txBody>
            <a:bodyPr wrap="none" anchor="ctr"/>
            <a:lstStyle/>
            <a:p>
              <a:endParaRPr lang="en-US"/>
            </a:p>
          </p:txBody>
        </p:sp>
        <p:sp>
          <p:nvSpPr>
            <p:cNvPr id="25709" name="Line 141"/>
            <p:cNvSpPr>
              <a:spLocks noChangeShapeType="1"/>
            </p:cNvSpPr>
            <p:nvPr/>
          </p:nvSpPr>
          <p:spPr bwMode="auto">
            <a:xfrm>
              <a:off x="1344" y="3120"/>
              <a:ext cx="48" cy="0"/>
            </a:xfrm>
            <a:prstGeom prst="line">
              <a:avLst/>
            </a:prstGeom>
            <a:noFill/>
            <a:ln w="9525">
              <a:solidFill>
                <a:schemeClr val="tx1"/>
              </a:solidFill>
              <a:round/>
              <a:headEnd/>
              <a:tailEnd/>
            </a:ln>
          </p:spPr>
          <p:txBody>
            <a:bodyPr wrap="none" anchor="ctr"/>
            <a:lstStyle/>
            <a:p>
              <a:endParaRPr lang="en-US"/>
            </a:p>
          </p:txBody>
        </p:sp>
        <p:sp>
          <p:nvSpPr>
            <p:cNvPr id="25710" name="Line 142"/>
            <p:cNvSpPr>
              <a:spLocks noChangeShapeType="1"/>
            </p:cNvSpPr>
            <p:nvPr/>
          </p:nvSpPr>
          <p:spPr bwMode="auto">
            <a:xfrm>
              <a:off x="1392" y="3120"/>
              <a:ext cx="0" cy="336"/>
            </a:xfrm>
            <a:prstGeom prst="line">
              <a:avLst/>
            </a:prstGeom>
            <a:noFill/>
            <a:ln w="9525">
              <a:solidFill>
                <a:schemeClr val="tx1"/>
              </a:solidFill>
              <a:round/>
              <a:headEnd/>
              <a:tailEnd/>
            </a:ln>
          </p:spPr>
          <p:txBody>
            <a:bodyPr wrap="none" anchor="ctr"/>
            <a:lstStyle/>
            <a:p>
              <a:endParaRPr lang="en-US"/>
            </a:p>
          </p:txBody>
        </p:sp>
        <p:sp>
          <p:nvSpPr>
            <p:cNvPr id="25711" name="Line 143"/>
            <p:cNvSpPr>
              <a:spLocks noChangeShapeType="1"/>
            </p:cNvSpPr>
            <p:nvPr/>
          </p:nvSpPr>
          <p:spPr bwMode="auto">
            <a:xfrm>
              <a:off x="1392" y="3456"/>
              <a:ext cx="96" cy="0"/>
            </a:xfrm>
            <a:prstGeom prst="line">
              <a:avLst/>
            </a:prstGeom>
            <a:noFill/>
            <a:ln w="9525">
              <a:solidFill>
                <a:schemeClr val="tx1"/>
              </a:solidFill>
              <a:round/>
              <a:headEnd/>
              <a:tailEnd/>
            </a:ln>
          </p:spPr>
          <p:txBody>
            <a:bodyPr wrap="none" anchor="ctr"/>
            <a:lstStyle/>
            <a:p>
              <a:endParaRPr lang="en-US"/>
            </a:p>
          </p:txBody>
        </p:sp>
        <p:sp>
          <p:nvSpPr>
            <p:cNvPr id="25712" name="Line 144"/>
            <p:cNvSpPr>
              <a:spLocks noChangeShapeType="1"/>
            </p:cNvSpPr>
            <p:nvPr/>
          </p:nvSpPr>
          <p:spPr bwMode="auto">
            <a:xfrm>
              <a:off x="1488" y="3456"/>
              <a:ext cx="0" cy="336"/>
            </a:xfrm>
            <a:prstGeom prst="line">
              <a:avLst/>
            </a:prstGeom>
            <a:noFill/>
            <a:ln w="9525">
              <a:solidFill>
                <a:schemeClr val="tx1"/>
              </a:solidFill>
              <a:round/>
              <a:headEnd/>
              <a:tailEnd/>
            </a:ln>
          </p:spPr>
          <p:txBody>
            <a:bodyPr wrap="none" anchor="ctr"/>
            <a:lstStyle/>
            <a:p>
              <a:endParaRPr lang="en-US"/>
            </a:p>
          </p:txBody>
        </p:sp>
        <p:sp>
          <p:nvSpPr>
            <p:cNvPr id="25713" name="Line 145"/>
            <p:cNvSpPr>
              <a:spLocks noChangeShapeType="1"/>
            </p:cNvSpPr>
            <p:nvPr/>
          </p:nvSpPr>
          <p:spPr bwMode="auto">
            <a:xfrm flipV="1">
              <a:off x="1680" y="3456"/>
              <a:ext cx="0" cy="336"/>
            </a:xfrm>
            <a:prstGeom prst="line">
              <a:avLst/>
            </a:prstGeom>
            <a:noFill/>
            <a:ln w="9525">
              <a:solidFill>
                <a:schemeClr val="tx1"/>
              </a:solidFill>
              <a:round/>
              <a:headEnd/>
              <a:tailEnd/>
            </a:ln>
          </p:spPr>
          <p:txBody>
            <a:bodyPr wrap="none" anchor="ctr"/>
            <a:lstStyle/>
            <a:p>
              <a:endParaRPr lang="en-US"/>
            </a:p>
          </p:txBody>
        </p:sp>
        <p:sp>
          <p:nvSpPr>
            <p:cNvPr id="25714" name="Line 146"/>
            <p:cNvSpPr>
              <a:spLocks noChangeShapeType="1"/>
            </p:cNvSpPr>
            <p:nvPr/>
          </p:nvSpPr>
          <p:spPr bwMode="auto">
            <a:xfrm>
              <a:off x="1680" y="3456"/>
              <a:ext cx="240" cy="0"/>
            </a:xfrm>
            <a:prstGeom prst="line">
              <a:avLst/>
            </a:prstGeom>
            <a:noFill/>
            <a:ln w="9525">
              <a:solidFill>
                <a:schemeClr val="tx1"/>
              </a:solidFill>
              <a:round/>
              <a:headEnd/>
              <a:tailEnd/>
            </a:ln>
          </p:spPr>
          <p:txBody>
            <a:bodyPr wrap="none" anchor="ctr"/>
            <a:lstStyle/>
            <a:p>
              <a:endParaRPr lang="en-US"/>
            </a:p>
          </p:txBody>
        </p:sp>
        <p:sp>
          <p:nvSpPr>
            <p:cNvPr id="25715" name="Line 147"/>
            <p:cNvSpPr>
              <a:spLocks noChangeShapeType="1"/>
            </p:cNvSpPr>
            <p:nvPr/>
          </p:nvSpPr>
          <p:spPr bwMode="auto">
            <a:xfrm>
              <a:off x="1920" y="3456"/>
              <a:ext cx="0" cy="336"/>
            </a:xfrm>
            <a:prstGeom prst="line">
              <a:avLst/>
            </a:prstGeom>
            <a:noFill/>
            <a:ln w="9525">
              <a:solidFill>
                <a:schemeClr val="tx1"/>
              </a:solidFill>
              <a:round/>
              <a:headEnd/>
              <a:tailEnd/>
            </a:ln>
          </p:spPr>
          <p:txBody>
            <a:bodyPr wrap="none" anchor="ctr"/>
            <a:lstStyle/>
            <a:p>
              <a:endParaRPr lang="en-US"/>
            </a:p>
          </p:txBody>
        </p:sp>
        <p:sp>
          <p:nvSpPr>
            <p:cNvPr id="25716" name="Line 148"/>
            <p:cNvSpPr>
              <a:spLocks noChangeShapeType="1"/>
            </p:cNvSpPr>
            <p:nvPr/>
          </p:nvSpPr>
          <p:spPr bwMode="auto">
            <a:xfrm flipV="1">
              <a:off x="2016" y="3456"/>
              <a:ext cx="0" cy="336"/>
            </a:xfrm>
            <a:prstGeom prst="line">
              <a:avLst/>
            </a:prstGeom>
            <a:noFill/>
            <a:ln w="9525">
              <a:solidFill>
                <a:schemeClr val="tx1"/>
              </a:solidFill>
              <a:round/>
              <a:headEnd/>
              <a:tailEnd/>
            </a:ln>
          </p:spPr>
          <p:txBody>
            <a:bodyPr wrap="none" anchor="ctr"/>
            <a:lstStyle/>
            <a:p>
              <a:endParaRPr lang="en-US"/>
            </a:p>
          </p:txBody>
        </p:sp>
        <p:sp>
          <p:nvSpPr>
            <p:cNvPr id="25717" name="Line 149"/>
            <p:cNvSpPr>
              <a:spLocks noChangeShapeType="1"/>
            </p:cNvSpPr>
            <p:nvPr/>
          </p:nvSpPr>
          <p:spPr bwMode="auto">
            <a:xfrm>
              <a:off x="2016" y="3456"/>
              <a:ext cx="144" cy="0"/>
            </a:xfrm>
            <a:prstGeom prst="line">
              <a:avLst/>
            </a:prstGeom>
            <a:noFill/>
            <a:ln w="9525">
              <a:solidFill>
                <a:schemeClr val="tx1"/>
              </a:solidFill>
              <a:round/>
              <a:headEnd/>
              <a:tailEnd/>
            </a:ln>
          </p:spPr>
          <p:txBody>
            <a:bodyPr wrap="none" anchor="ctr"/>
            <a:lstStyle/>
            <a:p>
              <a:endParaRPr lang="en-US"/>
            </a:p>
          </p:txBody>
        </p:sp>
      </p:grpSp>
      <p:sp>
        <p:nvSpPr>
          <p:cNvPr id="25660" name="Line 150"/>
          <p:cNvSpPr>
            <a:spLocks noChangeShapeType="1"/>
          </p:cNvSpPr>
          <p:nvPr/>
        </p:nvSpPr>
        <p:spPr bwMode="auto">
          <a:xfrm>
            <a:off x="5181600" y="5364163"/>
            <a:ext cx="0" cy="808037"/>
          </a:xfrm>
          <a:prstGeom prst="line">
            <a:avLst/>
          </a:prstGeom>
          <a:noFill/>
          <a:ln w="9525">
            <a:solidFill>
              <a:schemeClr val="tx1"/>
            </a:solidFill>
            <a:round/>
            <a:headEnd/>
            <a:tailEnd/>
          </a:ln>
        </p:spPr>
        <p:txBody>
          <a:bodyPr wrap="none" anchor="ctr"/>
          <a:lstStyle/>
          <a:p>
            <a:endParaRPr lang="en-US"/>
          </a:p>
        </p:txBody>
      </p:sp>
      <p:sp>
        <p:nvSpPr>
          <p:cNvPr id="25661" name="Line 151"/>
          <p:cNvSpPr>
            <a:spLocks noChangeShapeType="1"/>
          </p:cNvSpPr>
          <p:nvPr/>
        </p:nvSpPr>
        <p:spPr bwMode="auto">
          <a:xfrm>
            <a:off x="5181600" y="6172200"/>
            <a:ext cx="3048000" cy="0"/>
          </a:xfrm>
          <a:prstGeom prst="line">
            <a:avLst/>
          </a:prstGeom>
          <a:noFill/>
          <a:ln w="9525">
            <a:solidFill>
              <a:schemeClr val="tx1"/>
            </a:solidFill>
            <a:round/>
            <a:headEnd/>
            <a:tailEnd/>
          </a:ln>
        </p:spPr>
        <p:txBody>
          <a:bodyPr wrap="none" anchor="ctr"/>
          <a:lstStyle/>
          <a:p>
            <a:endParaRPr lang="en-US"/>
          </a:p>
        </p:txBody>
      </p:sp>
      <p:sp>
        <p:nvSpPr>
          <p:cNvPr id="25662" name="Line 152"/>
          <p:cNvSpPr>
            <a:spLocks noChangeShapeType="1"/>
          </p:cNvSpPr>
          <p:nvPr/>
        </p:nvSpPr>
        <p:spPr bwMode="auto">
          <a:xfrm flipV="1">
            <a:off x="5334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3" name="Line 153"/>
          <p:cNvSpPr>
            <a:spLocks noChangeShapeType="1"/>
          </p:cNvSpPr>
          <p:nvPr/>
        </p:nvSpPr>
        <p:spPr bwMode="auto">
          <a:xfrm flipV="1">
            <a:off x="6629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4" name="Line 154"/>
          <p:cNvSpPr>
            <a:spLocks noChangeShapeType="1"/>
          </p:cNvSpPr>
          <p:nvPr/>
        </p:nvSpPr>
        <p:spPr bwMode="auto">
          <a:xfrm flipV="1">
            <a:off x="6858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5" name="Line 155"/>
          <p:cNvSpPr>
            <a:spLocks noChangeShapeType="1"/>
          </p:cNvSpPr>
          <p:nvPr/>
        </p:nvSpPr>
        <p:spPr bwMode="auto">
          <a:xfrm flipV="1">
            <a:off x="7010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6" name="Line 156"/>
          <p:cNvSpPr>
            <a:spLocks noChangeShapeType="1"/>
          </p:cNvSpPr>
          <p:nvPr/>
        </p:nvSpPr>
        <p:spPr bwMode="auto">
          <a:xfrm flipV="1">
            <a:off x="76962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7" name="Line 158"/>
          <p:cNvSpPr>
            <a:spLocks noChangeShapeType="1"/>
          </p:cNvSpPr>
          <p:nvPr/>
        </p:nvSpPr>
        <p:spPr bwMode="auto">
          <a:xfrm flipV="1">
            <a:off x="381000" y="6386513"/>
            <a:ext cx="0" cy="471487"/>
          </a:xfrm>
          <a:prstGeom prst="line">
            <a:avLst/>
          </a:prstGeom>
          <a:noFill/>
          <a:ln w="9525">
            <a:solidFill>
              <a:schemeClr val="hlink"/>
            </a:solidFill>
            <a:round/>
            <a:headEnd/>
            <a:tailEnd type="triangle" w="med" len="med"/>
          </a:ln>
        </p:spPr>
        <p:txBody>
          <a:bodyPr wrap="none" anchor="ctr"/>
          <a:lstStyle/>
          <a:p>
            <a:endParaRPr lang="en-US"/>
          </a:p>
        </p:txBody>
      </p:sp>
      <p:sp>
        <p:nvSpPr>
          <p:cNvPr id="25668" name="Text Box 159"/>
          <p:cNvSpPr txBox="1">
            <a:spLocks noChangeArrowheads="1"/>
          </p:cNvSpPr>
          <p:nvPr/>
        </p:nvSpPr>
        <p:spPr bwMode="auto">
          <a:xfrm>
            <a:off x="3048000" y="990600"/>
            <a:ext cx="623888" cy="457200"/>
          </a:xfrm>
          <a:prstGeom prst="rect">
            <a:avLst/>
          </a:prstGeom>
          <a:noFill/>
          <a:ln w="9525">
            <a:noFill/>
            <a:miter lim="800000"/>
            <a:headEnd/>
            <a:tailEnd/>
          </a:ln>
        </p:spPr>
        <p:txBody>
          <a:bodyPr wrap="none">
            <a:spAutoFit/>
          </a:bodyPr>
          <a:lstStyle/>
          <a:p>
            <a:r>
              <a:rPr lang="en-US">
                <a:latin typeface="Times New Roman" pitchFamily="-109" charset="0"/>
              </a:rPr>
              <a:t>W1</a:t>
            </a:r>
          </a:p>
        </p:txBody>
      </p:sp>
      <p:sp>
        <p:nvSpPr>
          <p:cNvPr id="25669" name="Text Box 160"/>
          <p:cNvSpPr txBox="1">
            <a:spLocks noChangeArrowheads="1"/>
          </p:cNvSpPr>
          <p:nvPr/>
        </p:nvSpPr>
        <p:spPr bwMode="auto">
          <a:xfrm>
            <a:off x="5257800" y="990600"/>
            <a:ext cx="623888" cy="457200"/>
          </a:xfrm>
          <a:prstGeom prst="rect">
            <a:avLst/>
          </a:prstGeom>
          <a:noFill/>
          <a:ln w="9525">
            <a:noFill/>
            <a:miter lim="800000"/>
            <a:headEnd/>
            <a:tailEnd/>
          </a:ln>
        </p:spPr>
        <p:txBody>
          <a:bodyPr wrap="none">
            <a:spAutoFit/>
          </a:bodyPr>
          <a:lstStyle/>
          <a:p>
            <a:r>
              <a:rPr lang="en-US">
                <a:latin typeface="Times New Roman" pitchFamily="-109" charset="0"/>
              </a:rPr>
              <a:t>W2</a:t>
            </a:r>
          </a:p>
        </p:txBody>
      </p:sp>
      <p:sp>
        <p:nvSpPr>
          <p:cNvPr id="25670" name="Text Box 161"/>
          <p:cNvSpPr txBox="1">
            <a:spLocks noChangeArrowheads="1"/>
          </p:cNvSpPr>
          <p:nvPr/>
        </p:nvSpPr>
        <p:spPr bwMode="auto">
          <a:xfrm>
            <a:off x="403225" y="1820863"/>
            <a:ext cx="1273175" cy="457200"/>
          </a:xfrm>
          <a:prstGeom prst="rect">
            <a:avLst/>
          </a:prstGeom>
          <a:noFill/>
          <a:ln w="9525">
            <a:noFill/>
            <a:miter lim="800000"/>
            <a:headEnd/>
            <a:tailEnd/>
          </a:ln>
        </p:spPr>
        <p:txBody>
          <a:bodyPr>
            <a:spAutoFit/>
          </a:bodyPr>
          <a:lstStyle/>
          <a:p>
            <a:pPr>
              <a:spcBef>
                <a:spcPct val="50000"/>
              </a:spcBef>
            </a:pPr>
            <a:endParaRPr lang="en-US">
              <a:latin typeface="Calibri" pitchFamily="-109" charset="0"/>
            </a:endParaRPr>
          </a:p>
        </p:txBody>
      </p:sp>
      <p:sp>
        <p:nvSpPr>
          <p:cNvPr id="25671" name="Text Box 162"/>
          <p:cNvSpPr txBox="1">
            <a:spLocks noChangeArrowheads="1"/>
          </p:cNvSpPr>
          <p:nvPr/>
        </p:nvSpPr>
        <p:spPr bwMode="auto">
          <a:xfrm>
            <a:off x="457200" y="6491288"/>
            <a:ext cx="1844675" cy="366712"/>
          </a:xfrm>
          <a:prstGeom prst="rect">
            <a:avLst/>
          </a:prstGeom>
          <a:noFill/>
          <a:ln w="9525">
            <a:noFill/>
            <a:miter lim="800000"/>
            <a:headEnd/>
            <a:tailEnd/>
          </a:ln>
        </p:spPr>
        <p:txBody>
          <a:bodyPr>
            <a:spAutoFit/>
          </a:bodyPr>
          <a:lstStyle/>
          <a:p>
            <a:r>
              <a:rPr lang="en-US">
                <a:latin typeface="Calibri" pitchFamily="-109" charset="0"/>
              </a:rPr>
              <a:t>W1 arrivals</a:t>
            </a:r>
          </a:p>
        </p:txBody>
      </p:sp>
      <p:sp>
        <p:nvSpPr>
          <p:cNvPr id="25672" name="Line 163"/>
          <p:cNvSpPr>
            <a:spLocks noChangeShapeType="1"/>
          </p:cNvSpPr>
          <p:nvPr/>
        </p:nvSpPr>
        <p:spPr bwMode="auto">
          <a:xfrm flipV="1">
            <a:off x="2286000" y="6386513"/>
            <a:ext cx="0" cy="471487"/>
          </a:xfrm>
          <a:prstGeom prst="line">
            <a:avLst/>
          </a:prstGeom>
          <a:noFill/>
          <a:ln w="9525">
            <a:solidFill>
              <a:srgbClr val="F41302"/>
            </a:solidFill>
            <a:round/>
            <a:headEnd/>
            <a:tailEnd type="triangle" w="med" len="med"/>
          </a:ln>
        </p:spPr>
        <p:txBody>
          <a:bodyPr wrap="none" anchor="ctr"/>
          <a:lstStyle/>
          <a:p>
            <a:endParaRPr lang="en-US"/>
          </a:p>
        </p:txBody>
      </p:sp>
      <p:sp>
        <p:nvSpPr>
          <p:cNvPr id="25673" name="Text Box 164"/>
          <p:cNvSpPr txBox="1">
            <a:spLocks noChangeArrowheads="1"/>
          </p:cNvSpPr>
          <p:nvPr/>
        </p:nvSpPr>
        <p:spPr bwMode="auto">
          <a:xfrm>
            <a:off x="2362200" y="6491288"/>
            <a:ext cx="1682750" cy="366712"/>
          </a:xfrm>
          <a:prstGeom prst="rect">
            <a:avLst/>
          </a:prstGeom>
          <a:noFill/>
          <a:ln w="9525">
            <a:noFill/>
            <a:miter lim="800000"/>
            <a:headEnd/>
            <a:tailEnd/>
          </a:ln>
        </p:spPr>
        <p:txBody>
          <a:bodyPr wrap="none">
            <a:spAutoFit/>
          </a:bodyPr>
          <a:lstStyle/>
          <a:p>
            <a:r>
              <a:rPr lang="en-US">
                <a:latin typeface="Calibri" pitchFamily="-109" charset="0"/>
              </a:rPr>
              <a:t>W1 departures</a:t>
            </a:r>
          </a:p>
        </p:txBody>
      </p:sp>
      <p:sp>
        <p:nvSpPr>
          <p:cNvPr id="25674" name="Line 165"/>
          <p:cNvSpPr>
            <a:spLocks noChangeShapeType="1"/>
          </p:cNvSpPr>
          <p:nvPr/>
        </p:nvSpPr>
        <p:spPr bwMode="auto">
          <a:xfrm flipV="1">
            <a:off x="4572000" y="64531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75" name="Text Box 166"/>
          <p:cNvSpPr txBox="1">
            <a:spLocks noChangeArrowheads="1"/>
          </p:cNvSpPr>
          <p:nvPr/>
        </p:nvSpPr>
        <p:spPr bwMode="auto">
          <a:xfrm>
            <a:off x="4648200" y="6491288"/>
            <a:ext cx="1327150" cy="366712"/>
          </a:xfrm>
          <a:prstGeom prst="rect">
            <a:avLst/>
          </a:prstGeom>
          <a:noFill/>
          <a:ln w="9525">
            <a:noFill/>
            <a:miter lim="800000"/>
            <a:headEnd/>
            <a:tailEnd/>
          </a:ln>
        </p:spPr>
        <p:txBody>
          <a:bodyPr wrap="none">
            <a:spAutoFit/>
          </a:bodyPr>
          <a:lstStyle/>
          <a:p>
            <a:r>
              <a:rPr lang="en-US">
                <a:latin typeface="Calibri" pitchFamily="-109" charset="0"/>
              </a:rPr>
              <a:t>W2 arrivals</a:t>
            </a:r>
          </a:p>
        </p:txBody>
      </p:sp>
    </p:spTree>
    <p:extLst>
      <p:ext uri="{BB962C8B-B14F-4D97-AF65-F5344CB8AC3E}">
        <p14:creationId xmlns:p14="http://schemas.microsoft.com/office/powerpoint/2010/main" val="1399974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52400"/>
            <a:ext cx="8229600" cy="1143000"/>
          </a:xfrm>
        </p:spPr>
        <p:txBody>
          <a:bodyPr/>
          <a:lstStyle/>
          <a:p>
            <a:pPr eaLnBrk="1" hangingPunct="1"/>
            <a:r>
              <a:rPr lang="en-US" sz="3600">
                <a:solidFill>
                  <a:schemeClr val="accent2"/>
                </a:solidFill>
              </a:rPr>
              <a:t>Course Objectives</a:t>
            </a:r>
          </a:p>
        </p:txBody>
      </p:sp>
      <p:sp>
        <p:nvSpPr>
          <p:cNvPr id="5123" name="Rectangle 3"/>
          <p:cNvSpPr>
            <a:spLocks noGrp="1" noChangeArrowheads="1"/>
          </p:cNvSpPr>
          <p:nvPr>
            <p:ph type="body" idx="1"/>
          </p:nvPr>
        </p:nvSpPr>
        <p:spPr>
          <a:xfrm>
            <a:off x="457200" y="1219200"/>
            <a:ext cx="8229600" cy="5334000"/>
          </a:xfrm>
        </p:spPr>
        <p:txBody>
          <a:bodyPr/>
          <a:lstStyle/>
          <a:p>
            <a:pPr eaLnBrk="1" hangingPunct="1"/>
            <a:r>
              <a:rPr lang="en-US" sz="2400" dirty="0"/>
              <a:t>Provide the student with methodological background that is necessary for modeling the workflow dynamics and the corresponding resource allocation problems taking place in modern operations. These operations can range from production and distribution environments to health care systems.</a:t>
            </a:r>
          </a:p>
          <a:p>
            <a:pPr eaLnBrk="1" hangingPunct="1"/>
            <a:r>
              <a:rPr lang="en-US" sz="2400" dirty="0"/>
              <a:t>Help the student, through examples and homework problems, to link the aforementioned theory to the targeted applications.</a:t>
            </a:r>
          </a:p>
          <a:p>
            <a:pPr eaLnBrk="1" hangingPunct="1"/>
            <a:r>
              <a:rPr lang="en-US" sz="2400" dirty="0"/>
              <a:t>Cultivate the student ability to apply effectively and rigorously the presented theory in the considered applications, and eventually in research.</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solidFill>
                  <a:srgbClr val="369931"/>
                </a:solidFill>
                <a:latin typeface="Times New Roman" pitchFamily="-109" charset="0"/>
              </a:rPr>
              <a:t>Remarks</a:t>
            </a:r>
          </a:p>
        </p:txBody>
      </p:sp>
      <p:sp>
        <p:nvSpPr>
          <p:cNvPr id="26627" name="Rectangle 3"/>
          <p:cNvSpPr>
            <a:spLocks noGrp="1" noChangeArrowheads="1"/>
          </p:cNvSpPr>
          <p:nvPr>
            <p:ph type="body" idx="1"/>
          </p:nvPr>
        </p:nvSpPr>
        <p:spPr>
          <a:xfrm>
            <a:off x="152400" y="1143000"/>
            <a:ext cx="8686800" cy="5410200"/>
          </a:xfrm>
        </p:spPr>
        <p:txBody>
          <a:bodyPr/>
          <a:lstStyle/>
          <a:p>
            <a:pPr eaLnBrk="1" hangingPunct="1">
              <a:lnSpc>
                <a:spcPct val="90000"/>
              </a:lnSpc>
            </a:pPr>
            <a:r>
              <a:rPr lang="en-US" sz="2800">
                <a:latin typeface="Times New Roman" pitchFamily="-109" charset="0"/>
              </a:rPr>
              <a:t>The variability experienced at a certain station propagates to the downstream part of the line due to the fact that the arrivals at a downstream station are determined by the departures of its neighboring upstream station.</a:t>
            </a:r>
          </a:p>
          <a:p>
            <a:pPr eaLnBrk="1" hangingPunct="1">
              <a:lnSpc>
                <a:spcPct val="90000"/>
              </a:lnSpc>
            </a:pPr>
            <a:r>
              <a:rPr lang="en-US" sz="2800">
                <a:latin typeface="Times New Roman" pitchFamily="-109" charset="0"/>
              </a:rPr>
              <a:t>The intensity of the propagated variability is modulated by the utilization of the station under consideration.</a:t>
            </a:r>
          </a:p>
          <a:p>
            <a:pPr eaLnBrk="1" hangingPunct="1">
              <a:lnSpc>
                <a:spcPct val="90000"/>
              </a:lnSpc>
            </a:pPr>
            <a:r>
              <a:rPr lang="en-US" sz="2800">
                <a:latin typeface="Times New Roman" pitchFamily="-109" charset="0"/>
              </a:rPr>
              <a:t>In general, a highly utilized station propagates the variability experienced in the job processing times, but attenuates the variability experienced in the job inter-arrival times.</a:t>
            </a:r>
          </a:p>
          <a:p>
            <a:pPr eaLnBrk="1" hangingPunct="1">
              <a:lnSpc>
                <a:spcPct val="90000"/>
              </a:lnSpc>
            </a:pPr>
            <a:r>
              <a:rPr lang="en-US" sz="2800">
                <a:latin typeface="Times New Roman" pitchFamily="-109" charset="0"/>
              </a:rPr>
              <a:t>A station with very low utilization has the opposite effects. </a:t>
            </a:r>
          </a:p>
        </p:txBody>
      </p:sp>
    </p:spTree>
    <p:extLst>
      <p:ext uri="{BB962C8B-B14F-4D97-AF65-F5344CB8AC3E}">
        <p14:creationId xmlns:p14="http://schemas.microsoft.com/office/powerpoint/2010/main" val="399658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8915400" cy="1143000"/>
          </a:xfrm>
        </p:spPr>
        <p:txBody>
          <a:bodyPr/>
          <a:lstStyle/>
          <a:p>
            <a:pPr eaLnBrk="1" hangingPunct="1"/>
            <a:r>
              <a:rPr lang="en-US" sz="3600">
                <a:solidFill>
                  <a:schemeClr val="accent2"/>
                </a:solidFill>
              </a:rPr>
              <a:t>Our basic view of the considered systems</a:t>
            </a:r>
          </a:p>
        </p:txBody>
      </p:sp>
      <p:sp>
        <p:nvSpPr>
          <p:cNvPr id="6147" name="Rectangle 3"/>
          <p:cNvSpPr>
            <a:spLocks noGrp="1" noChangeArrowheads="1"/>
          </p:cNvSpPr>
          <p:nvPr>
            <p:ph type="body" idx="1"/>
          </p:nvPr>
        </p:nvSpPr>
        <p:spPr>
          <a:xfrm>
            <a:off x="457200" y="1066800"/>
            <a:ext cx="7772400" cy="4114800"/>
          </a:xfrm>
        </p:spPr>
        <p:txBody>
          <a:bodyPr/>
          <a:lstStyle/>
          <a:p>
            <a:pPr eaLnBrk="1" hangingPunct="1"/>
            <a:r>
              <a:rPr lang="en-US" sz="2400">
                <a:solidFill>
                  <a:srgbClr val="33CCFF"/>
                </a:solidFill>
              </a:rPr>
              <a:t>Production System: </a:t>
            </a:r>
            <a:r>
              <a:rPr lang="en-US" sz="2400">
                <a:solidFill>
                  <a:schemeClr val="accent2"/>
                </a:solidFill>
              </a:rPr>
              <a:t>A transformation process (physical, locational, physiological, intellectual, etc.)</a:t>
            </a:r>
          </a:p>
        </p:txBody>
      </p:sp>
      <p:grpSp>
        <p:nvGrpSpPr>
          <p:cNvPr id="6148" name="Group 4"/>
          <p:cNvGrpSpPr>
            <a:grpSpLocks/>
          </p:cNvGrpSpPr>
          <p:nvPr/>
        </p:nvGrpSpPr>
        <p:grpSpPr bwMode="auto">
          <a:xfrm>
            <a:off x="1600200" y="2057400"/>
            <a:ext cx="5416550" cy="1582738"/>
            <a:chOff x="1056" y="1440"/>
            <a:chExt cx="3412" cy="997"/>
          </a:xfrm>
        </p:grpSpPr>
        <p:sp>
          <p:nvSpPr>
            <p:cNvPr id="6189" name="Rectangle 5"/>
            <p:cNvSpPr>
              <a:spLocks noChangeArrowheads="1"/>
            </p:cNvSpPr>
            <p:nvPr/>
          </p:nvSpPr>
          <p:spPr bwMode="auto">
            <a:xfrm>
              <a:off x="2112" y="1638"/>
              <a:ext cx="1392" cy="592"/>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0" name="Text Box 6"/>
            <p:cNvSpPr txBox="1">
              <a:spLocks noChangeArrowheads="1"/>
            </p:cNvSpPr>
            <p:nvPr/>
          </p:nvSpPr>
          <p:spPr bwMode="auto">
            <a:xfrm>
              <a:off x="2256" y="1786"/>
              <a:ext cx="1117"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Organization</a:t>
              </a:r>
            </a:p>
          </p:txBody>
        </p:sp>
        <p:sp>
          <p:nvSpPr>
            <p:cNvPr id="6191" name="Rectangle 7"/>
            <p:cNvSpPr>
              <a:spLocks noChangeArrowheads="1"/>
            </p:cNvSpPr>
            <p:nvPr/>
          </p:nvSpPr>
          <p:spPr bwMode="auto">
            <a:xfrm>
              <a:off x="1104" y="1489"/>
              <a:ext cx="768" cy="939"/>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2" name="Text Box 8"/>
            <p:cNvSpPr txBox="1">
              <a:spLocks noChangeArrowheads="1"/>
            </p:cNvSpPr>
            <p:nvPr/>
          </p:nvSpPr>
          <p:spPr bwMode="auto">
            <a:xfrm>
              <a:off x="1152" y="1440"/>
              <a:ext cx="596"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Inputs</a:t>
              </a:r>
            </a:p>
          </p:txBody>
        </p:sp>
        <p:sp>
          <p:nvSpPr>
            <p:cNvPr id="6193" name="Rectangle 9"/>
            <p:cNvSpPr>
              <a:spLocks noChangeArrowheads="1"/>
            </p:cNvSpPr>
            <p:nvPr/>
          </p:nvSpPr>
          <p:spPr bwMode="auto">
            <a:xfrm>
              <a:off x="3744" y="1440"/>
              <a:ext cx="720" cy="93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4" name="Text Box 10"/>
            <p:cNvSpPr txBox="1">
              <a:spLocks noChangeArrowheads="1"/>
            </p:cNvSpPr>
            <p:nvPr/>
          </p:nvSpPr>
          <p:spPr bwMode="auto">
            <a:xfrm>
              <a:off x="3744" y="1440"/>
              <a:ext cx="724"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Outputs</a:t>
              </a:r>
            </a:p>
          </p:txBody>
        </p:sp>
        <p:sp>
          <p:nvSpPr>
            <p:cNvPr id="6195" name="Text Box 11"/>
            <p:cNvSpPr txBox="1">
              <a:spLocks noChangeArrowheads="1"/>
            </p:cNvSpPr>
            <p:nvPr/>
          </p:nvSpPr>
          <p:spPr bwMode="auto">
            <a:xfrm>
              <a:off x="1056" y="1687"/>
              <a:ext cx="890" cy="750"/>
            </a:xfrm>
            <a:prstGeom prst="rect">
              <a:avLst/>
            </a:prstGeom>
            <a:noFill/>
            <a:ln w="9525">
              <a:noFill/>
              <a:miter lim="800000"/>
              <a:headEnd/>
              <a:tailEnd/>
            </a:ln>
          </p:spPr>
          <p:txBody>
            <a:bodyPr wrap="none">
              <a:spAutoFit/>
            </a:bodyPr>
            <a:lstStyle/>
            <a:p>
              <a:pPr eaLnBrk="0" hangingPunct="0">
                <a:buFontTx/>
                <a:buChar char="•"/>
              </a:pPr>
              <a:r>
                <a:rPr lang="en-US">
                  <a:latin typeface="Times New Roman" pitchFamily="-109" charset="0"/>
                </a:rPr>
                <a:t>Materials</a:t>
              </a:r>
            </a:p>
            <a:p>
              <a:pPr eaLnBrk="0" hangingPunct="0">
                <a:buFontTx/>
                <a:buChar char="•"/>
              </a:pPr>
              <a:r>
                <a:rPr lang="en-US">
                  <a:latin typeface="Times New Roman" pitchFamily="-109" charset="0"/>
                </a:rPr>
                <a:t>Capital</a:t>
              </a:r>
            </a:p>
            <a:p>
              <a:pPr eaLnBrk="0" hangingPunct="0">
                <a:buFontTx/>
                <a:buChar char="•"/>
              </a:pPr>
              <a:r>
                <a:rPr lang="en-US">
                  <a:latin typeface="Times New Roman" pitchFamily="-109" charset="0"/>
                </a:rPr>
                <a:t>Labor</a:t>
              </a:r>
            </a:p>
            <a:p>
              <a:pPr eaLnBrk="0" hangingPunct="0">
                <a:buFontTx/>
                <a:buChar char="•"/>
              </a:pPr>
              <a:r>
                <a:rPr lang="en-US">
                  <a:latin typeface="Times New Roman" pitchFamily="-109" charset="0"/>
                </a:rPr>
                <a:t>Manag. Res.</a:t>
              </a:r>
            </a:p>
          </p:txBody>
        </p:sp>
        <p:sp>
          <p:nvSpPr>
            <p:cNvPr id="6196" name="Text Box 12"/>
            <p:cNvSpPr txBox="1">
              <a:spLocks noChangeArrowheads="1"/>
            </p:cNvSpPr>
            <p:nvPr/>
          </p:nvSpPr>
          <p:spPr bwMode="auto">
            <a:xfrm>
              <a:off x="3792" y="1736"/>
              <a:ext cx="654" cy="404"/>
            </a:xfrm>
            <a:prstGeom prst="rect">
              <a:avLst/>
            </a:prstGeom>
            <a:noFill/>
            <a:ln w="9525">
              <a:noFill/>
              <a:miter lim="800000"/>
              <a:headEnd/>
              <a:tailEnd/>
            </a:ln>
          </p:spPr>
          <p:txBody>
            <a:bodyPr wrap="none">
              <a:spAutoFit/>
            </a:bodyPr>
            <a:lstStyle/>
            <a:p>
              <a:pPr eaLnBrk="0" hangingPunct="0">
                <a:buFontTx/>
                <a:buChar char="•"/>
              </a:pPr>
              <a:r>
                <a:rPr lang="en-US">
                  <a:latin typeface="Times New Roman" pitchFamily="-109" charset="0"/>
                </a:rPr>
                <a:t>Goods</a:t>
              </a:r>
            </a:p>
            <a:p>
              <a:pPr eaLnBrk="0" hangingPunct="0">
                <a:buFontTx/>
                <a:buChar char="•"/>
              </a:pPr>
              <a:r>
                <a:rPr lang="en-US">
                  <a:latin typeface="Times New Roman" pitchFamily="-109" charset="0"/>
                </a:rPr>
                <a:t>Services</a:t>
              </a:r>
            </a:p>
          </p:txBody>
        </p:sp>
        <p:sp>
          <p:nvSpPr>
            <p:cNvPr id="6197" name="Line 13"/>
            <p:cNvSpPr>
              <a:spLocks noChangeShapeType="1"/>
            </p:cNvSpPr>
            <p:nvPr/>
          </p:nvSpPr>
          <p:spPr bwMode="auto">
            <a:xfrm>
              <a:off x="1872" y="1983"/>
              <a:ext cx="240" cy="0"/>
            </a:xfrm>
            <a:prstGeom prst="line">
              <a:avLst/>
            </a:prstGeom>
            <a:noFill/>
            <a:ln w="9525">
              <a:solidFill>
                <a:schemeClr val="tx1"/>
              </a:solidFill>
              <a:round/>
              <a:headEnd/>
              <a:tailEnd type="triangle" w="med" len="med"/>
            </a:ln>
          </p:spPr>
          <p:txBody>
            <a:bodyPr wrap="none" anchor="ctr"/>
            <a:lstStyle/>
            <a:p>
              <a:endParaRPr lang="en-US"/>
            </a:p>
          </p:txBody>
        </p:sp>
        <p:sp>
          <p:nvSpPr>
            <p:cNvPr id="6198" name="Line 14"/>
            <p:cNvSpPr>
              <a:spLocks noChangeShapeType="1"/>
            </p:cNvSpPr>
            <p:nvPr/>
          </p:nvSpPr>
          <p:spPr bwMode="auto">
            <a:xfrm>
              <a:off x="3504" y="1983"/>
              <a:ext cx="240" cy="0"/>
            </a:xfrm>
            <a:prstGeom prst="line">
              <a:avLst/>
            </a:prstGeom>
            <a:noFill/>
            <a:ln w="9525">
              <a:solidFill>
                <a:schemeClr val="tx1"/>
              </a:solidFill>
              <a:round/>
              <a:headEnd/>
              <a:tailEnd type="triangle" w="med" len="med"/>
            </a:ln>
          </p:spPr>
          <p:txBody>
            <a:bodyPr wrap="none" anchor="ctr"/>
            <a:lstStyle/>
            <a:p>
              <a:endParaRPr lang="en-US"/>
            </a:p>
          </p:txBody>
        </p:sp>
      </p:grpSp>
      <p:sp>
        <p:nvSpPr>
          <p:cNvPr id="6149" name="Text Box 15"/>
          <p:cNvSpPr txBox="1">
            <a:spLocks noChangeArrowheads="1"/>
          </p:cNvSpPr>
          <p:nvPr/>
        </p:nvSpPr>
        <p:spPr bwMode="auto">
          <a:xfrm>
            <a:off x="838200" y="3962400"/>
            <a:ext cx="5764213" cy="457200"/>
          </a:xfrm>
          <a:prstGeom prst="rect">
            <a:avLst/>
          </a:prstGeom>
          <a:noFill/>
          <a:ln w="9525">
            <a:noFill/>
            <a:miter lim="800000"/>
            <a:headEnd/>
            <a:tailEnd/>
          </a:ln>
        </p:spPr>
        <p:txBody>
          <a:bodyPr wrap="none">
            <a:spAutoFit/>
          </a:bodyPr>
          <a:lstStyle/>
          <a:p>
            <a:pPr eaLnBrk="0" hangingPunct="0">
              <a:buFontTx/>
              <a:buChar char="•"/>
            </a:pPr>
            <a:r>
              <a:rPr lang="en-US" sz="2400">
                <a:latin typeface="Times New Roman" pitchFamily="-109" charset="0"/>
              </a:rPr>
              <a:t> </a:t>
            </a:r>
            <a:r>
              <a:rPr lang="en-US" sz="2400">
                <a:solidFill>
                  <a:srgbClr val="33CCFF"/>
                </a:solidFill>
                <a:latin typeface="Times New Roman" pitchFamily="-109" charset="0"/>
              </a:rPr>
              <a:t>The production system as a </a:t>
            </a:r>
            <a:r>
              <a:rPr lang="en-US" sz="2400" i="1">
                <a:solidFill>
                  <a:srgbClr val="33CCFF"/>
                </a:solidFill>
                <a:latin typeface="Times New Roman" pitchFamily="-109" charset="0"/>
              </a:rPr>
              <a:t>process network</a:t>
            </a:r>
            <a:endParaRPr lang="en-US" sz="2400" i="1">
              <a:latin typeface="Times New Roman" pitchFamily="-109" charset="0"/>
            </a:endParaRPr>
          </a:p>
        </p:txBody>
      </p:sp>
      <p:grpSp>
        <p:nvGrpSpPr>
          <p:cNvPr id="6150" name="Group 16"/>
          <p:cNvGrpSpPr>
            <a:grpSpLocks/>
          </p:cNvGrpSpPr>
          <p:nvPr/>
        </p:nvGrpSpPr>
        <p:grpSpPr bwMode="auto">
          <a:xfrm>
            <a:off x="1295400" y="4648200"/>
            <a:ext cx="5791200" cy="1828800"/>
            <a:chOff x="432" y="2976"/>
            <a:chExt cx="3648" cy="1152"/>
          </a:xfrm>
        </p:grpSpPr>
        <p:sp>
          <p:nvSpPr>
            <p:cNvPr id="6164" name="Rectangle 17"/>
            <p:cNvSpPr>
              <a:spLocks noChangeArrowheads="1"/>
            </p:cNvSpPr>
            <p:nvPr/>
          </p:nvSpPr>
          <p:spPr bwMode="auto">
            <a:xfrm>
              <a:off x="960" y="2976"/>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5" name="Rectangle 18"/>
            <p:cNvSpPr>
              <a:spLocks noChangeArrowheads="1"/>
            </p:cNvSpPr>
            <p:nvPr/>
          </p:nvSpPr>
          <p:spPr bwMode="auto">
            <a:xfrm>
              <a:off x="2976" y="3840"/>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6" name="Rectangle 19"/>
            <p:cNvSpPr>
              <a:spLocks noChangeArrowheads="1"/>
            </p:cNvSpPr>
            <p:nvPr/>
          </p:nvSpPr>
          <p:spPr bwMode="auto">
            <a:xfrm>
              <a:off x="2976" y="3264"/>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7" name="Rectangle 20"/>
            <p:cNvSpPr>
              <a:spLocks noChangeArrowheads="1"/>
            </p:cNvSpPr>
            <p:nvPr/>
          </p:nvSpPr>
          <p:spPr bwMode="auto">
            <a:xfrm>
              <a:off x="1920" y="3552"/>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8" name="Rectangle 21"/>
            <p:cNvSpPr>
              <a:spLocks noChangeArrowheads="1"/>
            </p:cNvSpPr>
            <p:nvPr/>
          </p:nvSpPr>
          <p:spPr bwMode="auto">
            <a:xfrm>
              <a:off x="1920" y="2976"/>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9" name="Line 22"/>
            <p:cNvSpPr>
              <a:spLocks noChangeShapeType="1"/>
            </p:cNvSpPr>
            <p:nvPr/>
          </p:nvSpPr>
          <p:spPr bwMode="auto">
            <a:xfrm>
              <a:off x="1584" y="3120"/>
              <a:ext cx="336" cy="0"/>
            </a:xfrm>
            <a:prstGeom prst="line">
              <a:avLst/>
            </a:prstGeom>
            <a:noFill/>
            <a:ln w="9525">
              <a:solidFill>
                <a:schemeClr val="tx1"/>
              </a:solidFill>
              <a:round/>
              <a:headEnd/>
              <a:tailEnd type="triangle" w="med" len="med"/>
            </a:ln>
          </p:spPr>
          <p:txBody>
            <a:bodyPr wrap="none" anchor="ctr"/>
            <a:lstStyle/>
            <a:p>
              <a:endParaRPr lang="en-US"/>
            </a:p>
          </p:txBody>
        </p:sp>
        <p:sp>
          <p:nvSpPr>
            <p:cNvPr id="6170" name="Line 23"/>
            <p:cNvSpPr>
              <a:spLocks noChangeShapeType="1"/>
            </p:cNvSpPr>
            <p:nvPr/>
          </p:nvSpPr>
          <p:spPr bwMode="auto">
            <a:xfrm>
              <a:off x="2544" y="3120"/>
              <a:ext cx="432" cy="240"/>
            </a:xfrm>
            <a:prstGeom prst="line">
              <a:avLst/>
            </a:prstGeom>
            <a:noFill/>
            <a:ln w="9525">
              <a:solidFill>
                <a:schemeClr val="tx1"/>
              </a:solidFill>
              <a:round/>
              <a:headEnd/>
              <a:tailEnd type="triangle" w="med" len="med"/>
            </a:ln>
          </p:spPr>
          <p:txBody>
            <a:bodyPr wrap="none" anchor="ctr"/>
            <a:lstStyle/>
            <a:p>
              <a:endParaRPr lang="en-US"/>
            </a:p>
          </p:txBody>
        </p:sp>
        <p:sp>
          <p:nvSpPr>
            <p:cNvPr id="6171" name="Line 24"/>
            <p:cNvSpPr>
              <a:spLocks noChangeShapeType="1"/>
            </p:cNvSpPr>
            <p:nvPr/>
          </p:nvSpPr>
          <p:spPr bwMode="auto">
            <a:xfrm flipV="1">
              <a:off x="2544" y="3456"/>
              <a:ext cx="432" cy="240"/>
            </a:xfrm>
            <a:prstGeom prst="line">
              <a:avLst/>
            </a:prstGeom>
            <a:noFill/>
            <a:ln w="9525">
              <a:solidFill>
                <a:schemeClr val="tx1"/>
              </a:solidFill>
              <a:round/>
              <a:headEnd/>
              <a:tailEnd type="triangle" w="med" len="med"/>
            </a:ln>
          </p:spPr>
          <p:txBody>
            <a:bodyPr wrap="none" anchor="ctr"/>
            <a:lstStyle/>
            <a:p>
              <a:endParaRPr lang="en-US"/>
            </a:p>
          </p:txBody>
        </p:sp>
        <p:sp>
          <p:nvSpPr>
            <p:cNvPr id="6172" name="Line 25"/>
            <p:cNvSpPr>
              <a:spLocks noChangeShapeType="1"/>
            </p:cNvSpPr>
            <p:nvPr/>
          </p:nvSpPr>
          <p:spPr bwMode="auto">
            <a:xfrm>
              <a:off x="2544" y="3744"/>
              <a:ext cx="432" cy="192"/>
            </a:xfrm>
            <a:prstGeom prst="line">
              <a:avLst/>
            </a:prstGeom>
            <a:noFill/>
            <a:ln w="9525">
              <a:solidFill>
                <a:schemeClr val="tx1"/>
              </a:solidFill>
              <a:round/>
              <a:headEnd/>
              <a:tailEnd type="triangle" w="med" len="med"/>
            </a:ln>
          </p:spPr>
          <p:txBody>
            <a:bodyPr wrap="none" anchor="ctr"/>
            <a:lstStyle/>
            <a:p>
              <a:endParaRPr lang="en-US"/>
            </a:p>
          </p:txBody>
        </p:sp>
        <p:sp>
          <p:nvSpPr>
            <p:cNvPr id="6173" name="Line 26"/>
            <p:cNvSpPr>
              <a:spLocks noChangeShapeType="1"/>
            </p:cNvSpPr>
            <p:nvPr/>
          </p:nvSpPr>
          <p:spPr bwMode="auto">
            <a:xfrm>
              <a:off x="480" y="3024"/>
              <a:ext cx="0" cy="1056"/>
            </a:xfrm>
            <a:prstGeom prst="line">
              <a:avLst/>
            </a:prstGeom>
            <a:noFill/>
            <a:ln w="9525">
              <a:solidFill>
                <a:schemeClr val="tx1"/>
              </a:solidFill>
              <a:round/>
              <a:headEnd/>
              <a:tailEnd/>
            </a:ln>
          </p:spPr>
          <p:txBody>
            <a:bodyPr wrap="none" anchor="ctr"/>
            <a:lstStyle/>
            <a:p>
              <a:endParaRPr lang="en-US"/>
            </a:p>
          </p:txBody>
        </p:sp>
        <p:sp>
          <p:nvSpPr>
            <p:cNvPr id="6174" name="Line 27"/>
            <p:cNvSpPr>
              <a:spLocks noChangeShapeType="1"/>
            </p:cNvSpPr>
            <p:nvPr/>
          </p:nvSpPr>
          <p:spPr bwMode="auto">
            <a:xfrm>
              <a:off x="480" y="4080"/>
              <a:ext cx="2496" cy="0"/>
            </a:xfrm>
            <a:prstGeom prst="line">
              <a:avLst/>
            </a:prstGeom>
            <a:noFill/>
            <a:ln w="9525">
              <a:solidFill>
                <a:schemeClr val="tx1"/>
              </a:solidFill>
              <a:round/>
              <a:headEnd/>
              <a:tailEnd type="triangle" w="med" len="med"/>
            </a:ln>
          </p:spPr>
          <p:txBody>
            <a:bodyPr wrap="none" anchor="ctr"/>
            <a:lstStyle/>
            <a:p>
              <a:endParaRPr lang="en-US"/>
            </a:p>
          </p:txBody>
        </p:sp>
        <p:sp>
          <p:nvSpPr>
            <p:cNvPr id="6175" name="Line 28"/>
            <p:cNvSpPr>
              <a:spLocks noChangeShapeType="1"/>
            </p:cNvSpPr>
            <p:nvPr/>
          </p:nvSpPr>
          <p:spPr bwMode="auto">
            <a:xfrm>
              <a:off x="480" y="3744"/>
              <a:ext cx="1440" cy="0"/>
            </a:xfrm>
            <a:prstGeom prst="line">
              <a:avLst/>
            </a:prstGeom>
            <a:noFill/>
            <a:ln w="9525">
              <a:solidFill>
                <a:schemeClr val="tx1"/>
              </a:solidFill>
              <a:round/>
              <a:headEnd/>
              <a:tailEnd type="triangle" w="med" len="med"/>
            </a:ln>
          </p:spPr>
          <p:txBody>
            <a:bodyPr wrap="none" anchor="ctr"/>
            <a:lstStyle/>
            <a:p>
              <a:endParaRPr lang="en-US"/>
            </a:p>
          </p:txBody>
        </p:sp>
        <p:sp>
          <p:nvSpPr>
            <p:cNvPr id="6176" name="Line 29"/>
            <p:cNvSpPr>
              <a:spLocks noChangeShapeType="1"/>
            </p:cNvSpPr>
            <p:nvPr/>
          </p:nvSpPr>
          <p:spPr bwMode="auto">
            <a:xfrm>
              <a:off x="480" y="3120"/>
              <a:ext cx="480" cy="0"/>
            </a:xfrm>
            <a:prstGeom prst="line">
              <a:avLst/>
            </a:prstGeom>
            <a:noFill/>
            <a:ln w="9525">
              <a:solidFill>
                <a:schemeClr val="tx1"/>
              </a:solidFill>
              <a:round/>
              <a:headEnd/>
              <a:tailEnd type="triangle" w="med" len="med"/>
            </a:ln>
          </p:spPr>
          <p:txBody>
            <a:bodyPr wrap="none" anchor="ctr"/>
            <a:lstStyle/>
            <a:p>
              <a:endParaRPr lang="en-US"/>
            </a:p>
          </p:txBody>
        </p:sp>
        <p:sp>
          <p:nvSpPr>
            <p:cNvPr id="6177" name="Line 30"/>
            <p:cNvSpPr>
              <a:spLocks noChangeShapeType="1"/>
            </p:cNvSpPr>
            <p:nvPr/>
          </p:nvSpPr>
          <p:spPr bwMode="auto">
            <a:xfrm>
              <a:off x="1296" y="3264"/>
              <a:ext cx="0" cy="720"/>
            </a:xfrm>
            <a:prstGeom prst="line">
              <a:avLst/>
            </a:prstGeom>
            <a:noFill/>
            <a:ln w="9525">
              <a:solidFill>
                <a:schemeClr val="tx1"/>
              </a:solidFill>
              <a:round/>
              <a:headEnd/>
              <a:tailEnd/>
            </a:ln>
          </p:spPr>
          <p:txBody>
            <a:bodyPr wrap="none" anchor="ctr"/>
            <a:lstStyle/>
            <a:p>
              <a:endParaRPr lang="en-US"/>
            </a:p>
          </p:txBody>
        </p:sp>
        <p:sp>
          <p:nvSpPr>
            <p:cNvPr id="6178" name="Line 31"/>
            <p:cNvSpPr>
              <a:spLocks noChangeShapeType="1"/>
            </p:cNvSpPr>
            <p:nvPr/>
          </p:nvSpPr>
          <p:spPr bwMode="auto">
            <a:xfrm>
              <a:off x="1296" y="3984"/>
              <a:ext cx="1680" cy="0"/>
            </a:xfrm>
            <a:prstGeom prst="line">
              <a:avLst/>
            </a:prstGeom>
            <a:noFill/>
            <a:ln w="9525">
              <a:solidFill>
                <a:schemeClr val="tx1"/>
              </a:solidFill>
              <a:round/>
              <a:headEnd/>
              <a:tailEnd type="triangle" w="med" len="med"/>
            </a:ln>
          </p:spPr>
          <p:txBody>
            <a:bodyPr wrap="none" anchor="ctr"/>
            <a:lstStyle/>
            <a:p>
              <a:endParaRPr lang="en-US"/>
            </a:p>
          </p:txBody>
        </p:sp>
        <p:sp>
          <p:nvSpPr>
            <p:cNvPr id="6179" name="Line 32"/>
            <p:cNvSpPr>
              <a:spLocks noChangeShapeType="1"/>
            </p:cNvSpPr>
            <p:nvPr/>
          </p:nvSpPr>
          <p:spPr bwMode="auto">
            <a:xfrm>
              <a:off x="3600" y="3408"/>
              <a:ext cx="432" cy="0"/>
            </a:xfrm>
            <a:prstGeom prst="line">
              <a:avLst/>
            </a:prstGeom>
            <a:noFill/>
            <a:ln w="9525">
              <a:solidFill>
                <a:schemeClr val="tx1"/>
              </a:solidFill>
              <a:round/>
              <a:headEnd/>
              <a:tailEnd type="triangle" w="med" len="med"/>
            </a:ln>
          </p:spPr>
          <p:txBody>
            <a:bodyPr wrap="none" anchor="ctr"/>
            <a:lstStyle/>
            <a:p>
              <a:endParaRPr lang="en-US"/>
            </a:p>
          </p:txBody>
        </p:sp>
        <p:sp>
          <p:nvSpPr>
            <p:cNvPr id="6180" name="Line 33"/>
            <p:cNvSpPr>
              <a:spLocks noChangeShapeType="1"/>
            </p:cNvSpPr>
            <p:nvPr/>
          </p:nvSpPr>
          <p:spPr bwMode="auto">
            <a:xfrm>
              <a:off x="3600" y="3984"/>
              <a:ext cx="432" cy="0"/>
            </a:xfrm>
            <a:prstGeom prst="line">
              <a:avLst/>
            </a:prstGeom>
            <a:noFill/>
            <a:ln w="9525">
              <a:solidFill>
                <a:schemeClr val="tx1"/>
              </a:solidFill>
              <a:round/>
              <a:headEnd/>
              <a:tailEnd type="triangle" w="med" len="med"/>
            </a:ln>
          </p:spPr>
          <p:txBody>
            <a:bodyPr wrap="none" anchor="ctr"/>
            <a:lstStyle/>
            <a:p>
              <a:endParaRPr lang="en-US"/>
            </a:p>
          </p:txBody>
        </p:sp>
        <p:sp>
          <p:nvSpPr>
            <p:cNvPr id="6181" name="Line 34"/>
            <p:cNvSpPr>
              <a:spLocks noChangeShapeType="1"/>
            </p:cNvSpPr>
            <p:nvPr/>
          </p:nvSpPr>
          <p:spPr bwMode="auto">
            <a:xfrm>
              <a:off x="432" y="3024"/>
              <a:ext cx="0" cy="1056"/>
            </a:xfrm>
            <a:prstGeom prst="line">
              <a:avLst/>
            </a:prstGeom>
            <a:noFill/>
            <a:ln w="9525">
              <a:solidFill>
                <a:schemeClr val="tx1"/>
              </a:solidFill>
              <a:round/>
              <a:headEnd/>
              <a:tailEnd/>
            </a:ln>
          </p:spPr>
          <p:txBody>
            <a:bodyPr wrap="none" anchor="ctr"/>
            <a:lstStyle/>
            <a:p>
              <a:endParaRPr lang="en-US"/>
            </a:p>
          </p:txBody>
        </p:sp>
        <p:sp>
          <p:nvSpPr>
            <p:cNvPr id="6182" name="Line 35"/>
            <p:cNvSpPr>
              <a:spLocks noChangeShapeType="1"/>
            </p:cNvSpPr>
            <p:nvPr/>
          </p:nvSpPr>
          <p:spPr bwMode="auto">
            <a:xfrm>
              <a:off x="4080" y="3072"/>
              <a:ext cx="0" cy="960"/>
            </a:xfrm>
            <a:prstGeom prst="line">
              <a:avLst/>
            </a:prstGeom>
            <a:noFill/>
            <a:ln w="9525">
              <a:solidFill>
                <a:schemeClr val="tx1"/>
              </a:solidFill>
              <a:round/>
              <a:headEnd/>
              <a:tailEnd/>
            </a:ln>
          </p:spPr>
          <p:txBody>
            <a:bodyPr wrap="none" anchor="ctr"/>
            <a:lstStyle/>
            <a:p>
              <a:endParaRPr lang="en-US"/>
            </a:p>
          </p:txBody>
        </p:sp>
        <p:sp>
          <p:nvSpPr>
            <p:cNvPr id="6183" name="Line 36"/>
            <p:cNvSpPr>
              <a:spLocks noChangeShapeType="1"/>
            </p:cNvSpPr>
            <p:nvPr/>
          </p:nvSpPr>
          <p:spPr bwMode="auto">
            <a:xfrm>
              <a:off x="4032" y="3072"/>
              <a:ext cx="0" cy="960"/>
            </a:xfrm>
            <a:prstGeom prst="line">
              <a:avLst/>
            </a:prstGeom>
            <a:noFill/>
            <a:ln w="9525">
              <a:solidFill>
                <a:schemeClr val="tx1"/>
              </a:solidFill>
              <a:round/>
              <a:headEnd/>
              <a:tailEnd/>
            </a:ln>
          </p:spPr>
          <p:txBody>
            <a:bodyPr wrap="none" anchor="ctr"/>
            <a:lstStyle/>
            <a:p>
              <a:endParaRPr lang="en-US"/>
            </a:p>
          </p:txBody>
        </p:sp>
        <p:sp>
          <p:nvSpPr>
            <p:cNvPr id="6184" name="Text Box 37"/>
            <p:cNvSpPr txBox="1">
              <a:spLocks noChangeArrowheads="1"/>
            </p:cNvSpPr>
            <p:nvPr/>
          </p:nvSpPr>
          <p:spPr bwMode="auto">
            <a:xfrm>
              <a:off x="3024" y="3888"/>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5</a:t>
              </a:r>
            </a:p>
          </p:txBody>
        </p:sp>
        <p:sp>
          <p:nvSpPr>
            <p:cNvPr id="6185" name="Text Box 38"/>
            <p:cNvSpPr txBox="1">
              <a:spLocks noChangeArrowheads="1"/>
            </p:cNvSpPr>
            <p:nvPr/>
          </p:nvSpPr>
          <p:spPr bwMode="auto">
            <a:xfrm>
              <a:off x="3024" y="3312"/>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4</a:t>
              </a:r>
            </a:p>
          </p:txBody>
        </p:sp>
        <p:sp>
          <p:nvSpPr>
            <p:cNvPr id="6186" name="Text Box 39"/>
            <p:cNvSpPr txBox="1">
              <a:spLocks noChangeArrowheads="1"/>
            </p:cNvSpPr>
            <p:nvPr/>
          </p:nvSpPr>
          <p:spPr bwMode="auto">
            <a:xfrm>
              <a:off x="1920" y="3600"/>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3</a:t>
              </a:r>
            </a:p>
          </p:txBody>
        </p:sp>
        <p:sp>
          <p:nvSpPr>
            <p:cNvPr id="6187" name="Text Box 40"/>
            <p:cNvSpPr txBox="1">
              <a:spLocks noChangeArrowheads="1"/>
            </p:cNvSpPr>
            <p:nvPr/>
          </p:nvSpPr>
          <p:spPr bwMode="auto">
            <a:xfrm>
              <a:off x="1968" y="3024"/>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2</a:t>
              </a:r>
            </a:p>
          </p:txBody>
        </p:sp>
        <p:sp>
          <p:nvSpPr>
            <p:cNvPr id="6188" name="Text Box 41"/>
            <p:cNvSpPr txBox="1">
              <a:spLocks noChangeArrowheads="1"/>
            </p:cNvSpPr>
            <p:nvPr/>
          </p:nvSpPr>
          <p:spPr bwMode="auto">
            <a:xfrm>
              <a:off x="1008" y="3024"/>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1</a:t>
              </a:r>
            </a:p>
          </p:txBody>
        </p:sp>
      </p:grpSp>
      <p:sp>
        <p:nvSpPr>
          <p:cNvPr id="6151" name="Text Box 42"/>
          <p:cNvSpPr txBox="1">
            <a:spLocks noChangeArrowheads="1"/>
          </p:cNvSpPr>
          <p:nvPr/>
        </p:nvSpPr>
        <p:spPr bwMode="auto">
          <a:xfrm>
            <a:off x="152400" y="5257800"/>
            <a:ext cx="1141413" cy="396875"/>
          </a:xfrm>
          <a:prstGeom prst="rect">
            <a:avLst/>
          </a:prstGeom>
          <a:noFill/>
          <a:ln w="9525">
            <a:noFill/>
            <a:miter lim="800000"/>
            <a:headEnd/>
            <a:tailEnd/>
          </a:ln>
        </p:spPr>
        <p:txBody>
          <a:bodyPr wrap="none">
            <a:spAutoFit/>
          </a:bodyPr>
          <a:lstStyle/>
          <a:p>
            <a:pPr eaLnBrk="0" hangingPunct="0"/>
            <a:r>
              <a:rPr lang="en-US" sz="2000">
                <a:latin typeface="Times New Roman" pitchFamily="-109" charset="0"/>
              </a:rPr>
              <a:t>Suppliers</a:t>
            </a:r>
            <a:endParaRPr lang="en-US" sz="2400">
              <a:latin typeface="Times New Roman" pitchFamily="-109" charset="0"/>
            </a:endParaRPr>
          </a:p>
        </p:txBody>
      </p:sp>
      <p:sp>
        <p:nvSpPr>
          <p:cNvPr id="6152" name="Text Box 43"/>
          <p:cNvSpPr txBox="1">
            <a:spLocks noChangeArrowheads="1"/>
          </p:cNvSpPr>
          <p:nvPr/>
        </p:nvSpPr>
        <p:spPr bwMode="auto">
          <a:xfrm>
            <a:off x="7086600" y="5257800"/>
            <a:ext cx="1268413" cy="396875"/>
          </a:xfrm>
          <a:prstGeom prst="rect">
            <a:avLst/>
          </a:prstGeom>
          <a:noFill/>
          <a:ln w="9525">
            <a:noFill/>
            <a:miter lim="800000"/>
            <a:headEnd/>
            <a:tailEnd/>
          </a:ln>
        </p:spPr>
        <p:txBody>
          <a:bodyPr wrap="none">
            <a:spAutoFit/>
          </a:bodyPr>
          <a:lstStyle/>
          <a:p>
            <a:pPr eaLnBrk="0" hangingPunct="0"/>
            <a:r>
              <a:rPr lang="en-US" sz="2000">
                <a:latin typeface="Times New Roman" pitchFamily="-109" charset="0"/>
              </a:rPr>
              <a:t>Customers</a:t>
            </a:r>
            <a:endParaRPr lang="en-US" sz="2400">
              <a:latin typeface="Times New Roman" pitchFamily="-109" charset="0"/>
            </a:endParaRPr>
          </a:p>
        </p:txBody>
      </p:sp>
      <p:sp>
        <p:nvSpPr>
          <p:cNvPr id="6153" name="Rectangle 44"/>
          <p:cNvSpPr>
            <a:spLocks noChangeArrowheads="1"/>
          </p:cNvSpPr>
          <p:nvPr/>
        </p:nvSpPr>
        <p:spPr bwMode="auto">
          <a:xfrm>
            <a:off x="1676400" y="4495800"/>
            <a:ext cx="4876800" cy="2209800"/>
          </a:xfrm>
          <a:prstGeom prst="rect">
            <a:avLst/>
          </a:prstGeom>
          <a:noFill/>
          <a:ln w="9525">
            <a:solidFill>
              <a:srgbClr val="FF0000"/>
            </a:solidFill>
            <a:prstDash val="dash"/>
            <a:miter lim="800000"/>
            <a:headEnd/>
            <a:tailEnd/>
          </a:ln>
        </p:spPr>
        <p:txBody>
          <a:bodyPr wrap="none" anchor="ctr"/>
          <a:lstStyle/>
          <a:p>
            <a:endParaRPr lang="en-US">
              <a:latin typeface="Calibri" pitchFamily="-109" charset="0"/>
            </a:endParaRPr>
          </a:p>
        </p:txBody>
      </p:sp>
      <p:sp>
        <p:nvSpPr>
          <p:cNvPr id="6154" name="Line 45"/>
          <p:cNvSpPr>
            <a:spLocks noChangeShapeType="1"/>
          </p:cNvSpPr>
          <p:nvPr/>
        </p:nvSpPr>
        <p:spPr bwMode="auto">
          <a:xfrm flipH="1" flipV="1">
            <a:off x="4648200" y="4800600"/>
            <a:ext cx="685800" cy="381000"/>
          </a:xfrm>
          <a:prstGeom prst="line">
            <a:avLst/>
          </a:prstGeom>
          <a:noFill/>
          <a:ln w="9525">
            <a:solidFill>
              <a:srgbClr val="669900"/>
            </a:solidFill>
            <a:round/>
            <a:headEnd/>
            <a:tailEnd type="triangle" w="med" len="med"/>
          </a:ln>
        </p:spPr>
        <p:txBody>
          <a:bodyPr wrap="none" anchor="ctr"/>
          <a:lstStyle/>
          <a:p>
            <a:endParaRPr lang="en-US"/>
          </a:p>
        </p:txBody>
      </p:sp>
      <p:sp>
        <p:nvSpPr>
          <p:cNvPr id="6155" name="Line 46"/>
          <p:cNvSpPr>
            <a:spLocks noChangeShapeType="1"/>
          </p:cNvSpPr>
          <p:nvPr/>
        </p:nvSpPr>
        <p:spPr bwMode="auto">
          <a:xfrm flipH="1">
            <a:off x="3124200" y="4724400"/>
            <a:ext cx="533400" cy="0"/>
          </a:xfrm>
          <a:prstGeom prst="line">
            <a:avLst/>
          </a:prstGeom>
          <a:noFill/>
          <a:ln w="9525">
            <a:solidFill>
              <a:srgbClr val="669900"/>
            </a:solidFill>
            <a:round/>
            <a:headEnd/>
            <a:tailEnd type="triangle" w="med" len="med"/>
          </a:ln>
        </p:spPr>
        <p:txBody>
          <a:bodyPr wrap="none" anchor="ctr"/>
          <a:lstStyle/>
          <a:p>
            <a:endParaRPr lang="en-US"/>
          </a:p>
        </p:txBody>
      </p:sp>
      <p:sp>
        <p:nvSpPr>
          <p:cNvPr id="6156" name="Line 47"/>
          <p:cNvSpPr>
            <a:spLocks noChangeShapeType="1"/>
          </p:cNvSpPr>
          <p:nvPr/>
        </p:nvSpPr>
        <p:spPr bwMode="auto">
          <a:xfrm flipH="1">
            <a:off x="4648200" y="5486400"/>
            <a:ext cx="685800" cy="381000"/>
          </a:xfrm>
          <a:prstGeom prst="line">
            <a:avLst/>
          </a:prstGeom>
          <a:noFill/>
          <a:ln w="9525">
            <a:solidFill>
              <a:srgbClr val="669900"/>
            </a:solidFill>
            <a:round/>
            <a:headEnd/>
            <a:tailEnd type="triangle" w="med" len="med"/>
          </a:ln>
        </p:spPr>
        <p:txBody>
          <a:bodyPr wrap="none" anchor="ctr"/>
          <a:lstStyle/>
          <a:p>
            <a:endParaRPr lang="en-US"/>
          </a:p>
        </p:txBody>
      </p:sp>
      <p:sp>
        <p:nvSpPr>
          <p:cNvPr id="6157" name="Line 48"/>
          <p:cNvSpPr>
            <a:spLocks noChangeShapeType="1"/>
          </p:cNvSpPr>
          <p:nvPr/>
        </p:nvSpPr>
        <p:spPr bwMode="auto">
          <a:xfrm flipH="1" flipV="1">
            <a:off x="4648200" y="5791200"/>
            <a:ext cx="685800" cy="304800"/>
          </a:xfrm>
          <a:prstGeom prst="line">
            <a:avLst/>
          </a:prstGeom>
          <a:noFill/>
          <a:ln w="9525">
            <a:solidFill>
              <a:srgbClr val="669900"/>
            </a:solidFill>
            <a:round/>
            <a:headEnd/>
            <a:tailEnd type="triangle" w="med" len="med"/>
          </a:ln>
        </p:spPr>
        <p:txBody>
          <a:bodyPr wrap="none" anchor="ctr"/>
          <a:lstStyle/>
          <a:p>
            <a:endParaRPr lang="en-US"/>
          </a:p>
        </p:txBody>
      </p:sp>
      <p:sp>
        <p:nvSpPr>
          <p:cNvPr id="6158" name="Line 49"/>
          <p:cNvSpPr>
            <a:spLocks noChangeShapeType="1"/>
          </p:cNvSpPr>
          <p:nvPr/>
        </p:nvSpPr>
        <p:spPr bwMode="auto">
          <a:xfrm flipH="1">
            <a:off x="6324600" y="5410200"/>
            <a:ext cx="685800" cy="0"/>
          </a:xfrm>
          <a:prstGeom prst="line">
            <a:avLst/>
          </a:prstGeom>
          <a:noFill/>
          <a:ln w="9525">
            <a:solidFill>
              <a:srgbClr val="669900"/>
            </a:solidFill>
            <a:round/>
            <a:headEnd/>
            <a:tailEnd type="triangle" w="med" len="med"/>
          </a:ln>
        </p:spPr>
        <p:txBody>
          <a:bodyPr wrap="none" anchor="ctr"/>
          <a:lstStyle/>
          <a:p>
            <a:endParaRPr lang="en-US"/>
          </a:p>
        </p:txBody>
      </p:sp>
      <p:sp>
        <p:nvSpPr>
          <p:cNvPr id="6159" name="Line 50"/>
          <p:cNvSpPr>
            <a:spLocks noChangeShapeType="1"/>
          </p:cNvSpPr>
          <p:nvPr/>
        </p:nvSpPr>
        <p:spPr bwMode="auto">
          <a:xfrm flipH="1">
            <a:off x="6324600" y="6172200"/>
            <a:ext cx="685800" cy="0"/>
          </a:xfrm>
          <a:prstGeom prst="line">
            <a:avLst/>
          </a:prstGeom>
          <a:noFill/>
          <a:ln w="9525">
            <a:solidFill>
              <a:srgbClr val="669900"/>
            </a:solidFill>
            <a:round/>
            <a:headEnd/>
            <a:tailEnd type="triangle" w="med" len="med"/>
          </a:ln>
        </p:spPr>
        <p:txBody>
          <a:bodyPr wrap="none" anchor="ctr"/>
          <a:lstStyle/>
          <a:p>
            <a:endParaRPr lang="en-US"/>
          </a:p>
        </p:txBody>
      </p:sp>
      <p:sp>
        <p:nvSpPr>
          <p:cNvPr id="6160" name="Line 51"/>
          <p:cNvSpPr>
            <a:spLocks noChangeShapeType="1"/>
          </p:cNvSpPr>
          <p:nvPr/>
        </p:nvSpPr>
        <p:spPr bwMode="auto">
          <a:xfrm flipH="1">
            <a:off x="1371600" y="4953000"/>
            <a:ext cx="762000" cy="0"/>
          </a:xfrm>
          <a:prstGeom prst="line">
            <a:avLst/>
          </a:prstGeom>
          <a:noFill/>
          <a:ln w="9525">
            <a:solidFill>
              <a:srgbClr val="669900"/>
            </a:solidFill>
            <a:round/>
            <a:headEnd/>
            <a:tailEnd type="triangle" w="med" len="med"/>
          </a:ln>
        </p:spPr>
        <p:txBody>
          <a:bodyPr wrap="none" anchor="ctr"/>
          <a:lstStyle/>
          <a:p>
            <a:endParaRPr lang="en-US"/>
          </a:p>
        </p:txBody>
      </p:sp>
      <p:sp>
        <p:nvSpPr>
          <p:cNvPr id="6161" name="Line 52"/>
          <p:cNvSpPr>
            <a:spLocks noChangeShapeType="1"/>
          </p:cNvSpPr>
          <p:nvPr/>
        </p:nvSpPr>
        <p:spPr bwMode="auto">
          <a:xfrm flipH="1">
            <a:off x="1371600" y="5791200"/>
            <a:ext cx="2286000" cy="0"/>
          </a:xfrm>
          <a:prstGeom prst="line">
            <a:avLst/>
          </a:prstGeom>
          <a:noFill/>
          <a:ln w="9525">
            <a:solidFill>
              <a:srgbClr val="669900"/>
            </a:solidFill>
            <a:round/>
            <a:headEnd/>
            <a:tailEnd type="triangle" w="med" len="med"/>
          </a:ln>
        </p:spPr>
        <p:txBody>
          <a:bodyPr wrap="none" anchor="ctr"/>
          <a:lstStyle/>
          <a:p>
            <a:endParaRPr lang="en-US"/>
          </a:p>
        </p:txBody>
      </p:sp>
      <p:sp>
        <p:nvSpPr>
          <p:cNvPr id="6162" name="Line 53"/>
          <p:cNvSpPr>
            <a:spLocks noChangeShapeType="1"/>
          </p:cNvSpPr>
          <p:nvPr/>
        </p:nvSpPr>
        <p:spPr bwMode="auto">
          <a:xfrm flipH="1">
            <a:off x="1371600" y="6324600"/>
            <a:ext cx="3962400" cy="0"/>
          </a:xfrm>
          <a:prstGeom prst="line">
            <a:avLst/>
          </a:prstGeom>
          <a:noFill/>
          <a:ln w="9525">
            <a:solidFill>
              <a:srgbClr val="669900"/>
            </a:solidFill>
            <a:round/>
            <a:headEnd/>
            <a:tailEnd type="triangle" w="med" len="med"/>
          </a:ln>
        </p:spPr>
        <p:txBody>
          <a:bodyPr wrap="none" anchor="ctr"/>
          <a:lstStyle/>
          <a:p>
            <a:endParaRPr lang="en-US"/>
          </a:p>
        </p:txBody>
      </p:sp>
      <p:sp>
        <p:nvSpPr>
          <p:cNvPr id="6163" name="Line 54"/>
          <p:cNvSpPr>
            <a:spLocks noChangeShapeType="1"/>
          </p:cNvSpPr>
          <p:nvPr/>
        </p:nvSpPr>
        <p:spPr bwMode="auto">
          <a:xfrm flipV="1">
            <a:off x="2590800" y="5105400"/>
            <a:ext cx="0" cy="1219200"/>
          </a:xfrm>
          <a:prstGeom prst="line">
            <a:avLst/>
          </a:prstGeom>
          <a:noFill/>
          <a:ln w="9525">
            <a:solidFill>
              <a:srgbClr val="669900"/>
            </a:solidFill>
            <a:round/>
            <a:headEnd/>
            <a:tailEnd type="triangle" w="med" len="med"/>
          </a:ln>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0"/>
            <a:ext cx="7772400" cy="1143000"/>
          </a:xfrm>
        </p:spPr>
        <p:txBody>
          <a:bodyPr/>
          <a:lstStyle/>
          <a:p>
            <a:pPr eaLnBrk="1" hangingPunct="1">
              <a:lnSpc>
                <a:spcPct val="90000"/>
              </a:lnSpc>
            </a:pPr>
            <a:r>
              <a:rPr lang="en-US" sz="3600">
                <a:solidFill>
                  <a:schemeClr val="accent2"/>
                </a:solidFill>
              </a:rPr>
              <a:t>The major functional units of a modern organization</a:t>
            </a:r>
          </a:p>
        </p:txBody>
      </p:sp>
      <p:sp>
        <p:nvSpPr>
          <p:cNvPr id="7171" name="Rectangle 3"/>
          <p:cNvSpPr>
            <a:spLocks noChangeArrowheads="1"/>
          </p:cNvSpPr>
          <p:nvPr/>
        </p:nvSpPr>
        <p:spPr bwMode="auto">
          <a:xfrm>
            <a:off x="1066800" y="1447800"/>
            <a:ext cx="7086600" cy="11430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Strategic Planning:</a:t>
            </a:r>
          </a:p>
          <a:p>
            <a:pPr algn="ctr" eaLnBrk="0" hangingPunct="0"/>
            <a:r>
              <a:rPr lang="en-US" sz="2000">
                <a:latin typeface="Calibri" pitchFamily="-109" charset="0"/>
              </a:rPr>
              <a:t>defining the organization’s mission and</a:t>
            </a:r>
          </a:p>
          <a:p>
            <a:pPr algn="ctr" eaLnBrk="0" hangingPunct="0"/>
            <a:r>
              <a:rPr lang="en-US" sz="2000">
                <a:latin typeface="Calibri" pitchFamily="-109" charset="0"/>
              </a:rPr>
              <a:t> the required/perceived core competencies </a:t>
            </a:r>
          </a:p>
        </p:txBody>
      </p:sp>
      <p:sp>
        <p:nvSpPr>
          <p:cNvPr id="7172" name="Line 4"/>
          <p:cNvSpPr>
            <a:spLocks noChangeShapeType="1"/>
          </p:cNvSpPr>
          <p:nvPr/>
        </p:nvSpPr>
        <p:spPr bwMode="auto">
          <a:xfrm>
            <a:off x="16764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7173" name="Rectangle 5"/>
          <p:cNvSpPr>
            <a:spLocks noChangeArrowheads="1"/>
          </p:cNvSpPr>
          <p:nvPr/>
        </p:nvSpPr>
        <p:spPr bwMode="auto">
          <a:xfrm>
            <a:off x="8382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Production/</a:t>
            </a:r>
          </a:p>
          <a:p>
            <a:pPr algn="ctr" eaLnBrk="0" hangingPunct="0"/>
            <a:r>
              <a:rPr lang="en-US" sz="2000">
                <a:latin typeface="Calibri" pitchFamily="-109" charset="0"/>
              </a:rPr>
              <a:t>Operations:</a:t>
            </a:r>
          </a:p>
          <a:p>
            <a:pPr algn="ctr" eaLnBrk="0" hangingPunct="0"/>
            <a:r>
              <a:rPr lang="en-US" sz="2000">
                <a:latin typeface="Calibri" pitchFamily="-109" charset="0"/>
              </a:rPr>
              <a:t>product/service</a:t>
            </a:r>
          </a:p>
          <a:p>
            <a:pPr algn="ctr" eaLnBrk="0" hangingPunct="0"/>
            <a:r>
              <a:rPr lang="en-US" sz="2000">
                <a:latin typeface="Calibri" pitchFamily="-109" charset="0"/>
              </a:rPr>
              <a:t>creation</a:t>
            </a:r>
          </a:p>
        </p:txBody>
      </p:sp>
      <p:sp>
        <p:nvSpPr>
          <p:cNvPr id="7174" name="Rectangle 6"/>
          <p:cNvSpPr>
            <a:spLocks noChangeArrowheads="1"/>
          </p:cNvSpPr>
          <p:nvPr/>
        </p:nvSpPr>
        <p:spPr bwMode="auto">
          <a:xfrm>
            <a:off x="37338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endParaRPr lang="en-US" sz="2000">
              <a:latin typeface="Calibri" pitchFamily="-109" charset="0"/>
            </a:endParaRPr>
          </a:p>
          <a:p>
            <a:pPr algn="ctr" eaLnBrk="0" hangingPunct="0"/>
            <a:endParaRPr lang="en-US" sz="2000">
              <a:latin typeface="Calibri" pitchFamily="-109" charset="0"/>
            </a:endParaRPr>
          </a:p>
          <a:p>
            <a:pPr algn="ctr" eaLnBrk="0" hangingPunct="0"/>
            <a:r>
              <a:rPr lang="en-US" sz="2000">
                <a:latin typeface="Calibri" pitchFamily="-109" charset="0"/>
              </a:rPr>
              <a:t>Finance/</a:t>
            </a:r>
          </a:p>
          <a:p>
            <a:pPr algn="ctr" eaLnBrk="0" hangingPunct="0"/>
            <a:r>
              <a:rPr lang="en-US" sz="2000">
                <a:latin typeface="Calibri" pitchFamily="-109" charset="0"/>
              </a:rPr>
              <a:t>Accounting:</a:t>
            </a:r>
          </a:p>
          <a:p>
            <a:pPr algn="ctr" eaLnBrk="0" hangingPunct="0"/>
            <a:r>
              <a:rPr lang="en-US" sz="2000">
                <a:latin typeface="Calibri" pitchFamily="-109" charset="0"/>
              </a:rPr>
              <a:t>monitoring of </a:t>
            </a:r>
          </a:p>
          <a:p>
            <a:pPr algn="ctr" eaLnBrk="0" hangingPunct="0"/>
            <a:r>
              <a:rPr lang="en-US" sz="2000">
                <a:latin typeface="Calibri" pitchFamily="-109" charset="0"/>
              </a:rPr>
              <a:t>the organization</a:t>
            </a:r>
          </a:p>
          <a:p>
            <a:pPr algn="ctr" eaLnBrk="0" hangingPunct="0"/>
            <a:r>
              <a:rPr lang="en-US" sz="2000">
                <a:latin typeface="Calibri" pitchFamily="-109" charset="0"/>
              </a:rPr>
              <a:t>cash-flows</a:t>
            </a:r>
          </a:p>
          <a:p>
            <a:pPr algn="ctr" eaLnBrk="0" hangingPunct="0"/>
            <a:endParaRPr lang="en-US" sz="2000">
              <a:latin typeface="Calibri" pitchFamily="-109" charset="0"/>
            </a:endParaRPr>
          </a:p>
          <a:p>
            <a:pPr algn="ctr" eaLnBrk="0" hangingPunct="0"/>
            <a:endParaRPr lang="en-US" sz="2000">
              <a:latin typeface="Calibri" pitchFamily="-109" charset="0"/>
            </a:endParaRPr>
          </a:p>
        </p:txBody>
      </p:sp>
      <p:sp>
        <p:nvSpPr>
          <p:cNvPr id="7175" name="Rectangle 7"/>
          <p:cNvSpPr>
            <a:spLocks noChangeArrowheads="1"/>
          </p:cNvSpPr>
          <p:nvPr/>
        </p:nvSpPr>
        <p:spPr bwMode="auto">
          <a:xfrm>
            <a:off x="67056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Marketing:</a:t>
            </a:r>
          </a:p>
          <a:p>
            <a:pPr algn="ctr" eaLnBrk="0" hangingPunct="0"/>
            <a:r>
              <a:rPr lang="en-US" sz="2000">
                <a:latin typeface="Calibri" pitchFamily="-109" charset="0"/>
              </a:rPr>
              <a:t>demand </a:t>
            </a:r>
          </a:p>
          <a:p>
            <a:pPr algn="ctr" eaLnBrk="0" hangingPunct="0"/>
            <a:r>
              <a:rPr lang="en-US" sz="2000">
                <a:latin typeface="Calibri" pitchFamily="-109" charset="0"/>
              </a:rPr>
              <a:t>generation</a:t>
            </a:r>
          </a:p>
          <a:p>
            <a:pPr algn="ctr" eaLnBrk="0" hangingPunct="0"/>
            <a:r>
              <a:rPr lang="en-US" sz="2000">
                <a:latin typeface="Calibri" pitchFamily="-109" charset="0"/>
              </a:rPr>
              <a:t>and</a:t>
            </a:r>
          </a:p>
          <a:p>
            <a:pPr algn="ctr" eaLnBrk="0" hangingPunct="0"/>
            <a:r>
              <a:rPr lang="en-US" sz="2000">
                <a:latin typeface="Calibri" pitchFamily="-109" charset="0"/>
              </a:rPr>
              <a:t>order taking</a:t>
            </a:r>
          </a:p>
        </p:txBody>
      </p:sp>
      <p:sp>
        <p:nvSpPr>
          <p:cNvPr id="7176" name="Line 8"/>
          <p:cNvSpPr>
            <a:spLocks noChangeShapeType="1"/>
          </p:cNvSpPr>
          <p:nvPr/>
        </p:nvSpPr>
        <p:spPr bwMode="auto">
          <a:xfrm>
            <a:off x="76200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7177" name="Line 9"/>
          <p:cNvSpPr>
            <a:spLocks noChangeShapeType="1"/>
          </p:cNvSpPr>
          <p:nvPr/>
        </p:nvSpPr>
        <p:spPr bwMode="auto">
          <a:xfrm>
            <a:off x="45720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1143000"/>
          </a:xfrm>
        </p:spPr>
        <p:txBody>
          <a:bodyPr/>
          <a:lstStyle/>
          <a:p>
            <a:pPr eaLnBrk="1" hangingPunct="1"/>
            <a:r>
              <a:rPr lang="en-US" sz="2900"/>
              <a:t>Corporate Mission</a:t>
            </a:r>
            <a:br>
              <a:rPr lang="en-US" sz="2900"/>
            </a:br>
            <a:endParaRPr lang="en-US" sz="3600"/>
          </a:p>
        </p:txBody>
      </p:sp>
      <p:sp>
        <p:nvSpPr>
          <p:cNvPr id="9219" name="Rectangle 3"/>
          <p:cNvSpPr>
            <a:spLocks noGrp="1" noChangeArrowheads="1"/>
          </p:cNvSpPr>
          <p:nvPr>
            <p:ph type="body" idx="1"/>
          </p:nvPr>
        </p:nvSpPr>
        <p:spPr>
          <a:xfrm>
            <a:off x="685800" y="1143000"/>
            <a:ext cx="7772400" cy="4114800"/>
          </a:xfrm>
        </p:spPr>
        <p:txBody>
          <a:bodyPr/>
          <a:lstStyle/>
          <a:p>
            <a:pPr eaLnBrk="1" hangingPunct="1"/>
            <a:r>
              <a:rPr lang="en-US" sz="2400"/>
              <a:t>The</a:t>
            </a:r>
            <a:r>
              <a:rPr lang="en-US" sz="2400">
                <a:solidFill>
                  <a:schemeClr val="accent2"/>
                </a:solidFill>
              </a:rPr>
              <a:t> mission</a:t>
            </a:r>
            <a:r>
              <a:rPr lang="en-US" sz="2400"/>
              <a:t> of the organization</a:t>
            </a:r>
          </a:p>
          <a:p>
            <a:pPr lvl="1" eaLnBrk="1" hangingPunct="1"/>
            <a:r>
              <a:rPr lang="en-US" sz="2000"/>
              <a:t>defines its purpose, i.e., what it contributes to society</a:t>
            </a:r>
          </a:p>
          <a:p>
            <a:pPr lvl="1" eaLnBrk="1" hangingPunct="1"/>
            <a:r>
              <a:rPr lang="en-US" sz="2000"/>
              <a:t>states the rationale for its existence</a:t>
            </a:r>
          </a:p>
          <a:p>
            <a:pPr lvl="1" eaLnBrk="1" hangingPunct="1"/>
            <a:r>
              <a:rPr lang="en-US" sz="2000"/>
              <a:t>provides boundaries and focus</a:t>
            </a:r>
          </a:p>
          <a:p>
            <a:pPr lvl="1" eaLnBrk="1" hangingPunct="1"/>
            <a:r>
              <a:rPr lang="en-US" sz="2000"/>
              <a:t>defines the concept(s) around which the company can rally</a:t>
            </a:r>
          </a:p>
          <a:p>
            <a:pPr lvl="1" eaLnBrk="1" hangingPunct="1"/>
            <a:endParaRPr lang="en-US" sz="2000"/>
          </a:p>
          <a:p>
            <a:pPr eaLnBrk="1" hangingPunct="1"/>
            <a:r>
              <a:rPr lang="en-US" sz="2400">
                <a:solidFill>
                  <a:schemeClr val="accent2"/>
                </a:solidFill>
              </a:rPr>
              <a:t>Functional areas</a:t>
            </a:r>
            <a:r>
              <a:rPr lang="en-US" sz="2400"/>
              <a:t> and </a:t>
            </a:r>
            <a:r>
              <a:rPr lang="en-US" sz="2400">
                <a:solidFill>
                  <a:schemeClr val="accent2"/>
                </a:solidFill>
              </a:rPr>
              <a:t>business processes</a:t>
            </a:r>
            <a:r>
              <a:rPr lang="en-US" sz="2400"/>
              <a:t> define their missions such that they support the overall corporate mission in a cooperative and synergistic manner.</a:t>
            </a:r>
          </a:p>
          <a:p>
            <a:pPr lvl="1" eaLnBrk="1" hangingPunct="1"/>
            <a:endParaRPr lang="en-US" sz="2000"/>
          </a:p>
          <a:p>
            <a:pPr lvl="1" eaLnBrk="1" hangingPunct="1"/>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81000"/>
            <a:ext cx="8382000" cy="1143000"/>
          </a:xfrm>
        </p:spPr>
        <p:txBody>
          <a:bodyPr/>
          <a:lstStyle/>
          <a:p>
            <a:pPr eaLnBrk="1" hangingPunct="1"/>
            <a:r>
              <a:rPr lang="en-US" sz="2900"/>
              <a:t>Corporate Mission Examples</a:t>
            </a:r>
            <a:br>
              <a:rPr lang="en-US" sz="2900"/>
            </a:br>
            <a:endParaRPr lang="en-US" sz="3600"/>
          </a:p>
        </p:txBody>
      </p:sp>
      <p:sp>
        <p:nvSpPr>
          <p:cNvPr id="10243" name="Rectangle 3"/>
          <p:cNvSpPr>
            <a:spLocks noGrp="1" noChangeArrowheads="1"/>
          </p:cNvSpPr>
          <p:nvPr>
            <p:ph type="body" idx="1"/>
          </p:nvPr>
        </p:nvSpPr>
        <p:spPr>
          <a:xfrm>
            <a:off x="609600" y="1524000"/>
            <a:ext cx="7772400" cy="4114800"/>
          </a:xfrm>
        </p:spPr>
        <p:txBody>
          <a:bodyPr/>
          <a:lstStyle/>
          <a:p>
            <a:pPr eaLnBrk="1" hangingPunct="1">
              <a:lnSpc>
                <a:spcPct val="80000"/>
              </a:lnSpc>
            </a:pPr>
            <a:r>
              <a:rPr lang="en-US" sz="2000">
                <a:solidFill>
                  <a:schemeClr val="accent2"/>
                </a:solidFill>
              </a:rPr>
              <a:t>Merck:</a:t>
            </a:r>
            <a:r>
              <a:rPr lang="en-US" sz="2000"/>
              <a:t> The mission of Merck is to provide society with superior products and services-innovations and solutions that improve the quality of life and satisfy customer needs-to provide employees with meaningful work and advancement opportunities and investors with a superior rate of return.</a:t>
            </a:r>
          </a:p>
          <a:p>
            <a:pPr eaLnBrk="1" hangingPunct="1">
              <a:lnSpc>
                <a:spcPct val="80000"/>
              </a:lnSpc>
            </a:pPr>
            <a:r>
              <a:rPr lang="en-US" sz="2000">
                <a:solidFill>
                  <a:schemeClr val="accent2"/>
                </a:solidFill>
              </a:rPr>
              <a:t>FedEx:</a:t>
            </a:r>
            <a:r>
              <a:rPr lang="en-US" sz="2000"/>
              <a:t> FedEx is committed to our People-Service-Profit philosophy. We will produce outstanding financial returns by providing totally reliable, competitively superior, global air-ground transportation of high-priority goods and documents that require rapid, time-certain delivery. Equally important, positive control of each package will be maintained utilizing real time electronic tracking and tracing systems. A complete record of each shipment and delivery will be presented with our request for payment. We will be helpful, courteous, and professional for each other, and the public. We will strive to have a completely satisfied customer at the end of each transaction.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152400"/>
            <a:ext cx="7772400" cy="1143000"/>
          </a:xfrm>
        </p:spPr>
        <p:txBody>
          <a:bodyPr/>
          <a:lstStyle/>
          <a:p>
            <a:pPr eaLnBrk="1" hangingPunct="1"/>
            <a:r>
              <a:rPr lang="en-US" sz="3200">
                <a:solidFill>
                  <a:schemeClr val="accent2"/>
                </a:solidFill>
              </a:rPr>
              <a:t>A </a:t>
            </a:r>
            <a:r>
              <a:rPr lang="en-US" sz="3200" i="1">
                <a:solidFill>
                  <a:schemeClr val="accent2"/>
                </a:solidFill>
              </a:rPr>
              <a:t>strategic</a:t>
            </a:r>
            <a:r>
              <a:rPr lang="en-US" sz="3200">
                <a:solidFill>
                  <a:schemeClr val="accent2"/>
                </a:solidFill>
              </a:rPr>
              <a:t> perspective on the operation of the considered systems</a:t>
            </a:r>
          </a:p>
        </p:txBody>
      </p:sp>
      <p:sp>
        <p:nvSpPr>
          <p:cNvPr id="11267" name="Line 3"/>
          <p:cNvSpPr>
            <a:spLocks noChangeShapeType="1"/>
          </p:cNvSpPr>
          <p:nvPr/>
        </p:nvSpPr>
        <p:spPr bwMode="auto">
          <a:xfrm>
            <a:off x="3429000" y="2286000"/>
            <a:ext cx="0" cy="1828800"/>
          </a:xfrm>
          <a:prstGeom prst="line">
            <a:avLst/>
          </a:prstGeom>
          <a:noFill/>
          <a:ln w="9525">
            <a:solidFill>
              <a:schemeClr val="tx1"/>
            </a:solidFill>
            <a:round/>
            <a:headEnd type="triangle" w="med" len="med"/>
            <a:tailEnd/>
          </a:ln>
        </p:spPr>
        <p:txBody>
          <a:bodyPr wrap="none" anchor="ctr"/>
          <a:lstStyle/>
          <a:p>
            <a:endParaRPr lang="en-US"/>
          </a:p>
        </p:txBody>
      </p:sp>
      <p:sp>
        <p:nvSpPr>
          <p:cNvPr id="11268" name="Line 4"/>
          <p:cNvSpPr>
            <a:spLocks noChangeShapeType="1"/>
          </p:cNvSpPr>
          <p:nvPr/>
        </p:nvSpPr>
        <p:spPr bwMode="auto">
          <a:xfrm>
            <a:off x="3429000" y="4114800"/>
            <a:ext cx="2286000" cy="0"/>
          </a:xfrm>
          <a:prstGeom prst="line">
            <a:avLst/>
          </a:prstGeom>
          <a:noFill/>
          <a:ln w="9525">
            <a:solidFill>
              <a:schemeClr val="tx1"/>
            </a:solidFill>
            <a:round/>
            <a:headEnd/>
            <a:tailEnd type="triangle" w="med" len="med"/>
          </a:ln>
        </p:spPr>
        <p:txBody>
          <a:bodyPr wrap="none" anchor="ctr"/>
          <a:lstStyle/>
          <a:p>
            <a:endParaRPr lang="en-US"/>
          </a:p>
        </p:txBody>
      </p:sp>
      <p:sp>
        <p:nvSpPr>
          <p:cNvPr id="11269" name="Line 5"/>
          <p:cNvSpPr>
            <a:spLocks noChangeShapeType="1"/>
          </p:cNvSpPr>
          <p:nvPr/>
        </p:nvSpPr>
        <p:spPr bwMode="auto">
          <a:xfrm flipH="1">
            <a:off x="2057400" y="4114800"/>
            <a:ext cx="1371600" cy="1066800"/>
          </a:xfrm>
          <a:prstGeom prst="line">
            <a:avLst/>
          </a:prstGeom>
          <a:noFill/>
          <a:ln w="9525">
            <a:solidFill>
              <a:schemeClr val="tx1"/>
            </a:solidFill>
            <a:round/>
            <a:headEnd/>
            <a:tailEnd type="triangle" w="med" len="med"/>
          </a:ln>
        </p:spPr>
        <p:txBody>
          <a:bodyPr wrap="none" anchor="ctr"/>
          <a:lstStyle/>
          <a:p>
            <a:endParaRPr lang="en-US"/>
          </a:p>
        </p:txBody>
      </p:sp>
      <p:sp>
        <p:nvSpPr>
          <p:cNvPr id="11270" name="Text Box 6"/>
          <p:cNvSpPr txBox="1">
            <a:spLocks noChangeArrowheads="1"/>
          </p:cNvSpPr>
          <p:nvPr/>
        </p:nvSpPr>
        <p:spPr bwMode="auto">
          <a:xfrm>
            <a:off x="1752600" y="5257800"/>
            <a:ext cx="3613150" cy="915988"/>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Differentiation</a:t>
            </a:r>
            <a:r>
              <a:rPr lang="en-US">
                <a:latin typeface="Times New Roman" pitchFamily="-109" charset="0"/>
              </a:rPr>
              <a:t> (Quality; Uniqueness;</a:t>
            </a:r>
          </a:p>
          <a:p>
            <a:pPr eaLnBrk="0" hangingPunct="0"/>
            <a:r>
              <a:rPr lang="en-US">
                <a:latin typeface="Times New Roman" pitchFamily="-109" charset="0"/>
              </a:rPr>
              <a:t> e.g., Luxury cars, Fashion Industry,</a:t>
            </a:r>
          </a:p>
          <a:p>
            <a:pPr eaLnBrk="0" hangingPunct="0"/>
            <a:r>
              <a:rPr lang="en-US">
                <a:latin typeface="Times New Roman" pitchFamily="-109" charset="0"/>
              </a:rPr>
              <a:t>  Brand Name Drugs)</a:t>
            </a:r>
          </a:p>
        </p:txBody>
      </p:sp>
      <p:sp>
        <p:nvSpPr>
          <p:cNvPr id="11271" name="Text Box 7"/>
          <p:cNvSpPr txBox="1">
            <a:spLocks noChangeArrowheads="1"/>
          </p:cNvSpPr>
          <p:nvPr/>
        </p:nvSpPr>
        <p:spPr bwMode="auto">
          <a:xfrm>
            <a:off x="5791200" y="3733800"/>
            <a:ext cx="2825750" cy="915988"/>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Cost Leadership</a:t>
            </a:r>
            <a:r>
              <a:rPr lang="en-US">
                <a:latin typeface="Times New Roman" pitchFamily="-109" charset="0"/>
              </a:rPr>
              <a:t> (Price;</a:t>
            </a:r>
          </a:p>
          <a:p>
            <a:pPr eaLnBrk="0" hangingPunct="0"/>
            <a:r>
              <a:rPr lang="en-US">
                <a:latin typeface="Times New Roman" pitchFamily="-109" charset="0"/>
              </a:rPr>
              <a:t>   e.g., Wal-Mart, Southwest </a:t>
            </a:r>
          </a:p>
          <a:p>
            <a:pPr eaLnBrk="0" hangingPunct="0"/>
            <a:r>
              <a:rPr lang="en-US">
                <a:latin typeface="Times New Roman" pitchFamily="-109" charset="0"/>
              </a:rPr>
              <a:t>   Airlines, Generic Drugs)</a:t>
            </a:r>
          </a:p>
        </p:txBody>
      </p:sp>
      <p:sp>
        <p:nvSpPr>
          <p:cNvPr id="11272" name="Text Box 8"/>
          <p:cNvSpPr txBox="1">
            <a:spLocks noChangeArrowheads="1"/>
          </p:cNvSpPr>
          <p:nvPr/>
        </p:nvSpPr>
        <p:spPr bwMode="auto">
          <a:xfrm>
            <a:off x="3429000" y="1600200"/>
            <a:ext cx="4997450" cy="641350"/>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Responsiveness</a:t>
            </a:r>
            <a:r>
              <a:rPr lang="en-US">
                <a:latin typeface="Times New Roman" pitchFamily="-109" charset="0"/>
              </a:rPr>
              <a:t> (Reliability; Quickness; Flexibility; </a:t>
            </a:r>
          </a:p>
          <a:p>
            <a:pPr eaLnBrk="0" hangingPunct="0"/>
            <a:r>
              <a:rPr lang="en-US">
                <a:latin typeface="Times New Roman" pitchFamily="-109" charset="0"/>
              </a:rPr>
              <a:t>  e.g., Dell, Overnight Delivery Services)</a:t>
            </a:r>
          </a:p>
        </p:txBody>
      </p:sp>
      <p:sp>
        <p:nvSpPr>
          <p:cNvPr id="11273" name="Line 9"/>
          <p:cNvSpPr>
            <a:spLocks noChangeShapeType="1"/>
          </p:cNvSpPr>
          <p:nvPr/>
        </p:nvSpPr>
        <p:spPr bwMode="auto">
          <a:xfrm flipH="1">
            <a:off x="4114800" y="4114800"/>
            <a:ext cx="838200" cy="685800"/>
          </a:xfrm>
          <a:prstGeom prst="line">
            <a:avLst/>
          </a:prstGeom>
          <a:noFill/>
          <a:ln w="9525">
            <a:solidFill>
              <a:schemeClr val="tx1"/>
            </a:solidFill>
            <a:prstDash val="dash"/>
            <a:round/>
            <a:headEnd/>
            <a:tailEnd/>
          </a:ln>
        </p:spPr>
        <p:txBody>
          <a:bodyPr wrap="none" anchor="ctr"/>
          <a:lstStyle/>
          <a:p>
            <a:endParaRPr lang="en-US"/>
          </a:p>
        </p:txBody>
      </p:sp>
      <p:sp>
        <p:nvSpPr>
          <p:cNvPr id="11274" name="Line 10"/>
          <p:cNvSpPr>
            <a:spLocks noChangeShapeType="1"/>
          </p:cNvSpPr>
          <p:nvPr/>
        </p:nvSpPr>
        <p:spPr bwMode="auto">
          <a:xfrm>
            <a:off x="2590800" y="4800600"/>
            <a:ext cx="1524000" cy="0"/>
          </a:xfrm>
          <a:prstGeom prst="line">
            <a:avLst/>
          </a:prstGeom>
          <a:noFill/>
          <a:ln w="9525">
            <a:solidFill>
              <a:schemeClr val="tx1"/>
            </a:solidFill>
            <a:prstDash val="dash"/>
            <a:round/>
            <a:headEnd/>
            <a:tailEnd/>
          </a:ln>
        </p:spPr>
        <p:txBody>
          <a:bodyPr wrap="none" anchor="ctr"/>
          <a:lstStyle/>
          <a:p>
            <a:endParaRPr lang="en-US"/>
          </a:p>
        </p:txBody>
      </p:sp>
      <p:sp>
        <p:nvSpPr>
          <p:cNvPr id="11275" name="Line 11"/>
          <p:cNvSpPr>
            <a:spLocks noChangeShapeType="1"/>
          </p:cNvSpPr>
          <p:nvPr/>
        </p:nvSpPr>
        <p:spPr bwMode="auto">
          <a:xfrm flipV="1">
            <a:off x="4114800" y="3200400"/>
            <a:ext cx="0" cy="1600200"/>
          </a:xfrm>
          <a:prstGeom prst="line">
            <a:avLst/>
          </a:prstGeom>
          <a:noFill/>
          <a:ln w="9525">
            <a:solidFill>
              <a:schemeClr val="tx1"/>
            </a:solidFill>
            <a:prstDash val="dash"/>
            <a:round/>
            <a:headEnd/>
            <a:tailEnd/>
          </a:ln>
        </p:spPr>
        <p:txBody>
          <a:bodyPr wrap="none" anchor="ctr"/>
          <a:lstStyle/>
          <a:p>
            <a:endParaRPr lang="en-US"/>
          </a:p>
        </p:txBody>
      </p:sp>
      <p:sp>
        <p:nvSpPr>
          <p:cNvPr id="11276" name="Line 12"/>
          <p:cNvSpPr>
            <a:spLocks noChangeShapeType="1"/>
          </p:cNvSpPr>
          <p:nvPr/>
        </p:nvSpPr>
        <p:spPr bwMode="auto">
          <a:xfrm flipV="1">
            <a:off x="3429000" y="3200400"/>
            <a:ext cx="685800" cy="914400"/>
          </a:xfrm>
          <a:prstGeom prst="line">
            <a:avLst/>
          </a:prstGeom>
          <a:noFill/>
          <a:ln w="38100">
            <a:solidFill>
              <a:schemeClr val="tx1"/>
            </a:solidFill>
            <a:round/>
            <a:headEnd/>
            <a:tailEnd type="triangle" w="med" len="med"/>
          </a:ln>
        </p:spPr>
        <p:txBody>
          <a:bodyPr wrap="none" anchor="ctr"/>
          <a:lstStyle/>
          <a:p>
            <a:endParaRPr lang="en-US"/>
          </a:p>
        </p:txBody>
      </p:sp>
      <p:sp>
        <p:nvSpPr>
          <p:cNvPr id="11277" name="Line 13"/>
          <p:cNvSpPr>
            <a:spLocks noChangeShapeType="1"/>
          </p:cNvSpPr>
          <p:nvPr/>
        </p:nvSpPr>
        <p:spPr bwMode="auto">
          <a:xfrm>
            <a:off x="3429000" y="4114800"/>
            <a:ext cx="685800" cy="685800"/>
          </a:xfrm>
          <a:prstGeom prst="line">
            <a:avLst/>
          </a:prstGeom>
          <a:noFill/>
          <a:ln w="9525">
            <a:solidFill>
              <a:schemeClr val="tx1"/>
            </a:solidFill>
            <a:prstDash val="dash"/>
            <a:round/>
            <a:headEnd/>
            <a:tailEnd/>
          </a:ln>
        </p:spPr>
        <p:txBody>
          <a:bodyPr wrap="none" anchor="ctr"/>
          <a:lstStyle/>
          <a:p>
            <a:endParaRPr lang="en-US"/>
          </a:p>
        </p:txBody>
      </p:sp>
      <p:sp>
        <p:nvSpPr>
          <p:cNvPr id="11278" name="Line 14"/>
          <p:cNvSpPr>
            <a:spLocks noChangeShapeType="1"/>
          </p:cNvSpPr>
          <p:nvPr/>
        </p:nvSpPr>
        <p:spPr bwMode="auto">
          <a:xfrm>
            <a:off x="3429000" y="2514600"/>
            <a:ext cx="685800" cy="685800"/>
          </a:xfrm>
          <a:prstGeom prst="line">
            <a:avLst/>
          </a:prstGeom>
          <a:noFill/>
          <a:ln w="9525">
            <a:solidFill>
              <a:schemeClr val="tx1"/>
            </a:solidFill>
            <a:prstDash val="dash"/>
            <a:round/>
            <a:headEnd/>
            <a:tailEnd/>
          </a:ln>
        </p:spPr>
        <p:txBody>
          <a:bodyPr wrap="none" anchor="ctr"/>
          <a:lstStyle/>
          <a:p>
            <a:endParaRPr lang="en-US"/>
          </a:p>
        </p:txBody>
      </p:sp>
      <p:sp>
        <p:nvSpPr>
          <p:cNvPr id="11279" name="Text Box 15"/>
          <p:cNvSpPr txBox="1">
            <a:spLocks noChangeArrowheads="1"/>
          </p:cNvSpPr>
          <p:nvPr/>
        </p:nvSpPr>
        <p:spPr bwMode="auto">
          <a:xfrm>
            <a:off x="4419600" y="2819400"/>
            <a:ext cx="3873500" cy="641350"/>
          </a:xfrm>
          <a:prstGeom prst="rect">
            <a:avLst/>
          </a:prstGeom>
          <a:noFill/>
          <a:ln w="9525">
            <a:noFill/>
            <a:miter lim="800000"/>
            <a:headEnd/>
            <a:tailEnd/>
          </a:ln>
        </p:spPr>
        <p:txBody>
          <a:bodyPr wrap="none">
            <a:spAutoFit/>
          </a:bodyPr>
          <a:lstStyle/>
          <a:p>
            <a:pPr eaLnBrk="0" hangingPunct="0"/>
            <a:r>
              <a:rPr lang="en-US" b="1">
                <a:latin typeface="Times New Roman" pitchFamily="-109" charset="0"/>
              </a:rPr>
              <a:t>Competitive Advantage </a:t>
            </a:r>
            <a:r>
              <a:rPr lang="en-US">
                <a:latin typeface="Times New Roman" pitchFamily="-109" charset="0"/>
              </a:rPr>
              <a:t>through which</a:t>
            </a:r>
          </a:p>
          <a:p>
            <a:pPr eaLnBrk="0" hangingPunct="0"/>
            <a:r>
              <a:rPr lang="en-US">
                <a:latin typeface="Times New Roman" pitchFamily="-109" charset="0"/>
              </a:rPr>
              <a:t>the company</a:t>
            </a:r>
            <a:r>
              <a:rPr lang="en-US" b="1">
                <a:latin typeface="Times New Roman" pitchFamily="-109" charset="0"/>
              </a:rPr>
              <a:t> market share </a:t>
            </a:r>
            <a:r>
              <a:rPr lang="en-US">
                <a:latin typeface="Times New Roman" pitchFamily="-109" charset="0"/>
              </a:rPr>
              <a:t>is attracted</a:t>
            </a:r>
          </a:p>
        </p:txBody>
      </p:sp>
      <p:sp>
        <p:nvSpPr>
          <p:cNvPr id="11280" name="AutoShape 16"/>
          <p:cNvSpPr>
            <a:spLocks noChangeArrowheads="1"/>
          </p:cNvSpPr>
          <p:nvPr/>
        </p:nvSpPr>
        <p:spPr bwMode="auto">
          <a:xfrm rot="8988727">
            <a:off x="4114800" y="3048000"/>
            <a:ext cx="381000" cy="152400"/>
          </a:xfrm>
          <a:prstGeom prst="rightArrow">
            <a:avLst>
              <a:gd name="adj1" fmla="val 50000"/>
              <a:gd name="adj2" fmla="val 62500"/>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0"/>
            <a:ext cx="8763000" cy="1143000"/>
          </a:xfrm>
        </p:spPr>
        <p:txBody>
          <a:bodyPr/>
          <a:lstStyle/>
          <a:p>
            <a:pPr eaLnBrk="1" hangingPunct="1"/>
            <a:r>
              <a:rPr lang="en-US" sz="3200" dirty="0">
                <a:solidFill>
                  <a:schemeClr val="accent2"/>
                </a:solidFill>
              </a:rPr>
              <a:t>The course perspective:</a:t>
            </a:r>
            <a:br>
              <a:rPr lang="en-US" sz="3200" dirty="0">
                <a:solidFill>
                  <a:schemeClr val="accent2"/>
                </a:solidFill>
              </a:rPr>
            </a:br>
            <a:r>
              <a:rPr lang="en-US" sz="3200" dirty="0">
                <a:solidFill>
                  <a:schemeClr val="accent2"/>
                </a:solidFill>
              </a:rPr>
              <a:t>Modeling, analyzing and controlling </a:t>
            </a:r>
            <a:r>
              <a:rPr lang="en-US" sz="3200" i="1" dirty="0">
                <a:solidFill>
                  <a:schemeClr val="accent2"/>
                </a:solidFill>
              </a:rPr>
              <a:t>workflows</a:t>
            </a:r>
          </a:p>
        </p:txBody>
      </p:sp>
      <p:sp>
        <p:nvSpPr>
          <p:cNvPr id="14339" name="Rectangle 3"/>
          <p:cNvSpPr>
            <a:spLocks noGrp="1" noChangeArrowheads="1"/>
          </p:cNvSpPr>
          <p:nvPr>
            <p:ph type="body" idx="1"/>
          </p:nvPr>
        </p:nvSpPr>
        <p:spPr>
          <a:xfrm>
            <a:off x="457200" y="1295400"/>
            <a:ext cx="8305800" cy="5257800"/>
          </a:xfrm>
        </p:spPr>
        <p:txBody>
          <a:bodyPr/>
          <a:lstStyle/>
          <a:p>
            <a:pPr eaLnBrk="1" hangingPunct="1">
              <a:lnSpc>
                <a:spcPct val="80000"/>
              </a:lnSpc>
              <a:buNone/>
            </a:pPr>
            <a:r>
              <a:rPr lang="en-US" sz="2800" b="1" i="1" dirty="0">
                <a:latin typeface="Times New Roman" pitchFamily="-109" charset="0"/>
              </a:rPr>
              <a:t>Some Key Performance measures</a:t>
            </a:r>
          </a:p>
          <a:p>
            <a:pPr eaLnBrk="1" hangingPunct="1">
              <a:lnSpc>
                <a:spcPct val="80000"/>
              </a:lnSpc>
            </a:pPr>
            <a:r>
              <a:rPr lang="en-US" sz="2800" i="1" dirty="0">
                <a:latin typeface="Times New Roman" pitchFamily="-109" charset="0"/>
              </a:rPr>
              <a:t>Production rate</a:t>
            </a:r>
            <a:r>
              <a:rPr lang="en-US" sz="2800" dirty="0">
                <a:latin typeface="Times New Roman" pitchFamily="-109" charset="0"/>
              </a:rPr>
              <a:t> or </a:t>
            </a:r>
            <a:r>
              <a:rPr lang="en-US" sz="2800" i="1" dirty="0">
                <a:latin typeface="Times New Roman" pitchFamily="-109" charset="0"/>
              </a:rPr>
              <a:t>throughput</a:t>
            </a:r>
            <a:r>
              <a:rPr lang="en-US" sz="2800" dirty="0">
                <a:latin typeface="Times New Roman" pitchFamily="-109" charset="0"/>
              </a:rPr>
              <a:t>, i.e., the number of jobs produced per unit time</a:t>
            </a:r>
          </a:p>
          <a:p>
            <a:pPr eaLnBrk="1" hangingPunct="1">
              <a:lnSpc>
                <a:spcPct val="80000"/>
              </a:lnSpc>
            </a:pPr>
            <a:r>
              <a:rPr lang="en-US" sz="2800" i="1" dirty="0">
                <a:latin typeface="Times New Roman" pitchFamily="-109" charset="0"/>
              </a:rPr>
              <a:t>Production capacity</a:t>
            </a:r>
            <a:r>
              <a:rPr lang="en-US" sz="2800" dirty="0">
                <a:latin typeface="Times New Roman" pitchFamily="-109" charset="0"/>
              </a:rPr>
              <a:t>, i.e., the maximum sustainable production rate</a:t>
            </a:r>
          </a:p>
          <a:p>
            <a:pPr eaLnBrk="1" hangingPunct="1">
              <a:lnSpc>
                <a:spcPct val="80000"/>
              </a:lnSpc>
            </a:pPr>
            <a:r>
              <a:rPr lang="en-US" sz="2800" i="1" dirty="0">
                <a:latin typeface="Times New Roman" pitchFamily="-109" charset="0"/>
              </a:rPr>
              <a:t>Expected cycle time</a:t>
            </a:r>
            <a:r>
              <a:rPr lang="en-US" sz="2800" dirty="0">
                <a:latin typeface="Times New Roman" pitchFamily="-109" charset="0"/>
              </a:rPr>
              <a:t>, i.e., the average time that is spend by any job into the system (this quantity includes both, processing and waiting time).</a:t>
            </a:r>
          </a:p>
          <a:p>
            <a:pPr eaLnBrk="1" hangingPunct="1">
              <a:lnSpc>
                <a:spcPct val="80000"/>
              </a:lnSpc>
            </a:pPr>
            <a:r>
              <a:rPr lang="en-US" sz="2800" i="1" dirty="0">
                <a:latin typeface="Times New Roman" pitchFamily="-109" charset="0"/>
              </a:rPr>
              <a:t>Average Work-In-Process (WIP)</a:t>
            </a:r>
            <a:r>
              <a:rPr lang="en-US" sz="2800" dirty="0">
                <a:latin typeface="Times New Roman" pitchFamily="-109" charset="0"/>
              </a:rPr>
              <a:t> accumulated at different stations </a:t>
            </a:r>
          </a:p>
          <a:p>
            <a:pPr eaLnBrk="1" hangingPunct="1">
              <a:lnSpc>
                <a:spcPct val="80000"/>
              </a:lnSpc>
            </a:pPr>
            <a:r>
              <a:rPr lang="en-US" sz="2800" i="1" dirty="0">
                <a:latin typeface="Times New Roman" pitchFamily="-109" charset="0"/>
              </a:rPr>
              <a:t>Expected utilization</a:t>
            </a:r>
            <a:r>
              <a:rPr lang="en-US" sz="2800" dirty="0">
                <a:latin typeface="Times New Roman" pitchFamily="-109" charset="0"/>
              </a:rPr>
              <a:t> of the station servers.</a:t>
            </a:r>
          </a:p>
          <a:p>
            <a:pPr eaLnBrk="1" hangingPunct="1">
              <a:lnSpc>
                <a:spcPct val="80000"/>
              </a:lnSpc>
            </a:pPr>
            <a:endParaRPr lang="en-US" sz="2400" dirty="0"/>
          </a:p>
          <a:p>
            <a:pPr eaLnBrk="1" hangingPunct="1">
              <a:lnSpc>
                <a:spcPct val="80000"/>
              </a:lnSpc>
              <a:buFontTx/>
              <a:buNone/>
            </a:pPr>
            <a:r>
              <a:rPr lang="en-US" sz="1600" dirty="0">
                <a:solidFill>
                  <a:srgbClr val="FF221C"/>
                </a:solidFill>
                <a:latin typeface="Times New Roman" pitchFamily="-109" charset="0"/>
              </a:rPr>
              <a:t>Remark:</a:t>
            </a:r>
            <a:r>
              <a:rPr lang="en-US" sz="1600" dirty="0">
                <a:solidFill>
                  <a:schemeClr val="accent1"/>
                </a:solidFill>
                <a:latin typeface="Times New Roman" pitchFamily="-109" charset="0"/>
              </a:rPr>
              <a:t> </a:t>
            </a:r>
            <a:r>
              <a:rPr lang="en-US" sz="1600" dirty="0">
                <a:latin typeface="Times New Roman" pitchFamily="-109" charset="0"/>
              </a:rPr>
              <a:t>The above performance measures provide a link between the directly quantifiable and manageable aspects and attributes of the system and the primary strategic concerns of the company, especially those of </a:t>
            </a:r>
            <a:r>
              <a:rPr lang="en-US" sz="1600" dirty="0">
                <a:solidFill>
                  <a:schemeClr val="accent2"/>
                </a:solidFill>
                <a:latin typeface="Times New Roman" pitchFamily="-109" charset="0"/>
              </a:rPr>
              <a:t>responsiveness</a:t>
            </a:r>
            <a:r>
              <a:rPr lang="en-US" sz="1600" dirty="0">
                <a:latin typeface="Times New Roman" pitchFamily="-109" charset="0"/>
              </a:rPr>
              <a:t> and </a:t>
            </a:r>
            <a:r>
              <a:rPr lang="en-US" sz="1600" dirty="0">
                <a:solidFill>
                  <a:schemeClr val="accent2"/>
                </a:solidFill>
                <a:latin typeface="Times New Roman" pitchFamily="-109" charset="0"/>
              </a:rPr>
              <a:t>cost efficiency</a:t>
            </a:r>
            <a:r>
              <a:rPr lang="en-US" sz="1600" dirty="0">
                <a:latin typeface="Times New Roman" pitchFamily="-109" charset="0"/>
              </a:rPr>
              <a:t>.</a:t>
            </a:r>
            <a:endParaRPr lang="en-US" sz="1600" dirty="0"/>
          </a:p>
        </p:txBody>
      </p:sp>
    </p:spTree>
  </p:cSld>
  <p:clrMapOvr>
    <a:masterClrMapping/>
  </p:clrMapOvr>
</p:sld>
</file>

<file path=ppt/theme/theme1.xml><?xml version="1.0" encoding="utf-8"?>
<a:theme xmlns:a="http://schemas.openxmlformats.org/drawingml/2006/main" name="Office Theme">
  <a:themeElements>
    <a:clrScheme name="Metal">
      <a:dk1>
        <a:sysClr val="windowText" lastClr="000000"/>
      </a:dk1>
      <a:lt1>
        <a:sysClr val="window" lastClr="FFFFFF"/>
      </a:lt1>
      <a:dk2>
        <a:srgbClr val="32363B"/>
      </a:dk2>
      <a:lt2>
        <a:srgbClr val="CACFD3"/>
      </a:lt2>
      <a:accent1>
        <a:srgbClr val="6283AD"/>
      </a:accent1>
      <a:accent2>
        <a:srgbClr val="324966"/>
      </a:accent2>
      <a:accent3>
        <a:srgbClr val="5B9EA4"/>
      </a:accent3>
      <a:accent4>
        <a:srgbClr val="1D5B57"/>
      </a:accent4>
      <a:accent5>
        <a:srgbClr val="1B4430"/>
      </a:accent5>
      <a:accent6>
        <a:srgbClr val="2F3C35"/>
      </a:accent6>
      <a:hlink>
        <a:srgbClr val="ED7307"/>
      </a:hlink>
      <a:folHlink>
        <a:srgbClr val="6D6F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451</TotalTime>
  <Words>2298</Words>
  <Application>Microsoft Macintosh PowerPoint</Application>
  <PresentationFormat>On-screen Show (4:3)</PresentationFormat>
  <Paragraphs>395</Paragraphs>
  <Slides>30</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Symbol</vt:lpstr>
      <vt:lpstr>Times New Roman</vt:lpstr>
      <vt:lpstr>Office Theme</vt:lpstr>
      <vt:lpstr>IE7201: Production &amp; Service Systems Engineering Spring 2024</vt:lpstr>
      <vt:lpstr>“Course Logistics”</vt:lpstr>
      <vt:lpstr>Course Objectives</vt:lpstr>
      <vt:lpstr>Our basic view of the considered systems</vt:lpstr>
      <vt:lpstr>The major functional units of a modern organization</vt:lpstr>
      <vt:lpstr>Corporate Mission </vt:lpstr>
      <vt:lpstr>Corporate Mission Examples </vt:lpstr>
      <vt:lpstr>A strategic perspective on the operation of the considered systems</vt:lpstr>
      <vt:lpstr>The course perspective: Modeling, analyzing and controlling workflows</vt:lpstr>
      <vt:lpstr>The underlying variability</vt:lpstr>
      <vt:lpstr>Some key issues to be addressed in this course</vt:lpstr>
      <vt:lpstr>Queueing Theory: A plausible modeling framework</vt:lpstr>
      <vt:lpstr>Factory Physics (a term coined by W. Hopp &amp; M. Spearman)</vt:lpstr>
      <vt:lpstr>Automation and the need for  behavioral control</vt:lpstr>
      <vt:lpstr>Another example:  Traffic Management in an AGV System</vt:lpstr>
      <vt:lpstr>Behavioral or Logical vs Performance Control  of Sequential RAS</vt:lpstr>
      <vt:lpstr>PowerPoint Presentation</vt:lpstr>
      <vt:lpstr>Theoretical foundations</vt:lpstr>
      <vt:lpstr>Course Outline</vt:lpstr>
      <vt:lpstr>Course Outline (cont.)</vt:lpstr>
      <vt:lpstr>Course Outline (cont.)</vt:lpstr>
      <vt:lpstr>Analyzing a single workstation with deterministic inter-arrival and processing times </vt:lpstr>
      <vt:lpstr>Analyzing a single workstation with deterministic inter-arrival and processing times </vt:lpstr>
      <vt:lpstr>Analyzing a single workstation with deterministic inter-arrival and processing times </vt:lpstr>
      <vt:lpstr>A single workstation with variable inter-arrival times</vt:lpstr>
      <vt:lpstr>A single workstation with variable inter-arrival times</vt:lpstr>
      <vt:lpstr>A single workstation with variable processing times</vt:lpstr>
      <vt:lpstr>Remarks</vt:lpstr>
      <vt:lpstr>The propagation of variability</vt:lpstr>
      <vt:lpstr>Remarks</vt:lpstr>
    </vt:vector>
  </TitlesOfParts>
  <Company>Georgia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IE7201: Production &amp; Service Systems Engineering Fall 2009</dc:title>
  <dc:creator>Spyros Reveliotis</dc:creator>
  <cp:lastModifiedBy>Reveliotis, Spyros</cp:lastModifiedBy>
  <cp:revision>68</cp:revision>
  <dcterms:created xsi:type="dcterms:W3CDTF">2010-08-21T14:28:03Z</dcterms:created>
  <dcterms:modified xsi:type="dcterms:W3CDTF">2024-01-05T19:44:31Z</dcterms:modified>
</cp:coreProperties>
</file>