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56" r:id="rId2"/>
    <p:sldId id="257" r:id="rId3"/>
    <p:sldId id="258" r:id="rId4"/>
    <p:sldId id="259" r:id="rId5"/>
    <p:sldId id="260" r:id="rId6"/>
    <p:sldId id="281" r:id="rId7"/>
    <p:sldId id="282" r:id="rId8"/>
    <p:sldId id="263" r:id="rId9"/>
    <p:sldId id="284" r:id="rId10"/>
    <p:sldId id="265" r:id="rId11"/>
    <p:sldId id="266" r:id="rId12"/>
    <p:sldId id="267" r:id="rId13"/>
    <p:sldId id="268" r:id="rId14"/>
    <p:sldId id="271" r:id="rId15"/>
    <p:sldId id="298" r:id="rId16"/>
    <p:sldId id="299" r:id="rId17"/>
    <p:sldId id="300" r:id="rId18"/>
    <p:sldId id="297" r:id="rId19"/>
    <p:sldId id="272" r:id="rId20"/>
    <p:sldId id="273" r:id="rId21"/>
    <p:sldId id="274" r:id="rId22"/>
    <p:sldId id="275" r:id="rId23"/>
    <p:sldId id="276" r:id="rId24"/>
    <p:sldId id="277" r:id="rId25"/>
    <p:sldId id="278" r:id="rId26"/>
    <p:sldId id="279" r:id="rId27"/>
    <p:sldId id="280" r:id="rId28"/>
    <p:sldId id="287" r:id="rId29"/>
    <p:sldId id="288" r:id="rId30"/>
    <p:sldId id="289" r:id="rId31"/>
    <p:sldId id="290" r:id="rId32"/>
    <p:sldId id="291" r:id="rId33"/>
    <p:sldId id="292" r:id="rId34"/>
    <p:sldId id="293" r:id="rId35"/>
    <p:sldId id="294" r:id="rId36"/>
    <p:sldId id="295" r:id="rId37"/>
    <p:sldId id="296"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7"/>
    <p:restoredTop sz="77318"/>
  </p:normalViewPr>
  <p:slideViewPr>
    <p:cSldViewPr snapToGrid="0" snapToObjects="1">
      <p:cViewPr varScale="1">
        <p:scale>
          <a:sx n="79" d="100"/>
          <a:sy n="79" d="100"/>
        </p:scale>
        <p:origin x="1304"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BDA270-0976-D141-BA11-763A319BED08}" type="datetimeFigureOut">
              <a:rPr lang="en-US" smtClean="0"/>
              <a:t>7/31/20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5397DB-324A-D249-A716-AC89BA160270}" type="slidenum">
              <a:rPr lang="en-US" smtClean="0"/>
              <a:t>‹#›</a:t>
            </a:fld>
            <a:endParaRPr lang="en-US"/>
          </a:p>
        </p:txBody>
      </p:sp>
    </p:spTree>
    <p:extLst>
      <p:ext uri="{BB962C8B-B14F-4D97-AF65-F5344CB8AC3E}">
        <p14:creationId xmlns:p14="http://schemas.microsoft.com/office/powerpoint/2010/main" val="36853329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6FBC8961-DEF1-5247-8111-86E51DD79B14}" type="slidenum">
              <a:rPr lang="en-US" sz="1200" smtClean="0"/>
              <a:pPr eaLnBrk="1" hangingPunct="1">
                <a:defRPr/>
              </a:pPr>
              <a:t>1</a:t>
            </a:fld>
            <a:endParaRPr lang="en-US" sz="1200"/>
          </a:p>
        </p:txBody>
      </p:sp>
      <p:sp>
        <p:nvSpPr>
          <p:cNvPr id="5122" name="Rectangle 2"/>
          <p:cNvSpPr>
            <a:spLocks noGrp="1" noRot="1" noChangeAspect="1" noChangeArrowheads="1" noTextEdit="1"/>
          </p:cNvSpPr>
          <p:nvPr>
            <p:ph type="sldImg"/>
          </p:nvPr>
        </p:nvSpPr>
        <p:spPr>
          <a:xfrm>
            <a:off x="1144588" y="687388"/>
            <a:ext cx="4570412" cy="3427412"/>
          </a:xfrm>
          <a:ln/>
        </p:spPr>
      </p:sp>
      <p:sp>
        <p:nvSpPr>
          <p:cNvPr id="5123"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467279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B70FA0-9CAD-6546-808C-A6981548A06E}" type="slidenum">
              <a:rPr lang="en-US"/>
              <a:pPr/>
              <a:t>12</a:t>
            </a:fld>
            <a:endParaRPr lang="en-US"/>
          </a:p>
        </p:txBody>
      </p:sp>
      <p:sp>
        <p:nvSpPr>
          <p:cNvPr id="501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0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09344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9CE783-284D-4C4C-8DB8-5606A8F1DDAB}" type="slidenum">
              <a:rPr lang="en-US"/>
              <a:pPr/>
              <a:t>13</a:t>
            </a:fld>
            <a:endParaRPr lang="en-US"/>
          </a:p>
        </p:txBody>
      </p:sp>
      <p:sp>
        <p:nvSpPr>
          <p:cNvPr id="512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1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7332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8DCD92-EE20-BD44-9C17-04AA87E278FD}" type="slidenum">
              <a:rPr lang="en-US"/>
              <a:pPr/>
              <a:t>14</a:t>
            </a:fld>
            <a:endParaRPr lang="en-US"/>
          </a:p>
        </p:txBody>
      </p:sp>
      <p:sp>
        <p:nvSpPr>
          <p:cNvPr id="18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76914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32C2DD03-54B6-EC48-B060-11902C97E156}" type="slidenum">
              <a:rPr lang="en-US" sz="1200" smtClean="0"/>
              <a:pPr eaLnBrk="1" hangingPunct="1">
                <a:defRPr/>
              </a:pPr>
              <a:t>15</a:t>
            </a:fld>
            <a:endParaRPr lang="en-US" sz="1200"/>
          </a:p>
        </p:txBody>
      </p:sp>
      <p:sp>
        <p:nvSpPr>
          <p:cNvPr id="19458" name="Rectangle 2"/>
          <p:cNvSpPr>
            <a:spLocks noGrp="1" noRot="1" noChangeAspect="1" noChangeArrowheads="1" noTextEdit="1"/>
          </p:cNvSpPr>
          <p:nvPr>
            <p:ph type="sldImg"/>
          </p:nvPr>
        </p:nvSpPr>
        <p:spPr>
          <a:xfrm>
            <a:off x="1144588" y="687388"/>
            <a:ext cx="4570412" cy="3427412"/>
          </a:xfrm>
          <a:ln/>
        </p:spPr>
      </p:sp>
      <p:sp>
        <p:nvSpPr>
          <p:cNvPr id="1945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2066195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E6DFBC-CFB8-AA47-9CDE-6D353D5CDF77}" type="slidenum">
              <a:rPr lang="en-US" altLang="en-US"/>
              <a:pPr/>
              <a:t>16</a:t>
            </a:fld>
            <a:endParaRPr lang="en-US" altLang="en-US"/>
          </a:p>
        </p:txBody>
      </p:sp>
      <p:sp>
        <p:nvSpPr>
          <p:cNvPr id="32770" name="Rectangle 2"/>
          <p:cNvSpPr>
            <a:spLocks noGrp="1" noRot="1" noChangeAspect="1" noChangeArrowheads="1" noTextEdit="1"/>
          </p:cNvSpPr>
          <p:nvPr>
            <p:ph type="sldImg"/>
          </p:nvPr>
        </p:nvSpPr>
        <p:spPr>
          <a:xfrm>
            <a:off x="1144588" y="687388"/>
            <a:ext cx="4570412" cy="3427412"/>
          </a:xfrm>
          <a:ln/>
        </p:spPr>
      </p:sp>
      <p:sp>
        <p:nvSpPr>
          <p:cNvPr id="32771" name="Rectangle 3"/>
          <p:cNvSpPr>
            <a:spLocks noGrp="1" noChangeArrowheads="1"/>
          </p:cNvSpPr>
          <p:nvPr>
            <p:ph type="body" idx="1"/>
          </p:nvPr>
        </p:nvSpPr>
        <p:spPr>
          <a:xfrm>
            <a:off x="914400" y="4341813"/>
            <a:ext cx="5029200" cy="4114800"/>
          </a:xfrm>
        </p:spPr>
        <p:txBody>
          <a:bodyPr/>
          <a:lstStyle/>
          <a:p>
            <a:endParaRPr lang="en-US" altLang="en-US"/>
          </a:p>
        </p:txBody>
      </p:sp>
    </p:spTree>
    <p:extLst>
      <p:ext uri="{BB962C8B-B14F-4D97-AF65-F5344CB8AC3E}">
        <p14:creationId xmlns:p14="http://schemas.microsoft.com/office/powerpoint/2010/main" val="783373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3DCA98-0CE5-9C44-A487-86215CBDA014}" type="slidenum">
              <a:rPr lang="en-US" altLang="en-US"/>
              <a:pPr/>
              <a:t>17</a:t>
            </a:fld>
            <a:endParaRPr lang="en-US" altLang="en-US"/>
          </a:p>
        </p:txBody>
      </p:sp>
      <p:sp>
        <p:nvSpPr>
          <p:cNvPr id="34818" name="Rectangle 2"/>
          <p:cNvSpPr>
            <a:spLocks noGrp="1" noRot="1" noChangeAspect="1" noChangeArrowheads="1" noTextEdit="1"/>
          </p:cNvSpPr>
          <p:nvPr>
            <p:ph type="sldImg"/>
          </p:nvPr>
        </p:nvSpPr>
        <p:spPr>
          <a:xfrm>
            <a:off x="1144588" y="687388"/>
            <a:ext cx="4570412" cy="3427412"/>
          </a:xfrm>
          <a:ln/>
        </p:spPr>
      </p:sp>
      <p:sp>
        <p:nvSpPr>
          <p:cNvPr id="34819" name="Rectangle 3"/>
          <p:cNvSpPr>
            <a:spLocks noGrp="1" noChangeArrowheads="1"/>
          </p:cNvSpPr>
          <p:nvPr>
            <p:ph type="body" idx="1"/>
          </p:nvPr>
        </p:nvSpPr>
        <p:spPr>
          <a:xfrm>
            <a:off x="914400" y="4341813"/>
            <a:ext cx="5029200" cy="4114800"/>
          </a:xfrm>
        </p:spPr>
        <p:txBody>
          <a:bodyPr/>
          <a:lstStyle/>
          <a:p>
            <a:endParaRPr lang="en-US" altLang="en-US"/>
          </a:p>
        </p:txBody>
      </p:sp>
    </p:spTree>
    <p:extLst>
      <p:ext uri="{BB962C8B-B14F-4D97-AF65-F5344CB8AC3E}">
        <p14:creationId xmlns:p14="http://schemas.microsoft.com/office/powerpoint/2010/main" val="15143296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4233AA27-F129-C343-8649-ECE33DFB8F1A}" type="slidenum">
              <a:rPr lang="en-US" sz="1200" smtClean="0"/>
              <a:pPr eaLnBrk="1" hangingPunct="1">
                <a:defRPr/>
              </a:pPr>
              <a:t>18</a:t>
            </a:fld>
            <a:endParaRPr lang="en-US" sz="1200"/>
          </a:p>
        </p:txBody>
      </p:sp>
      <p:sp>
        <p:nvSpPr>
          <p:cNvPr id="29698" name="Rectangle 2"/>
          <p:cNvSpPr>
            <a:spLocks noGrp="1" noRot="1" noChangeAspect="1" noChangeArrowheads="1" noTextEdit="1"/>
          </p:cNvSpPr>
          <p:nvPr>
            <p:ph type="sldImg"/>
          </p:nvPr>
        </p:nvSpPr>
        <p:spPr>
          <a:xfrm>
            <a:off x="1144588" y="687388"/>
            <a:ext cx="4570412" cy="3427412"/>
          </a:xfrm>
          <a:ln/>
        </p:spPr>
      </p:sp>
      <p:sp>
        <p:nvSpPr>
          <p:cNvPr id="2969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1732658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E56EBB-AEB1-B444-973A-0B9415619A81}" type="slidenum">
              <a:rPr lang="en-US"/>
              <a:pPr/>
              <a:t>19</a:t>
            </a:fld>
            <a:endParaRPr lang="en-US"/>
          </a:p>
        </p:txBody>
      </p:sp>
      <p:sp>
        <p:nvSpPr>
          <p:cNvPr id="5325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3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15173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5FF8-AEAC-8449-85E0-3A46A9A4EE30}" type="slidenum">
              <a:rPr lang="en-US"/>
              <a:pPr/>
              <a:t>20</a:t>
            </a:fld>
            <a:endParaRPr lang="en-US"/>
          </a:p>
        </p:txBody>
      </p:sp>
      <p:sp>
        <p:nvSpPr>
          <p:cNvPr id="542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35067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CDDE0-E66D-F04C-A2DD-63E090ADA5ED}" type="slidenum">
              <a:rPr lang="en-US"/>
              <a:pPr/>
              <a:t>21</a:t>
            </a:fld>
            <a:endParaRPr lang="en-US"/>
          </a:p>
        </p:txBody>
      </p:sp>
      <p:sp>
        <p:nvSpPr>
          <p:cNvPr id="3277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3277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759007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09823F0F-EE49-7A49-917D-BF765FC3013A}" type="slidenum">
              <a:rPr lang="en-US" sz="1200" smtClean="0"/>
              <a:pPr eaLnBrk="1" hangingPunct="1">
                <a:defRPr/>
              </a:pPr>
              <a:t>2</a:t>
            </a:fld>
            <a:endParaRPr lang="en-US" sz="1200"/>
          </a:p>
        </p:txBody>
      </p:sp>
      <p:sp>
        <p:nvSpPr>
          <p:cNvPr id="7170" name="Rectangle 2"/>
          <p:cNvSpPr>
            <a:spLocks noGrp="1" noRot="1" noChangeAspect="1" noChangeArrowheads="1" noTextEdit="1"/>
          </p:cNvSpPr>
          <p:nvPr>
            <p:ph type="sldImg"/>
          </p:nvPr>
        </p:nvSpPr>
        <p:spPr>
          <a:xfrm>
            <a:off x="1144588" y="687388"/>
            <a:ext cx="4570412" cy="3427412"/>
          </a:xfrm>
          <a:ln/>
        </p:spPr>
      </p:sp>
      <p:sp>
        <p:nvSpPr>
          <p:cNvPr id="7171"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2139517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0B311B-F2A5-3B4E-A6DA-690A311B6C3F}" type="slidenum">
              <a:rPr lang="en-US"/>
              <a:pPr/>
              <a:t>22</a:t>
            </a:fld>
            <a:endParaRPr lang="en-US"/>
          </a:p>
        </p:txBody>
      </p:sp>
      <p:sp>
        <p:nvSpPr>
          <p:cNvPr id="55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77184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A3275-2BE9-E14A-B4D5-35DFDD007128}" type="slidenum">
              <a:rPr lang="en-US"/>
              <a:pPr/>
              <a:t>23</a:t>
            </a:fld>
            <a:endParaRPr lang="en-US"/>
          </a:p>
        </p:txBody>
      </p:sp>
      <p:sp>
        <p:nvSpPr>
          <p:cNvPr id="563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640349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529BD3-EED8-9F41-8E0D-F0480A0CECD9}" type="slidenum">
              <a:rPr lang="en-US"/>
              <a:pPr/>
              <a:t>24</a:t>
            </a:fld>
            <a:endParaRPr lang="en-US"/>
          </a:p>
        </p:txBody>
      </p:sp>
      <p:sp>
        <p:nvSpPr>
          <p:cNvPr id="573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7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304775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CE8F50-9EF7-894A-B2AE-84314B6B567F}" type="slidenum">
              <a:rPr lang="en-US"/>
              <a:pPr/>
              <a:t>25</a:t>
            </a:fld>
            <a:endParaRPr lang="en-US"/>
          </a:p>
        </p:txBody>
      </p:sp>
      <p:sp>
        <p:nvSpPr>
          <p:cNvPr id="389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389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736500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D48692-90CF-F742-8F3E-4A8083255200}" type="slidenum">
              <a:rPr lang="en-US"/>
              <a:pPr/>
              <a:t>26</a:t>
            </a:fld>
            <a:endParaRPr lang="en-US"/>
          </a:p>
        </p:txBody>
      </p:sp>
      <p:sp>
        <p:nvSpPr>
          <p:cNvPr id="409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4096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064619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2FF991-2099-694D-ABAB-F757417DACAD}" type="slidenum">
              <a:rPr lang="en-US"/>
              <a:pPr/>
              <a:t>27</a:t>
            </a:fld>
            <a:endParaRPr lang="en-US"/>
          </a:p>
        </p:txBody>
      </p:sp>
      <p:sp>
        <p:nvSpPr>
          <p:cNvPr id="430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4301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2315511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73E7E8D-934F-1A48-AAC9-AD5A62128F9C}" type="slidenum">
              <a:rPr lang="en-US" sz="1200"/>
              <a:pPr/>
              <a:t>29</a:t>
            </a:fld>
            <a:endParaRPr 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4394567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F2BE61A1-D637-0740-9FF8-7C28040A4119}" type="slidenum">
              <a:rPr lang="en-US" sz="1200"/>
              <a:pPr/>
              <a:t>30</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7531503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FF28D9AF-7AAF-F147-B706-ADF6447E178E}" type="slidenum">
              <a:rPr lang="en-US" sz="1200"/>
              <a:pPr/>
              <a:t>31</a:t>
            </a:fld>
            <a:endParaRPr 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8019110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E091EBC-D17E-4140-A31D-D767AD67F201}" type="slidenum">
              <a:rPr lang="en-US" sz="1200"/>
              <a:pPr/>
              <a:t>32</a:t>
            </a:fld>
            <a:endParaRPr 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12085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E1F036B3-A3CA-324A-BCAA-0BED211C03B4}" type="slidenum">
              <a:rPr lang="en-US" sz="1200" smtClean="0"/>
              <a:pPr eaLnBrk="1" hangingPunct="1">
                <a:defRPr/>
              </a:pPr>
              <a:t>4</a:t>
            </a:fld>
            <a:endParaRPr lang="en-US" sz="1200"/>
          </a:p>
        </p:txBody>
      </p:sp>
      <p:sp>
        <p:nvSpPr>
          <p:cNvPr id="9218" name="Rectangle 2"/>
          <p:cNvSpPr>
            <a:spLocks noGrp="1" noRot="1" noChangeAspect="1" noChangeArrowheads="1" noTextEdit="1"/>
          </p:cNvSpPr>
          <p:nvPr>
            <p:ph type="sldImg"/>
          </p:nvPr>
        </p:nvSpPr>
        <p:spPr>
          <a:xfrm>
            <a:off x="1144588" y="687388"/>
            <a:ext cx="4570412" cy="3427412"/>
          </a:xfrm>
          <a:ln/>
        </p:spPr>
      </p:sp>
      <p:sp>
        <p:nvSpPr>
          <p:cNvPr id="921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9998909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EDF209EB-5290-DF42-B977-BB071E15B435}" type="slidenum">
              <a:rPr lang="en-US" sz="1200"/>
              <a:pPr/>
              <a:t>33</a:t>
            </a:fld>
            <a:endParaRPr 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4822099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A179ACD9-A8B4-3542-AC74-9FCF8838D295}" type="slidenum">
              <a:rPr lang="en-US" sz="1200"/>
              <a:pPr/>
              <a:t>34</a:t>
            </a:fld>
            <a:endParaRPr 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20460059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D08019D4-3699-0D43-A855-1810D3AF13BD}" type="slidenum">
              <a:rPr lang="en-US" sz="1200"/>
              <a:pPr/>
              <a:t>35</a:t>
            </a:fld>
            <a:endParaRPr 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7142828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134A55B2-E02E-6B44-A048-98406BFFA522}" type="slidenum">
              <a:rPr lang="en-US" sz="1200"/>
              <a:pPr/>
              <a:t>36</a:t>
            </a:fld>
            <a:endParaRPr 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3115543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6880076B-FF21-D348-8D71-DD7DD6DC687E}" type="slidenum">
              <a:rPr lang="en-US" sz="1200"/>
              <a:pPr/>
              <a:t>37</a:t>
            </a:fld>
            <a:endParaRPr 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521370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4966439D-008C-3149-8228-2853DE0DD927}" type="slidenum">
              <a:rPr lang="en-US" sz="1200" smtClean="0"/>
              <a:pPr eaLnBrk="1" hangingPunct="1">
                <a:defRPr/>
              </a:pPr>
              <a:t>5</a:t>
            </a:fld>
            <a:endParaRPr lang="en-US" sz="1200"/>
          </a:p>
        </p:txBody>
      </p:sp>
      <p:sp>
        <p:nvSpPr>
          <p:cNvPr id="11266" name="Rectangle 2"/>
          <p:cNvSpPr>
            <a:spLocks noGrp="1" noRot="1" noChangeAspect="1" noChangeArrowheads="1" noTextEdit="1"/>
          </p:cNvSpPr>
          <p:nvPr>
            <p:ph type="sldImg"/>
          </p:nvPr>
        </p:nvSpPr>
        <p:spPr>
          <a:xfrm>
            <a:off x="1144588" y="687388"/>
            <a:ext cx="4570412" cy="3427412"/>
          </a:xfrm>
          <a:ln/>
        </p:spPr>
      </p:sp>
      <p:sp>
        <p:nvSpPr>
          <p:cNvPr id="11267"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1107843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AAEF40-5E20-914D-B7A1-2CA75E0AB642}" type="slidenum">
              <a:rPr lang="en-US"/>
              <a:pPr/>
              <a:t>6</a:t>
            </a:fld>
            <a:endParaRPr lang="en-US"/>
          </a:p>
        </p:txBody>
      </p:sp>
      <p:sp>
        <p:nvSpPr>
          <p:cNvPr id="2150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2150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846720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8B8FD6-ABDF-B14E-AF03-0CCBE3524486}" type="slidenum">
              <a:rPr lang="en-US"/>
              <a:pPr/>
              <a:t>7</a:t>
            </a:fld>
            <a:endParaRPr lang="en-US"/>
          </a:p>
        </p:txBody>
      </p:sp>
      <p:sp>
        <p:nvSpPr>
          <p:cNvPr id="61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61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602680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98F7ED-9BC5-934D-B0D3-93A58BE8CAC2}" type="slidenum">
              <a:rPr lang="en-US"/>
              <a:pPr/>
              <a:t>8</a:t>
            </a:fld>
            <a:endParaRPr lang="en-US"/>
          </a:p>
        </p:txBody>
      </p:sp>
      <p:sp>
        <p:nvSpPr>
          <p:cNvPr id="81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81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368754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661168-06E3-DD49-902D-13A25902C6EC}" type="slidenum">
              <a:rPr lang="en-US"/>
              <a:pPr/>
              <a:t>10</a:t>
            </a:fld>
            <a:endParaRPr lang="en-US"/>
          </a:p>
        </p:txBody>
      </p:sp>
      <p:sp>
        <p:nvSpPr>
          <p:cNvPr id="481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529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CCD834-CA5E-CF4E-B722-D1ABFE0C3321}" type="slidenum">
              <a:rPr lang="en-US"/>
              <a:pPr/>
              <a:t>11</a:t>
            </a:fld>
            <a:endParaRPr lang="en-US"/>
          </a:p>
        </p:txBody>
      </p:sp>
      <p:sp>
        <p:nvSpPr>
          <p:cNvPr id="491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9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09753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59D278D-B01F-254D-8616-23265DBEBD97}" type="datetimeFigureOut">
              <a:rPr lang="en-US" smtClean="0"/>
              <a:t>7/31/20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649992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7/31/20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443316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7/31/20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51066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7/31/20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24013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9D278D-B01F-254D-8616-23265DBEBD97}" type="datetimeFigureOut">
              <a:rPr lang="en-US" smtClean="0"/>
              <a:t>7/31/20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8229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D278D-B01F-254D-8616-23265DBEBD97}" type="datetimeFigureOut">
              <a:rPr lang="en-US" smtClean="0"/>
              <a:t>7/31/20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84394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9D278D-B01F-254D-8616-23265DBEBD97}" type="datetimeFigureOut">
              <a:rPr lang="en-US" smtClean="0"/>
              <a:t>7/31/20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131679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9D278D-B01F-254D-8616-23265DBEBD97}" type="datetimeFigureOut">
              <a:rPr lang="en-US" smtClean="0"/>
              <a:t>7/31/20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936594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D278D-B01F-254D-8616-23265DBEBD97}" type="datetimeFigureOut">
              <a:rPr lang="en-US" smtClean="0"/>
              <a:t>7/31/20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89053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9D278D-B01F-254D-8616-23265DBEBD97}" type="datetimeFigureOut">
              <a:rPr lang="en-US" smtClean="0"/>
              <a:t>7/31/20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468118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9D278D-B01F-254D-8616-23265DBEBD97}" type="datetimeFigureOut">
              <a:rPr lang="en-US" smtClean="0"/>
              <a:t>7/31/20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2157428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D278D-B01F-254D-8616-23265DBEBD97}" type="datetimeFigureOut">
              <a:rPr lang="en-US" smtClean="0"/>
              <a:t>7/31/20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2A2B8-D020-6C46-AE19-430F84DDB2D4}" type="slidenum">
              <a:rPr lang="en-US" smtClean="0"/>
              <a:t>‹#›</a:t>
            </a:fld>
            <a:endParaRPr lang="en-US"/>
          </a:p>
        </p:txBody>
      </p:sp>
    </p:spTree>
    <p:extLst>
      <p:ext uri="{BB962C8B-B14F-4D97-AF65-F5344CB8AC3E}">
        <p14:creationId xmlns:p14="http://schemas.microsoft.com/office/powerpoint/2010/main" val="2200285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838200" y="4191000"/>
            <a:ext cx="7391400" cy="1752600"/>
          </a:xfrm>
        </p:spPr>
        <p:txBody>
          <a:bodyPr/>
          <a:lstStyle/>
          <a:p>
            <a:pPr eaLnBrk="1" hangingPunct="1">
              <a:defRPr/>
            </a:pPr>
            <a:r>
              <a:rPr lang="en-US" dirty="0">
                <a:solidFill>
                  <a:srgbClr val="0000FF"/>
                </a:solidFill>
                <a:ea typeface="+mn-ea"/>
                <a:cs typeface="+mn-cs"/>
              </a:rPr>
              <a:t>Instructor: </a:t>
            </a:r>
            <a:r>
              <a:rPr lang="en-US" dirty="0">
                <a:solidFill>
                  <a:srgbClr val="000000"/>
                </a:solidFill>
                <a:ea typeface="+mn-ea"/>
                <a:cs typeface="+mn-cs"/>
              </a:rPr>
              <a:t>Spyros Reveliotis</a:t>
            </a:r>
          </a:p>
          <a:p>
            <a:pPr eaLnBrk="1" hangingPunct="1">
              <a:defRPr/>
            </a:pPr>
            <a:r>
              <a:rPr lang="en-US" dirty="0">
                <a:solidFill>
                  <a:srgbClr val="0000FF"/>
                </a:solidFill>
                <a:ea typeface="+mn-ea"/>
                <a:cs typeface="+mn-cs"/>
              </a:rPr>
              <a:t>e-mail: </a:t>
            </a:r>
            <a:r>
              <a:rPr lang="en-US" dirty="0" err="1">
                <a:solidFill>
                  <a:srgbClr val="000000"/>
                </a:solidFill>
                <a:ea typeface="+mn-ea"/>
                <a:cs typeface="+mn-cs"/>
              </a:rPr>
              <a:t>spyros@isye.gatech.edu</a:t>
            </a:r>
            <a:endParaRPr lang="en-US" dirty="0">
              <a:solidFill>
                <a:srgbClr val="000000"/>
              </a:solidFill>
              <a:ea typeface="+mn-ea"/>
              <a:cs typeface="+mn-cs"/>
            </a:endParaRPr>
          </a:p>
          <a:p>
            <a:pPr eaLnBrk="1" hangingPunct="1">
              <a:defRPr/>
            </a:pPr>
            <a:r>
              <a:rPr lang="en-US" dirty="0">
                <a:solidFill>
                  <a:srgbClr val="0000FF"/>
                </a:solidFill>
                <a:ea typeface="+mn-ea"/>
                <a:cs typeface="+mn-cs"/>
              </a:rPr>
              <a:t>homepage: </a:t>
            </a:r>
            <a:r>
              <a:rPr lang="en-US" dirty="0" err="1">
                <a:solidFill>
                  <a:srgbClr val="000000"/>
                </a:solidFill>
                <a:ea typeface="+mn-ea"/>
                <a:cs typeface="+mn-cs"/>
              </a:rPr>
              <a:t>www.isye.gatech.edu</a:t>
            </a:r>
            <a:r>
              <a:rPr lang="en-US" dirty="0">
                <a:solidFill>
                  <a:srgbClr val="000000"/>
                </a:solidFill>
                <a:ea typeface="+mn-ea"/>
                <a:cs typeface="+mn-cs"/>
              </a:rPr>
              <a:t>/~</a:t>
            </a:r>
            <a:r>
              <a:rPr lang="en-US" dirty="0" err="1">
                <a:solidFill>
                  <a:srgbClr val="000000"/>
                </a:solidFill>
                <a:ea typeface="+mn-ea"/>
                <a:cs typeface="+mn-cs"/>
              </a:rPr>
              <a:t>spyros</a:t>
            </a:r>
            <a:endParaRPr lang="en-US" dirty="0">
              <a:solidFill>
                <a:srgbClr val="000000"/>
              </a:solidFill>
              <a:ea typeface="+mn-ea"/>
              <a:cs typeface="+mn-cs"/>
            </a:endParaRPr>
          </a:p>
        </p:txBody>
      </p:sp>
      <p:sp>
        <p:nvSpPr>
          <p:cNvPr id="3075" name="Rectangle 3"/>
          <p:cNvSpPr>
            <a:spLocks noGrp="1" noChangeArrowheads="1"/>
          </p:cNvSpPr>
          <p:nvPr>
            <p:ph type="ctrTitle"/>
          </p:nvPr>
        </p:nvSpPr>
        <p:spPr>
          <a:xfrm>
            <a:off x="609600" y="1676400"/>
            <a:ext cx="7772400" cy="1143000"/>
          </a:xfrm>
        </p:spPr>
        <p:txBody>
          <a:bodyPr>
            <a:normAutofit fontScale="90000"/>
          </a:bodyPr>
          <a:lstStyle/>
          <a:p>
            <a:pPr eaLnBrk="1" hangingPunct="1">
              <a:defRPr/>
            </a:pPr>
            <a:r>
              <a:rPr lang="en-US" dirty="0">
                <a:ea typeface="+mj-ea"/>
                <a:cs typeface="+mj-cs"/>
              </a:rPr>
              <a:t>IE4803-REV: </a:t>
            </a:r>
            <a:br>
              <a:rPr lang="en-US" dirty="0">
                <a:ea typeface="+mj-ea"/>
                <a:cs typeface="+mj-cs"/>
              </a:rPr>
            </a:br>
            <a:r>
              <a:rPr lang="en-US" dirty="0">
                <a:ea typeface="+mj-ea"/>
                <a:cs typeface="+mj-cs"/>
              </a:rPr>
              <a:t>Advanced Manufacturing Systems Modeling and Analysis</a:t>
            </a:r>
            <a:br>
              <a:rPr lang="en-US" dirty="0">
                <a:ea typeface="+mj-ea"/>
                <a:cs typeface="+mj-cs"/>
              </a:rPr>
            </a:br>
            <a:br>
              <a:rPr lang="en-US" dirty="0">
                <a:ea typeface="+mj-ea"/>
                <a:cs typeface="+mj-cs"/>
              </a:rPr>
            </a:br>
            <a:r>
              <a:rPr lang="en-US" dirty="0"/>
              <a:t>Fall</a:t>
            </a:r>
            <a:r>
              <a:rPr lang="en-US" dirty="0">
                <a:ea typeface="+mj-ea"/>
                <a:cs typeface="+mj-cs"/>
              </a:rPr>
              <a:t> 2020</a:t>
            </a:r>
          </a:p>
        </p:txBody>
      </p:sp>
    </p:spTree>
    <p:extLst>
      <p:ext uri="{BB962C8B-B14F-4D97-AF65-F5344CB8AC3E}">
        <p14:creationId xmlns:p14="http://schemas.microsoft.com/office/powerpoint/2010/main" val="3879131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685800" y="228600"/>
            <a:ext cx="7772400" cy="1143000"/>
          </a:xfrm>
        </p:spPr>
        <p:txBody>
          <a:bodyPr/>
          <a:lstStyle/>
          <a:p>
            <a:r>
              <a:rPr lang="en-US" dirty="0">
                <a:solidFill>
                  <a:srgbClr val="369931"/>
                </a:solidFill>
                <a:latin typeface="Times New Roman" charset="0"/>
              </a:rPr>
              <a:t>Fixed Product Layout</a:t>
            </a:r>
            <a:endParaRPr lang="en-US" dirty="0">
              <a:latin typeface="Times New Roman" charset="0"/>
            </a:endParaRPr>
          </a:p>
        </p:txBody>
      </p:sp>
      <p:sp>
        <p:nvSpPr>
          <p:cNvPr id="22531" name="Rectangle 1027"/>
          <p:cNvSpPr>
            <a:spLocks noGrp="1" noChangeArrowheads="1"/>
          </p:cNvSpPr>
          <p:nvPr>
            <p:ph type="body" idx="1"/>
          </p:nvPr>
        </p:nvSpPr>
        <p:spPr>
          <a:xfrm>
            <a:off x="533400" y="1600200"/>
            <a:ext cx="7772400" cy="4114800"/>
          </a:xfrm>
        </p:spPr>
        <p:txBody>
          <a:bodyPr/>
          <a:lstStyle/>
          <a:p>
            <a:r>
              <a:rPr lang="en-US" sz="2800">
                <a:latin typeface="Times New Roman" charset="0"/>
              </a:rPr>
              <a:t>Workpiece remains fixed and the various processes are brought to it</a:t>
            </a:r>
          </a:p>
          <a:p>
            <a:r>
              <a:rPr lang="en-US" sz="2800">
                <a:latin typeface="Times New Roman" charset="0"/>
              </a:rPr>
              <a:t>Used primarily in ship-building.</a:t>
            </a:r>
          </a:p>
          <a:p>
            <a:r>
              <a:rPr lang="en-US" sz="2800">
                <a:latin typeface="Times New Roman" charset="0"/>
              </a:rPr>
              <a:t>Sometimes can be the preferred layout when high levels of precision are in order.</a:t>
            </a:r>
          </a:p>
          <a:p>
            <a:r>
              <a:rPr lang="en-US" sz="2800">
                <a:latin typeface="Times New Roman" charset="0"/>
              </a:rPr>
              <a:t>Production activity is controlled through project management related practices.</a:t>
            </a:r>
          </a:p>
          <a:p>
            <a:endParaRPr lang="en-US">
              <a:latin typeface="Times New Roman" charset="0"/>
            </a:endParaRPr>
          </a:p>
        </p:txBody>
      </p:sp>
    </p:spTree>
    <p:extLst>
      <p:ext uri="{BB962C8B-B14F-4D97-AF65-F5344CB8AC3E}">
        <p14:creationId xmlns:p14="http://schemas.microsoft.com/office/powerpoint/2010/main" val="2068304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a:xfrm>
            <a:off x="685800" y="228600"/>
            <a:ext cx="7772400" cy="1143000"/>
          </a:xfrm>
        </p:spPr>
        <p:txBody>
          <a:bodyPr>
            <a:normAutofit/>
          </a:bodyPr>
          <a:lstStyle/>
          <a:p>
            <a:r>
              <a:rPr lang="en-US" sz="4000" dirty="0">
                <a:solidFill>
                  <a:srgbClr val="000000"/>
                </a:solidFill>
              </a:rPr>
              <a:t>Product Layout or </a:t>
            </a:r>
            <a:r>
              <a:rPr lang="en-US" sz="4000" dirty="0" err="1">
                <a:solidFill>
                  <a:srgbClr val="000000"/>
                </a:solidFill>
              </a:rPr>
              <a:t>Flowline</a:t>
            </a:r>
            <a:endParaRPr lang="en-US" sz="4000" dirty="0">
              <a:solidFill>
                <a:srgbClr val="000000"/>
              </a:solidFill>
            </a:endParaRPr>
          </a:p>
        </p:txBody>
      </p:sp>
      <p:sp>
        <p:nvSpPr>
          <p:cNvPr id="24579" name="Rectangle 1027"/>
          <p:cNvSpPr>
            <a:spLocks noGrp="1" noChangeArrowheads="1"/>
          </p:cNvSpPr>
          <p:nvPr>
            <p:ph type="body" idx="1"/>
          </p:nvPr>
        </p:nvSpPr>
        <p:spPr>
          <a:xfrm>
            <a:off x="609600" y="1600200"/>
            <a:ext cx="7772400" cy="4114800"/>
          </a:xfrm>
        </p:spPr>
        <p:txBody>
          <a:bodyPr/>
          <a:lstStyle/>
          <a:p>
            <a:r>
              <a:rPr lang="en-US" sz="2800">
                <a:latin typeface="Times New Roman" charset="0"/>
              </a:rPr>
              <a:t>Each part has its own dedicated production line.</a:t>
            </a:r>
          </a:p>
          <a:p>
            <a:r>
              <a:rPr lang="en-US" sz="2800">
                <a:latin typeface="Times New Roman" charset="0"/>
              </a:rPr>
              <a:t>The line for each part is organized in a way that facilitates the corresponding production flow.</a:t>
            </a:r>
          </a:p>
          <a:p>
            <a:r>
              <a:rPr lang="en-US" sz="2800">
                <a:latin typeface="Times New Roman" charset="0"/>
              </a:rPr>
              <a:t>Easy to manage and supervise</a:t>
            </a:r>
          </a:p>
          <a:p>
            <a:r>
              <a:rPr lang="en-US" sz="2800">
                <a:latin typeface="Times New Roman" charset="0"/>
              </a:rPr>
              <a:t>However, a capital-intensive proposition</a:t>
            </a:r>
          </a:p>
          <a:p>
            <a:endParaRPr lang="en-US" sz="2800">
              <a:latin typeface="Times New Roman" charset="0"/>
            </a:endParaRPr>
          </a:p>
          <a:p>
            <a:r>
              <a:rPr lang="en-US" sz="2800">
                <a:latin typeface="Times New Roman" charset="0"/>
              </a:rPr>
              <a:t>Production volumes must be sufficiently large </a:t>
            </a:r>
          </a:p>
        </p:txBody>
      </p:sp>
      <p:sp>
        <p:nvSpPr>
          <p:cNvPr id="24580" name="AutoShape 1028"/>
          <p:cNvSpPr>
            <a:spLocks noChangeArrowheads="1"/>
          </p:cNvSpPr>
          <p:nvPr/>
        </p:nvSpPr>
        <p:spPr bwMode="auto">
          <a:xfrm>
            <a:off x="228600" y="47244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3448246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0"/>
            <a:ext cx="7772400" cy="1143000"/>
          </a:xfrm>
        </p:spPr>
        <p:txBody>
          <a:bodyPr>
            <a:normAutofit/>
          </a:bodyPr>
          <a:lstStyle/>
          <a:p>
            <a:r>
              <a:rPr lang="en-US" sz="4000" dirty="0">
                <a:solidFill>
                  <a:srgbClr val="000000"/>
                </a:solidFill>
              </a:rPr>
              <a:t>Process Layout or Job Shop</a:t>
            </a:r>
          </a:p>
        </p:txBody>
      </p:sp>
      <p:sp>
        <p:nvSpPr>
          <p:cNvPr id="25603" name="Rectangle 3"/>
          <p:cNvSpPr>
            <a:spLocks noGrp="1" noChangeArrowheads="1"/>
          </p:cNvSpPr>
          <p:nvPr>
            <p:ph type="body" idx="1"/>
          </p:nvPr>
        </p:nvSpPr>
        <p:spPr>
          <a:xfrm>
            <a:off x="762000" y="1388090"/>
            <a:ext cx="7772400" cy="5251892"/>
          </a:xfrm>
        </p:spPr>
        <p:txBody>
          <a:bodyPr>
            <a:normAutofit/>
          </a:bodyPr>
          <a:lstStyle/>
          <a:p>
            <a:pPr>
              <a:lnSpc>
                <a:spcPct val="90000"/>
              </a:lnSpc>
            </a:pPr>
            <a:r>
              <a:rPr lang="en-US" sz="2800" dirty="0">
                <a:latin typeface="Times New Roman" charset="0"/>
              </a:rPr>
              <a:t>Facility is organized into departments supporting different functions</a:t>
            </a:r>
          </a:p>
          <a:p>
            <a:pPr>
              <a:lnSpc>
                <a:spcPct val="90000"/>
              </a:lnSpc>
            </a:pPr>
            <a:r>
              <a:rPr lang="en-US" sz="2800" dirty="0">
                <a:latin typeface="Times New Roman" charset="0"/>
              </a:rPr>
              <a:t>Production lots are visiting these departments according to their processing needs (process plans)</a:t>
            </a:r>
          </a:p>
          <a:p>
            <a:pPr>
              <a:lnSpc>
                <a:spcPct val="90000"/>
              </a:lnSpc>
            </a:pPr>
            <a:r>
              <a:rPr lang="en-US" sz="2800" dirty="0">
                <a:latin typeface="Times New Roman" charset="0"/>
              </a:rPr>
              <a:t>Can result in high equipment utilization and operational flexibility</a:t>
            </a:r>
          </a:p>
          <a:p>
            <a:pPr>
              <a:lnSpc>
                <a:spcPct val="90000"/>
              </a:lnSpc>
            </a:pPr>
            <a:r>
              <a:rPr lang="en-US" sz="2800" dirty="0">
                <a:latin typeface="Times New Roman" charset="0"/>
              </a:rPr>
              <a:t>But it also incurs extensive material handling and long production times</a:t>
            </a:r>
          </a:p>
          <a:p>
            <a:pPr>
              <a:lnSpc>
                <a:spcPct val="90000"/>
              </a:lnSpc>
            </a:pPr>
            <a:r>
              <a:rPr lang="en-US" sz="2800" dirty="0">
                <a:latin typeface="Times New Roman" charset="0"/>
              </a:rPr>
              <a:t>Necessitates involved production planning and scheduling </a:t>
            </a:r>
          </a:p>
          <a:p>
            <a:pPr>
              <a:lnSpc>
                <a:spcPct val="90000"/>
              </a:lnSpc>
            </a:pPr>
            <a:r>
              <a:rPr lang="en-US" sz="2800" dirty="0">
                <a:latin typeface="Times New Roman" charset="0"/>
              </a:rPr>
              <a:t>Appropriate for low-volume production of a large, volatile portfolio of parts</a:t>
            </a:r>
          </a:p>
        </p:txBody>
      </p:sp>
      <p:sp>
        <p:nvSpPr>
          <p:cNvPr id="25604" name="AutoShape 4"/>
          <p:cNvSpPr>
            <a:spLocks noChangeArrowheads="1"/>
          </p:cNvSpPr>
          <p:nvPr/>
        </p:nvSpPr>
        <p:spPr bwMode="auto">
          <a:xfrm>
            <a:off x="228600" y="57912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1325069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685800" y="304800"/>
            <a:ext cx="7772400" cy="1143000"/>
          </a:xfrm>
        </p:spPr>
        <p:txBody>
          <a:bodyPr>
            <a:normAutofit/>
          </a:bodyPr>
          <a:lstStyle/>
          <a:p>
            <a:r>
              <a:rPr lang="en-US" sz="4000" dirty="0">
                <a:solidFill>
                  <a:srgbClr val="000000"/>
                </a:solidFill>
              </a:rPr>
              <a:t>Group or Cellular Layout</a:t>
            </a:r>
          </a:p>
        </p:txBody>
      </p:sp>
      <p:sp>
        <p:nvSpPr>
          <p:cNvPr id="26627" name="Rectangle 1027"/>
          <p:cNvSpPr>
            <a:spLocks noGrp="1" noChangeArrowheads="1"/>
          </p:cNvSpPr>
          <p:nvPr>
            <p:ph type="body" idx="1"/>
          </p:nvPr>
        </p:nvSpPr>
        <p:spPr>
          <a:xfrm>
            <a:off x="609600" y="1524000"/>
            <a:ext cx="7772400" cy="5070084"/>
          </a:xfrm>
        </p:spPr>
        <p:txBody>
          <a:bodyPr>
            <a:normAutofit/>
          </a:bodyPr>
          <a:lstStyle/>
          <a:p>
            <a:pPr>
              <a:lnSpc>
                <a:spcPct val="90000"/>
              </a:lnSpc>
            </a:pPr>
            <a:r>
              <a:rPr lang="en-US" sz="2800" dirty="0">
                <a:latin typeface="Times New Roman" charset="0"/>
              </a:rPr>
              <a:t>Parts are grouped into families based on the similarity of their processing requirements.</a:t>
            </a:r>
          </a:p>
          <a:p>
            <a:pPr>
              <a:lnSpc>
                <a:spcPct val="90000"/>
              </a:lnSpc>
            </a:pPr>
            <a:r>
              <a:rPr lang="en-US" sz="2800" dirty="0">
                <a:latin typeface="Times New Roman" charset="0"/>
              </a:rPr>
              <a:t>Each family gets a dedicated production facility, known as production cell.</a:t>
            </a:r>
          </a:p>
          <a:p>
            <a:pPr>
              <a:lnSpc>
                <a:spcPct val="90000"/>
              </a:lnSpc>
            </a:pPr>
            <a:r>
              <a:rPr lang="en-US" sz="2800" dirty="0">
                <a:latin typeface="Times New Roman" charset="0"/>
              </a:rPr>
              <a:t>Typically cells operate as switching </a:t>
            </a:r>
            <a:r>
              <a:rPr lang="en-US" sz="2800" dirty="0" err="1">
                <a:latin typeface="Times New Roman" charset="0"/>
              </a:rPr>
              <a:t>flowlines</a:t>
            </a:r>
            <a:r>
              <a:rPr lang="en-US" sz="2800" dirty="0">
                <a:latin typeface="Times New Roman" charset="0"/>
              </a:rPr>
              <a:t>, with switching taking place between the production of batches of different part types.</a:t>
            </a:r>
          </a:p>
          <a:p>
            <a:pPr>
              <a:lnSpc>
                <a:spcPct val="90000"/>
              </a:lnSpc>
            </a:pPr>
            <a:r>
              <a:rPr lang="en-US" sz="2800" dirty="0">
                <a:latin typeface="Times New Roman" charset="0"/>
              </a:rPr>
              <a:t>Frequently switching can involve substantial effort and time, known as setup time.</a:t>
            </a:r>
          </a:p>
          <a:p>
            <a:pPr>
              <a:lnSpc>
                <a:spcPct val="90000"/>
              </a:lnSpc>
            </a:pPr>
            <a:r>
              <a:rPr lang="en-US" sz="2800" dirty="0">
                <a:latin typeface="Times New Roman" charset="0"/>
              </a:rPr>
              <a:t>Provide a </a:t>
            </a:r>
            <a:r>
              <a:rPr lang="ja-JP" altLang="en-US" sz="2800" dirty="0">
                <a:latin typeface="Times New Roman" charset="0"/>
              </a:rPr>
              <a:t>“</a:t>
            </a:r>
            <a:r>
              <a:rPr lang="en-US" sz="2800" dirty="0">
                <a:latin typeface="Times New Roman" charset="0"/>
              </a:rPr>
              <a:t>middle ground</a:t>
            </a:r>
            <a:r>
              <a:rPr lang="ja-JP" altLang="en-US" sz="2800" dirty="0">
                <a:latin typeface="Times New Roman" charset="0"/>
              </a:rPr>
              <a:t>”</a:t>
            </a:r>
            <a:r>
              <a:rPr lang="en-US" sz="2800" dirty="0">
                <a:latin typeface="Times New Roman" charset="0"/>
              </a:rPr>
              <a:t> between a product and a process layout, in terms of operational efficiency and investment</a:t>
            </a:r>
          </a:p>
        </p:txBody>
      </p:sp>
      <p:sp>
        <p:nvSpPr>
          <p:cNvPr id="26628" name="AutoShape 1028"/>
          <p:cNvSpPr>
            <a:spLocks noChangeArrowheads="1"/>
          </p:cNvSpPr>
          <p:nvPr/>
        </p:nvSpPr>
        <p:spPr bwMode="auto">
          <a:xfrm>
            <a:off x="152400" y="54102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86191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304800"/>
            <a:ext cx="8229600" cy="1143000"/>
          </a:xfrm>
        </p:spPr>
        <p:txBody>
          <a:bodyPr>
            <a:normAutofit fontScale="90000"/>
          </a:bodyPr>
          <a:lstStyle/>
          <a:p>
            <a:pPr>
              <a:lnSpc>
                <a:spcPct val="90000"/>
              </a:lnSpc>
            </a:pPr>
            <a:r>
              <a:rPr lang="en-US" dirty="0">
                <a:solidFill>
                  <a:srgbClr val="000000"/>
                </a:solidFill>
              </a:rPr>
              <a:t>Manufacturing </a:t>
            </a:r>
            <a:r>
              <a:rPr lang="en-US" dirty="0" err="1">
                <a:solidFill>
                  <a:srgbClr val="000000"/>
                </a:solidFill>
              </a:rPr>
              <a:t>Flowlines</a:t>
            </a:r>
            <a:r>
              <a:rPr lang="en-US" dirty="0">
                <a:solidFill>
                  <a:srgbClr val="000000"/>
                </a:solidFill>
              </a:rPr>
              <a:t>:</a:t>
            </a:r>
            <a:br>
              <a:rPr lang="en-US" dirty="0">
                <a:solidFill>
                  <a:srgbClr val="000000"/>
                </a:solidFill>
              </a:rPr>
            </a:br>
            <a:r>
              <a:rPr lang="en-US" dirty="0">
                <a:solidFill>
                  <a:srgbClr val="000000"/>
                </a:solidFill>
              </a:rPr>
              <a:t>A working abstraction</a:t>
            </a:r>
            <a:endParaRPr lang="en-US" sz="3600" dirty="0">
              <a:solidFill>
                <a:srgbClr val="000000"/>
              </a:solidFill>
            </a:endParaRPr>
          </a:p>
        </p:txBody>
      </p:sp>
      <p:sp>
        <p:nvSpPr>
          <p:cNvPr id="17411" name="Rectangle 3"/>
          <p:cNvSpPr>
            <a:spLocks noGrp="1" noChangeArrowheads="1"/>
          </p:cNvSpPr>
          <p:nvPr>
            <p:ph type="body" idx="1"/>
          </p:nvPr>
        </p:nvSpPr>
        <p:spPr>
          <a:xfrm>
            <a:off x="304800" y="1676400"/>
            <a:ext cx="8458200" cy="4800600"/>
          </a:xfrm>
        </p:spPr>
        <p:txBody>
          <a:bodyPr>
            <a:normAutofit lnSpcReduction="10000"/>
          </a:bodyPr>
          <a:lstStyle/>
          <a:p>
            <a:pPr>
              <a:lnSpc>
                <a:spcPct val="90000"/>
              </a:lnSpc>
            </a:pPr>
            <a:r>
              <a:rPr lang="en-US" sz="2800" b="1" dirty="0">
                <a:latin typeface="Times New Roman" charset="0"/>
              </a:rPr>
              <a:t>Flow line:</a:t>
            </a:r>
            <a:r>
              <a:rPr lang="en-US" sz="2800" dirty="0">
                <a:latin typeface="Times New Roman" charset="0"/>
              </a:rPr>
              <a:t> A sequence of workstations supporting the production of a single part type.</a:t>
            </a:r>
          </a:p>
          <a:p>
            <a:pPr>
              <a:lnSpc>
                <a:spcPct val="90000"/>
              </a:lnSpc>
            </a:pPr>
            <a:r>
              <a:rPr lang="en-US" sz="2800" dirty="0">
                <a:latin typeface="Times New Roman" charset="0"/>
              </a:rPr>
              <a:t>Each workstation consists of one or more identical servers executing one particular stage of the entire production process.</a:t>
            </a:r>
          </a:p>
          <a:p>
            <a:pPr>
              <a:lnSpc>
                <a:spcPct val="90000"/>
              </a:lnSpc>
            </a:pPr>
            <a:r>
              <a:rPr lang="en-US" sz="2800" dirty="0">
                <a:latin typeface="Times New Roman" charset="0"/>
              </a:rPr>
              <a:t>Processing time at each </a:t>
            </a:r>
            <a:r>
              <a:rPr lang="en-US" sz="2800">
                <a:latin typeface="Times New Roman" charset="0"/>
              </a:rPr>
              <a:t>workstation is variable </a:t>
            </a:r>
            <a:r>
              <a:rPr lang="en-US" sz="2800" dirty="0">
                <a:latin typeface="Times New Roman" charset="0"/>
              </a:rPr>
              <a:t>due to inherent process variability but also due to operational detractors, like </a:t>
            </a:r>
          </a:p>
          <a:p>
            <a:pPr lvl="1">
              <a:lnSpc>
                <a:spcPct val="90000"/>
              </a:lnSpc>
            </a:pPr>
            <a:r>
              <a:rPr lang="en-US" sz="2400" dirty="0">
                <a:latin typeface="Times New Roman" charset="0"/>
              </a:rPr>
              <a:t>machine downtime, </a:t>
            </a:r>
          </a:p>
          <a:p>
            <a:pPr lvl="1">
              <a:lnSpc>
                <a:spcPct val="90000"/>
              </a:lnSpc>
            </a:pPr>
            <a:r>
              <a:rPr lang="en-US" sz="2400" dirty="0">
                <a:latin typeface="Times New Roman" charset="0"/>
              </a:rPr>
              <a:t>operator unavailability, </a:t>
            </a:r>
          </a:p>
          <a:p>
            <a:pPr lvl="1">
              <a:lnSpc>
                <a:spcPct val="90000"/>
              </a:lnSpc>
            </a:pPr>
            <a:r>
              <a:rPr lang="en-US" sz="2400" dirty="0">
                <a:latin typeface="Times New Roman" charset="0"/>
              </a:rPr>
              <a:t>experienced set-up times, </a:t>
            </a:r>
          </a:p>
          <a:p>
            <a:pPr lvl="1">
              <a:lnSpc>
                <a:spcPct val="90000"/>
              </a:lnSpc>
            </a:pPr>
            <a:r>
              <a:rPr lang="en-US" sz="2400" dirty="0">
                <a:latin typeface="Times New Roman" charset="0"/>
              </a:rPr>
              <a:t>preventive maintenance, etc.</a:t>
            </a:r>
          </a:p>
          <a:p>
            <a:pPr>
              <a:lnSpc>
                <a:spcPct val="90000"/>
              </a:lnSpc>
            </a:pPr>
            <a:endParaRPr lang="en-US" sz="2800" dirty="0"/>
          </a:p>
          <a:p>
            <a:pPr>
              <a:lnSpc>
                <a:spcPct val="90000"/>
              </a:lnSpc>
            </a:pPr>
            <a:endParaRPr lang="en-US" sz="1800" dirty="0"/>
          </a:p>
        </p:txBody>
      </p:sp>
    </p:spTree>
    <p:extLst>
      <p:ext uri="{BB962C8B-B14F-4D97-AF65-F5344CB8AC3E}">
        <p14:creationId xmlns:p14="http://schemas.microsoft.com/office/powerpoint/2010/main" val="270498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0"/>
            <a:ext cx="7772400" cy="1143000"/>
          </a:xfrm>
        </p:spPr>
        <p:txBody>
          <a:bodyPr/>
          <a:lstStyle/>
          <a:p>
            <a:pPr eaLnBrk="1" hangingPunct="1">
              <a:lnSpc>
                <a:spcPct val="90000"/>
              </a:lnSpc>
              <a:defRPr/>
            </a:pPr>
            <a:r>
              <a:rPr lang="en-US" sz="3600" dirty="0">
                <a:solidFill>
                  <a:srgbClr val="000000"/>
                </a:solidFill>
                <a:ea typeface="+mj-ea"/>
                <a:cs typeface="+mj-cs"/>
              </a:rPr>
              <a:t>The major functional units of a modern organization</a:t>
            </a:r>
          </a:p>
        </p:txBody>
      </p:sp>
      <p:sp>
        <p:nvSpPr>
          <p:cNvPr id="18435" name="Rectangle 3"/>
          <p:cNvSpPr>
            <a:spLocks noChangeArrowheads="1"/>
          </p:cNvSpPr>
          <p:nvPr/>
        </p:nvSpPr>
        <p:spPr bwMode="auto">
          <a:xfrm>
            <a:off x="1066800" y="1447800"/>
            <a:ext cx="7086600" cy="11430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dirty="0"/>
              <a:t>Strategic Planning:</a:t>
            </a:r>
          </a:p>
          <a:p>
            <a:pPr algn="ctr" eaLnBrk="0" hangingPunct="0">
              <a:defRPr/>
            </a:pPr>
            <a:r>
              <a:rPr lang="en-US" sz="2000" dirty="0"/>
              <a:t>defining the organization</a:t>
            </a:r>
            <a:r>
              <a:rPr lang="ja-JP" altLang="en-US" sz="2000" dirty="0">
                <a:latin typeface="Arial" charset="0"/>
              </a:rPr>
              <a:t>’</a:t>
            </a:r>
            <a:r>
              <a:rPr lang="en-US" altLang="ja-JP" sz="2000" dirty="0"/>
              <a:t>s mission and</a:t>
            </a:r>
          </a:p>
          <a:p>
            <a:pPr algn="ctr" eaLnBrk="0" hangingPunct="0">
              <a:defRPr/>
            </a:pPr>
            <a:r>
              <a:rPr lang="en-US" sz="2000" dirty="0"/>
              <a:t> the required/perceived core competencies </a:t>
            </a:r>
          </a:p>
        </p:txBody>
      </p:sp>
      <p:sp>
        <p:nvSpPr>
          <p:cNvPr id="18436" name="Line 4"/>
          <p:cNvSpPr>
            <a:spLocks noChangeShapeType="1"/>
          </p:cNvSpPr>
          <p:nvPr/>
        </p:nvSpPr>
        <p:spPr bwMode="auto">
          <a:xfrm>
            <a:off x="16764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8437" name="Rectangle 5"/>
          <p:cNvSpPr>
            <a:spLocks noChangeArrowheads="1"/>
          </p:cNvSpPr>
          <p:nvPr/>
        </p:nvSpPr>
        <p:spPr bwMode="auto">
          <a:xfrm>
            <a:off x="8382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a:ea typeface="ＭＳ Ｐゴシック" charset="0"/>
                <a:cs typeface="+mn-cs"/>
              </a:rPr>
              <a:t>Production/</a:t>
            </a:r>
          </a:p>
          <a:p>
            <a:pPr algn="ctr" eaLnBrk="0" hangingPunct="0">
              <a:defRPr/>
            </a:pPr>
            <a:r>
              <a:rPr lang="en-US" sz="2000">
                <a:ea typeface="ＭＳ Ｐゴシック" charset="0"/>
                <a:cs typeface="+mn-cs"/>
              </a:rPr>
              <a:t>Operations:</a:t>
            </a:r>
          </a:p>
          <a:p>
            <a:pPr algn="ctr" eaLnBrk="0" hangingPunct="0">
              <a:defRPr/>
            </a:pPr>
            <a:r>
              <a:rPr lang="en-US" sz="2000">
                <a:ea typeface="ＭＳ Ｐゴシック" charset="0"/>
                <a:cs typeface="+mn-cs"/>
              </a:rPr>
              <a:t>product/service</a:t>
            </a:r>
          </a:p>
          <a:p>
            <a:pPr algn="ctr" eaLnBrk="0" hangingPunct="0">
              <a:defRPr/>
            </a:pPr>
            <a:r>
              <a:rPr lang="en-US" sz="2000">
                <a:ea typeface="ＭＳ Ｐゴシック" charset="0"/>
                <a:cs typeface="+mn-cs"/>
              </a:rPr>
              <a:t>creation</a:t>
            </a:r>
          </a:p>
        </p:txBody>
      </p:sp>
      <p:sp>
        <p:nvSpPr>
          <p:cNvPr id="18438" name="Rectangle 6"/>
          <p:cNvSpPr>
            <a:spLocks noChangeArrowheads="1"/>
          </p:cNvSpPr>
          <p:nvPr/>
        </p:nvSpPr>
        <p:spPr bwMode="auto">
          <a:xfrm>
            <a:off x="37338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endParaRPr lang="en-US" sz="2000">
              <a:ea typeface="ＭＳ Ｐゴシック" charset="0"/>
              <a:cs typeface="+mn-cs"/>
            </a:endParaRPr>
          </a:p>
          <a:p>
            <a:pPr algn="ctr" eaLnBrk="0" hangingPunct="0">
              <a:defRPr/>
            </a:pPr>
            <a:endParaRPr lang="en-US" sz="2000">
              <a:ea typeface="ＭＳ Ｐゴシック" charset="0"/>
              <a:cs typeface="+mn-cs"/>
            </a:endParaRPr>
          </a:p>
          <a:p>
            <a:pPr algn="ctr" eaLnBrk="0" hangingPunct="0">
              <a:defRPr/>
            </a:pPr>
            <a:r>
              <a:rPr lang="en-US" sz="2000">
                <a:ea typeface="ＭＳ Ｐゴシック" charset="0"/>
                <a:cs typeface="+mn-cs"/>
              </a:rPr>
              <a:t>Finance/</a:t>
            </a:r>
          </a:p>
          <a:p>
            <a:pPr algn="ctr" eaLnBrk="0" hangingPunct="0">
              <a:defRPr/>
            </a:pPr>
            <a:r>
              <a:rPr lang="en-US" sz="2000">
                <a:ea typeface="ＭＳ Ｐゴシック" charset="0"/>
                <a:cs typeface="+mn-cs"/>
              </a:rPr>
              <a:t>Accounting:</a:t>
            </a:r>
          </a:p>
          <a:p>
            <a:pPr algn="ctr" eaLnBrk="0" hangingPunct="0">
              <a:defRPr/>
            </a:pPr>
            <a:r>
              <a:rPr lang="en-US" sz="2000">
                <a:ea typeface="ＭＳ Ｐゴシック" charset="0"/>
                <a:cs typeface="+mn-cs"/>
              </a:rPr>
              <a:t>monitoring of </a:t>
            </a:r>
          </a:p>
          <a:p>
            <a:pPr algn="ctr" eaLnBrk="0" hangingPunct="0">
              <a:defRPr/>
            </a:pPr>
            <a:r>
              <a:rPr lang="en-US" sz="2000">
                <a:ea typeface="ＭＳ Ｐゴシック" charset="0"/>
                <a:cs typeface="+mn-cs"/>
              </a:rPr>
              <a:t>the organization</a:t>
            </a:r>
          </a:p>
          <a:p>
            <a:pPr algn="ctr" eaLnBrk="0" hangingPunct="0">
              <a:defRPr/>
            </a:pPr>
            <a:r>
              <a:rPr lang="en-US" sz="2000">
                <a:ea typeface="ＭＳ Ｐゴシック" charset="0"/>
                <a:cs typeface="+mn-cs"/>
              </a:rPr>
              <a:t>cash-flows</a:t>
            </a:r>
          </a:p>
          <a:p>
            <a:pPr algn="ctr" eaLnBrk="0" hangingPunct="0">
              <a:defRPr/>
            </a:pPr>
            <a:endParaRPr lang="en-US" sz="2000">
              <a:ea typeface="ＭＳ Ｐゴシック" charset="0"/>
              <a:cs typeface="+mn-cs"/>
            </a:endParaRPr>
          </a:p>
          <a:p>
            <a:pPr algn="ctr" eaLnBrk="0" hangingPunct="0">
              <a:defRPr/>
            </a:pPr>
            <a:endParaRPr lang="en-US" sz="2000">
              <a:ea typeface="ＭＳ Ｐゴシック" charset="0"/>
              <a:cs typeface="+mn-cs"/>
            </a:endParaRPr>
          </a:p>
        </p:txBody>
      </p:sp>
      <p:sp>
        <p:nvSpPr>
          <p:cNvPr id="18439" name="Rectangle 7"/>
          <p:cNvSpPr>
            <a:spLocks noChangeArrowheads="1"/>
          </p:cNvSpPr>
          <p:nvPr/>
        </p:nvSpPr>
        <p:spPr bwMode="auto">
          <a:xfrm>
            <a:off x="67056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a:ea typeface="ＭＳ Ｐゴシック" charset="0"/>
                <a:cs typeface="+mn-cs"/>
              </a:rPr>
              <a:t>Marketing:</a:t>
            </a:r>
          </a:p>
          <a:p>
            <a:pPr algn="ctr" eaLnBrk="0" hangingPunct="0">
              <a:defRPr/>
            </a:pPr>
            <a:r>
              <a:rPr lang="en-US" sz="2000">
                <a:ea typeface="ＭＳ Ｐゴシック" charset="0"/>
                <a:cs typeface="+mn-cs"/>
              </a:rPr>
              <a:t>demand </a:t>
            </a:r>
          </a:p>
          <a:p>
            <a:pPr algn="ctr" eaLnBrk="0" hangingPunct="0">
              <a:defRPr/>
            </a:pPr>
            <a:r>
              <a:rPr lang="en-US" sz="2000">
                <a:ea typeface="ＭＳ Ｐゴシック" charset="0"/>
                <a:cs typeface="+mn-cs"/>
              </a:rPr>
              <a:t>generation</a:t>
            </a:r>
          </a:p>
          <a:p>
            <a:pPr algn="ctr" eaLnBrk="0" hangingPunct="0">
              <a:defRPr/>
            </a:pPr>
            <a:r>
              <a:rPr lang="en-US" sz="2000">
                <a:ea typeface="ＭＳ Ｐゴシック" charset="0"/>
                <a:cs typeface="+mn-cs"/>
              </a:rPr>
              <a:t>and</a:t>
            </a:r>
          </a:p>
          <a:p>
            <a:pPr algn="ctr" eaLnBrk="0" hangingPunct="0">
              <a:defRPr/>
            </a:pPr>
            <a:r>
              <a:rPr lang="en-US" sz="2000">
                <a:ea typeface="ＭＳ Ｐゴシック" charset="0"/>
                <a:cs typeface="+mn-cs"/>
              </a:rPr>
              <a:t>order taking</a:t>
            </a:r>
          </a:p>
        </p:txBody>
      </p:sp>
      <p:sp>
        <p:nvSpPr>
          <p:cNvPr id="18440" name="Line 8"/>
          <p:cNvSpPr>
            <a:spLocks noChangeShapeType="1"/>
          </p:cNvSpPr>
          <p:nvPr/>
        </p:nvSpPr>
        <p:spPr bwMode="auto">
          <a:xfrm>
            <a:off x="76200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8441" name="Line 9"/>
          <p:cNvSpPr>
            <a:spLocks noChangeShapeType="1"/>
          </p:cNvSpPr>
          <p:nvPr/>
        </p:nvSpPr>
        <p:spPr bwMode="auto">
          <a:xfrm>
            <a:off x="45720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Tree>
    <p:extLst>
      <p:ext uri="{BB962C8B-B14F-4D97-AF65-F5344CB8AC3E}">
        <p14:creationId xmlns:p14="http://schemas.microsoft.com/office/powerpoint/2010/main" val="1576903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04800"/>
            <a:ext cx="7772400" cy="1143000"/>
          </a:xfrm>
        </p:spPr>
        <p:txBody>
          <a:bodyPr>
            <a:normAutofit fontScale="90000"/>
          </a:bodyPr>
          <a:lstStyle/>
          <a:p>
            <a:r>
              <a:rPr lang="en-US" altLang="en-US" sz="3600">
                <a:solidFill>
                  <a:schemeClr val="tx1"/>
                </a:solidFill>
              </a:rPr>
              <a:t>Corporate Mission</a:t>
            </a:r>
            <a:br>
              <a:rPr lang="en-US" altLang="en-US" sz="3600">
                <a:solidFill>
                  <a:schemeClr val="tx1"/>
                </a:solidFill>
              </a:rPr>
            </a:br>
            <a:endParaRPr lang="en-US" altLang="en-US">
              <a:solidFill>
                <a:schemeClr val="tx1"/>
              </a:solidFill>
            </a:endParaRPr>
          </a:p>
        </p:txBody>
      </p:sp>
      <p:sp>
        <p:nvSpPr>
          <p:cNvPr id="31747" name="Rectangle 3"/>
          <p:cNvSpPr>
            <a:spLocks noGrp="1" noChangeArrowheads="1"/>
          </p:cNvSpPr>
          <p:nvPr>
            <p:ph type="body" idx="1"/>
          </p:nvPr>
        </p:nvSpPr>
        <p:spPr>
          <a:xfrm>
            <a:off x="685800" y="1143000"/>
            <a:ext cx="7772400" cy="4114800"/>
          </a:xfrm>
        </p:spPr>
        <p:txBody>
          <a:bodyPr/>
          <a:lstStyle/>
          <a:p>
            <a:r>
              <a:rPr lang="en-US" altLang="en-US" sz="2400"/>
              <a:t>The</a:t>
            </a:r>
            <a:r>
              <a:rPr lang="en-US" altLang="en-US" sz="2400">
                <a:solidFill>
                  <a:schemeClr val="accent2"/>
                </a:solidFill>
              </a:rPr>
              <a:t> mission</a:t>
            </a:r>
            <a:r>
              <a:rPr lang="en-US" altLang="en-US" sz="2400"/>
              <a:t> of the organization</a:t>
            </a:r>
          </a:p>
          <a:p>
            <a:pPr lvl="1"/>
            <a:r>
              <a:rPr lang="en-US" altLang="en-US" sz="2000"/>
              <a:t>defines its purpose, i.e., what it contributes to society</a:t>
            </a:r>
          </a:p>
          <a:p>
            <a:pPr lvl="1"/>
            <a:r>
              <a:rPr lang="en-US" altLang="en-US" sz="2000"/>
              <a:t>states the rationale for its existence</a:t>
            </a:r>
          </a:p>
          <a:p>
            <a:pPr lvl="1"/>
            <a:r>
              <a:rPr lang="en-US" altLang="en-US" sz="2000"/>
              <a:t>provides boundaries and focus</a:t>
            </a:r>
          </a:p>
          <a:p>
            <a:pPr lvl="1"/>
            <a:r>
              <a:rPr lang="en-US" altLang="en-US" sz="2000"/>
              <a:t>defines the concept(s) around which the company can rally</a:t>
            </a:r>
          </a:p>
          <a:p>
            <a:pPr lvl="1"/>
            <a:endParaRPr lang="en-US" altLang="en-US" sz="2000"/>
          </a:p>
          <a:p>
            <a:r>
              <a:rPr lang="en-US" altLang="en-US" sz="2400">
                <a:solidFill>
                  <a:schemeClr val="accent2"/>
                </a:solidFill>
              </a:rPr>
              <a:t>Functional areas</a:t>
            </a:r>
            <a:r>
              <a:rPr lang="en-US" altLang="en-US" sz="2400"/>
              <a:t> and </a:t>
            </a:r>
            <a:r>
              <a:rPr lang="en-US" altLang="en-US" sz="2400">
                <a:solidFill>
                  <a:schemeClr val="accent2"/>
                </a:solidFill>
              </a:rPr>
              <a:t>business processes</a:t>
            </a:r>
            <a:r>
              <a:rPr lang="en-US" altLang="en-US" sz="2400"/>
              <a:t> define their missions such that they support the overall corporate mission in a cooperative and synergistic manner.</a:t>
            </a:r>
          </a:p>
          <a:p>
            <a:pPr lvl="1"/>
            <a:endParaRPr lang="en-US" altLang="en-US" sz="2000"/>
          </a:p>
          <a:p>
            <a:pPr lvl="1"/>
            <a:endParaRPr lang="en-US" altLang="en-US" sz="2000"/>
          </a:p>
        </p:txBody>
      </p:sp>
    </p:spTree>
    <p:extLst>
      <p:ext uri="{BB962C8B-B14F-4D97-AF65-F5344CB8AC3E}">
        <p14:creationId xmlns:p14="http://schemas.microsoft.com/office/powerpoint/2010/main" val="1656114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381000"/>
            <a:ext cx="8382000" cy="1143000"/>
          </a:xfrm>
        </p:spPr>
        <p:txBody>
          <a:bodyPr>
            <a:normAutofit fontScale="90000"/>
          </a:bodyPr>
          <a:lstStyle/>
          <a:p>
            <a:r>
              <a:rPr lang="en-US" altLang="en-US" sz="3600">
                <a:solidFill>
                  <a:schemeClr val="tx1"/>
                </a:solidFill>
              </a:rPr>
              <a:t>Corporate Mission Examples</a:t>
            </a:r>
            <a:br>
              <a:rPr lang="en-US" altLang="en-US" sz="3600">
                <a:solidFill>
                  <a:schemeClr val="tx1"/>
                </a:solidFill>
              </a:rPr>
            </a:br>
            <a:endParaRPr lang="en-US" altLang="en-US">
              <a:solidFill>
                <a:schemeClr val="tx1"/>
              </a:solidFill>
            </a:endParaRPr>
          </a:p>
        </p:txBody>
      </p:sp>
      <p:sp>
        <p:nvSpPr>
          <p:cNvPr id="33795" name="Rectangle 3"/>
          <p:cNvSpPr>
            <a:spLocks noGrp="1" noChangeArrowheads="1"/>
          </p:cNvSpPr>
          <p:nvPr>
            <p:ph type="body" idx="1"/>
          </p:nvPr>
        </p:nvSpPr>
        <p:spPr>
          <a:xfrm>
            <a:off x="609600" y="1524000"/>
            <a:ext cx="7772400" cy="4114800"/>
          </a:xfrm>
        </p:spPr>
        <p:txBody>
          <a:bodyPr>
            <a:normAutofit lnSpcReduction="10000"/>
          </a:bodyPr>
          <a:lstStyle/>
          <a:p>
            <a:pPr>
              <a:lnSpc>
                <a:spcPct val="90000"/>
              </a:lnSpc>
            </a:pPr>
            <a:r>
              <a:rPr lang="en-US" altLang="en-US" sz="2000">
                <a:solidFill>
                  <a:schemeClr val="accent2"/>
                </a:solidFill>
              </a:rPr>
              <a:t>Merck:</a:t>
            </a:r>
            <a:r>
              <a:rPr lang="en-US" altLang="en-US" sz="2000"/>
              <a:t> The mission of Merck is to provide society with superior products and services-innovations and solutions that improve the quality of life and satisfy customer needs-to provide employees with meaningful work and advancement opportunities and investors with a superior rate of return.</a:t>
            </a:r>
          </a:p>
          <a:p>
            <a:pPr>
              <a:lnSpc>
                <a:spcPct val="90000"/>
              </a:lnSpc>
            </a:pPr>
            <a:r>
              <a:rPr lang="en-US" altLang="en-US" sz="2000">
                <a:solidFill>
                  <a:schemeClr val="accent2"/>
                </a:solidFill>
              </a:rPr>
              <a:t>FedEx:</a:t>
            </a:r>
            <a:r>
              <a:rPr lang="en-US" altLang="en-US" sz="2000"/>
              <a:t> FedEx is committed to our People-Service-Profit philosophy. We will produce outstanding financial returns by providing totally reliable, competitively superior, global air-ground transportation of high-priority goods and documents that require rapid, time-certain delivery. Equally important, positive control of each package will be maintained utilizing real time electronic tracking and tracing systems. A complete record of each shipment and delivery will be presented with our request for payment. We will be helpful, courteous, and professional for each other, and the public. We will strive to have a completely satisfied customer at the end of each transaction.</a:t>
            </a:r>
          </a:p>
        </p:txBody>
      </p:sp>
    </p:spTree>
    <p:extLst>
      <p:ext uri="{BB962C8B-B14F-4D97-AF65-F5344CB8AC3E}">
        <p14:creationId xmlns:p14="http://schemas.microsoft.com/office/powerpoint/2010/main" val="2088414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152400"/>
            <a:ext cx="7772400" cy="1143000"/>
          </a:xfrm>
        </p:spPr>
        <p:txBody>
          <a:bodyPr/>
          <a:lstStyle/>
          <a:p>
            <a:pPr eaLnBrk="1" hangingPunct="1">
              <a:defRPr/>
            </a:pPr>
            <a:r>
              <a:rPr lang="en-US" sz="3600">
                <a:solidFill>
                  <a:schemeClr val="tx1"/>
                </a:solidFill>
                <a:ea typeface="+mj-ea"/>
                <a:cs typeface="+mj-cs"/>
              </a:rPr>
              <a:t>Defining the Corporate Strategy</a:t>
            </a:r>
          </a:p>
        </p:txBody>
      </p:sp>
      <p:sp>
        <p:nvSpPr>
          <p:cNvPr id="28675" name="Line 3"/>
          <p:cNvSpPr>
            <a:spLocks noChangeShapeType="1"/>
          </p:cNvSpPr>
          <p:nvPr/>
        </p:nvSpPr>
        <p:spPr bwMode="auto">
          <a:xfrm>
            <a:off x="3429000" y="2286000"/>
            <a:ext cx="0" cy="1828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6" name="Line 4"/>
          <p:cNvSpPr>
            <a:spLocks noChangeShapeType="1"/>
          </p:cNvSpPr>
          <p:nvPr/>
        </p:nvSpPr>
        <p:spPr bwMode="auto">
          <a:xfrm>
            <a:off x="3429000" y="4114800"/>
            <a:ext cx="2286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7" name="Line 5"/>
          <p:cNvSpPr>
            <a:spLocks noChangeShapeType="1"/>
          </p:cNvSpPr>
          <p:nvPr/>
        </p:nvSpPr>
        <p:spPr bwMode="auto">
          <a:xfrm flipH="1">
            <a:off x="2057400" y="4114800"/>
            <a:ext cx="137160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8" name="Text Box 6"/>
          <p:cNvSpPr txBox="1">
            <a:spLocks noChangeArrowheads="1"/>
          </p:cNvSpPr>
          <p:nvPr/>
        </p:nvSpPr>
        <p:spPr bwMode="auto">
          <a:xfrm>
            <a:off x="1752600" y="5257800"/>
            <a:ext cx="3613150" cy="915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Differentiation</a:t>
            </a:r>
            <a:r>
              <a:rPr lang="en-US" sz="1800">
                <a:ea typeface="ＭＳ Ｐゴシック" charset="0"/>
                <a:cs typeface="+mn-cs"/>
              </a:rPr>
              <a:t> (Quality; Uniqueness;</a:t>
            </a:r>
          </a:p>
          <a:p>
            <a:pPr eaLnBrk="0" hangingPunct="0">
              <a:defRPr/>
            </a:pPr>
            <a:r>
              <a:rPr lang="en-US" sz="1800">
                <a:ea typeface="ＭＳ Ｐゴシック" charset="0"/>
                <a:cs typeface="+mn-cs"/>
              </a:rPr>
              <a:t> e.g., Luxury cars, Fashion Industry,</a:t>
            </a:r>
          </a:p>
          <a:p>
            <a:pPr eaLnBrk="0" hangingPunct="0">
              <a:defRPr/>
            </a:pPr>
            <a:r>
              <a:rPr lang="en-US" sz="1800">
                <a:ea typeface="ＭＳ Ｐゴシック" charset="0"/>
                <a:cs typeface="+mn-cs"/>
              </a:rPr>
              <a:t>  Brand Name Drugs)</a:t>
            </a:r>
          </a:p>
        </p:txBody>
      </p:sp>
      <p:sp>
        <p:nvSpPr>
          <p:cNvPr id="28679" name="Text Box 7"/>
          <p:cNvSpPr txBox="1">
            <a:spLocks noChangeArrowheads="1"/>
          </p:cNvSpPr>
          <p:nvPr/>
        </p:nvSpPr>
        <p:spPr bwMode="auto">
          <a:xfrm>
            <a:off x="5791200" y="3733800"/>
            <a:ext cx="2825750" cy="915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Cost Leadership</a:t>
            </a:r>
            <a:r>
              <a:rPr lang="en-US" sz="1800">
                <a:ea typeface="ＭＳ Ｐゴシック" charset="0"/>
                <a:cs typeface="+mn-cs"/>
              </a:rPr>
              <a:t> (Price;</a:t>
            </a:r>
          </a:p>
          <a:p>
            <a:pPr eaLnBrk="0" hangingPunct="0">
              <a:defRPr/>
            </a:pPr>
            <a:r>
              <a:rPr lang="en-US" sz="1800">
                <a:ea typeface="ＭＳ Ｐゴシック" charset="0"/>
                <a:cs typeface="+mn-cs"/>
              </a:rPr>
              <a:t>   e.g., Wal-Mart, Southwest </a:t>
            </a:r>
          </a:p>
          <a:p>
            <a:pPr eaLnBrk="0" hangingPunct="0">
              <a:defRPr/>
            </a:pPr>
            <a:r>
              <a:rPr lang="en-US" sz="1800">
                <a:ea typeface="ＭＳ Ｐゴシック" charset="0"/>
                <a:cs typeface="+mn-cs"/>
              </a:rPr>
              <a:t>   Airlines, Generic Drugs)</a:t>
            </a:r>
          </a:p>
        </p:txBody>
      </p:sp>
      <p:sp>
        <p:nvSpPr>
          <p:cNvPr id="28680" name="Text Box 8"/>
          <p:cNvSpPr txBox="1">
            <a:spLocks noChangeArrowheads="1"/>
          </p:cNvSpPr>
          <p:nvPr/>
        </p:nvSpPr>
        <p:spPr bwMode="auto">
          <a:xfrm>
            <a:off x="3429000" y="1600200"/>
            <a:ext cx="499745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Responsiveness</a:t>
            </a:r>
            <a:r>
              <a:rPr lang="en-US" sz="1800">
                <a:ea typeface="ＭＳ Ｐゴシック" charset="0"/>
                <a:cs typeface="+mn-cs"/>
              </a:rPr>
              <a:t> (Reliability; Quickness; Flexibility; </a:t>
            </a:r>
          </a:p>
          <a:p>
            <a:pPr eaLnBrk="0" hangingPunct="0">
              <a:defRPr/>
            </a:pPr>
            <a:r>
              <a:rPr lang="en-US" sz="1800">
                <a:ea typeface="ＭＳ Ｐゴシック" charset="0"/>
                <a:cs typeface="+mn-cs"/>
              </a:rPr>
              <a:t>  e.g., Dell, Overnight Delivery Services)</a:t>
            </a:r>
          </a:p>
        </p:txBody>
      </p:sp>
      <p:sp>
        <p:nvSpPr>
          <p:cNvPr id="28681" name="Line 9"/>
          <p:cNvSpPr>
            <a:spLocks noChangeShapeType="1"/>
          </p:cNvSpPr>
          <p:nvPr/>
        </p:nvSpPr>
        <p:spPr bwMode="auto">
          <a:xfrm flipH="1">
            <a:off x="4114800" y="4114800"/>
            <a:ext cx="8382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2" name="Line 10"/>
          <p:cNvSpPr>
            <a:spLocks noChangeShapeType="1"/>
          </p:cNvSpPr>
          <p:nvPr/>
        </p:nvSpPr>
        <p:spPr bwMode="auto">
          <a:xfrm>
            <a:off x="2590800" y="4800600"/>
            <a:ext cx="15240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3" name="Line 11"/>
          <p:cNvSpPr>
            <a:spLocks noChangeShapeType="1"/>
          </p:cNvSpPr>
          <p:nvPr/>
        </p:nvSpPr>
        <p:spPr bwMode="auto">
          <a:xfrm flipV="1">
            <a:off x="4114800" y="3200400"/>
            <a:ext cx="0" cy="16002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4" name="Line 12"/>
          <p:cNvSpPr>
            <a:spLocks noChangeShapeType="1"/>
          </p:cNvSpPr>
          <p:nvPr/>
        </p:nvSpPr>
        <p:spPr bwMode="auto">
          <a:xfrm flipV="1">
            <a:off x="3429000" y="3200400"/>
            <a:ext cx="685800" cy="914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5" name="Line 13"/>
          <p:cNvSpPr>
            <a:spLocks noChangeShapeType="1"/>
          </p:cNvSpPr>
          <p:nvPr/>
        </p:nvSpPr>
        <p:spPr bwMode="auto">
          <a:xfrm>
            <a:off x="3429000" y="4114800"/>
            <a:ext cx="6858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6" name="Line 14"/>
          <p:cNvSpPr>
            <a:spLocks noChangeShapeType="1"/>
          </p:cNvSpPr>
          <p:nvPr/>
        </p:nvSpPr>
        <p:spPr bwMode="auto">
          <a:xfrm>
            <a:off x="3429000" y="2514600"/>
            <a:ext cx="6858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7" name="Text Box 15"/>
          <p:cNvSpPr txBox="1">
            <a:spLocks noChangeArrowheads="1"/>
          </p:cNvSpPr>
          <p:nvPr/>
        </p:nvSpPr>
        <p:spPr bwMode="auto">
          <a:xfrm>
            <a:off x="4419600" y="2819400"/>
            <a:ext cx="38735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b="1">
                <a:ea typeface="ＭＳ Ｐゴシック" charset="0"/>
                <a:cs typeface="+mn-cs"/>
              </a:rPr>
              <a:t>Competitive Advantage </a:t>
            </a:r>
            <a:r>
              <a:rPr lang="en-US" sz="1800">
                <a:ea typeface="ＭＳ Ｐゴシック" charset="0"/>
                <a:cs typeface="+mn-cs"/>
              </a:rPr>
              <a:t>through which</a:t>
            </a:r>
          </a:p>
          <a:p>
            <a:pPr eaLnBrk="0" hangingPunct="0">
              <a:defRPr/>
            </a:pPr>
            <a:r>
              <a:rPr lang="en-US" sz="1800">
                <a:ea typeface="ＭＳ Ｐゴシック" charset="0"/>
                <a:cs typeface="+mn-cs"/>
              </a:rPr>
              <a:t>the company</a:t>
            </a:r>
            <a:r>
              <a:rPr lang="en-US" sz="1800" b="1">
                <a:ea typeface="ＭＳ Ｐゴシック" charset="0"/>
                <a:cs typeface="+mn-cs"/>
              </a:rPr>
              <a:t> market share </a:t>
            </a:r>
            <a:r>
              <a:rPr lang="en-US" sz="1800">
                <a:ea typeface="ＭＳ Ｐゴシック" charset="0"/>
                <a:cs typeface="+mn-cs"/>
              </a:rPr>
              <a:t>is attracted</a:t>
            </a:r>
          </a:p>
        </p:txBody>
      </p:sp>
      <p:sp>
        <p:nvSpPr>
          <p:cNvPr id="28688" name="AutoShape 16"/>
          <p:cNvSpPr>
            <a:spLocks noChangeArrowheads="1"/>
          </p:cNvSpPr>
          <p:nvPr/>
        </p:nvSpPr>
        <p:spPr bwMode="auto">
          <a:xfrm rot="8988727">
            <a:off x="4114800" y="3048000"/>
            <a:ext cx="381000" cy="152400"/>
          </a:xfrm>
          <a:prstGeom prst="rightArrow">
            <a:avLst>
              <a:gd name="adj1" fmla="val 50000"/>
              <a:gd name="adj2" fmla="val 62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Tree>
    <p:extLst>
      <p:ext uri="{BB962C8B-B14F-4D97-AF65-F5344CB8AC3E}">
        <p14:creationId xmlns:p14="http://schemas.microsoft.com/office/powerpoint/2010/main" val="3103425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0"/>
            <a:ext cx="7772400" cy="1143000"/>
          </a:xfrm>
        </p:spPr>
        <p:txBody>
          <a:bodyPr/>
          <a:lstStyle/>
          <a:p>
            <a:r>
              <a:rPr lang="en-US" dirty="0" err="1">
                <a:solidFill>
                  <a:srgbClr val="000000"/>
                </a:solidFill>
              </a:rPr>
              <a:t>Flowline</a:t>
            </a:r>
            <a:r>
              <a:rPr lang="en-US" dirty="0">
                <a:solidFill>
                  <a:srgbClr val="000000"/>
                </a:solidFill>
              </a:rPr>
              <a:t> Performance Measures</a:t>
            </a:r>
            <a:endParaRPr lang="en-US" sz="3600" dirty="0">
              <a:solidFill>
                <a:srgbClr val="000000"/>
              </a:solidFill>
            </a:endParaRPr>
          </a:p>
        </p:txBody>
      </p:sp>
      <p:sp>
        <p:nvSpPr>
          <p:cNvPr id="19459" name="Rectangle 3"/>
          <p:cNvSpPr>
            <a:spLocks noGrp="1" noChangeArrowheads="1"/>
          </p:cNvSpPr>
          <p:nvPr>
            <p:ph type="body" idx="1"/>
          </p:nvPr>
        </p:nvSpPr>
        <p:spPr>
          <a:xfrm>
            <a:off x="457200" y="1295400"/>
            <a:ext cx="8305800" cy="5257800"/>
          </a:xfrm>
          <a:ln/>
        </p:spPr>
        <p:txBody>
          <a:bodyPr>
            <a:normAutofit lnSpcReduction="10000"/>
          </a:bodyPr>
          <a:lstStyle/>
          <a:p>
            <a:pPr>
              <a:lnSpc>
                <a:spcPct val="90000"/>
              </a:lnSpc>
            </a:pPr>
            <a:r>
              <a:rPr lang="en-US" sz="2800">
                <a:latin typeface="Times New Roman" charset="0"/>
              </a:rPr>
              <a:t>Production rate or throughput, i.e., the number of parts produced per unit time</a:t>
            </a:r>
          </a:p>
          <a:p>
            <a:pPr>
              <a:lnSpc>
                <a:spcPct val="90000"/>
              </a:lnSpc>
            </a:pPr>
            <a:r>
              <a:rPr lang="en-US" sz="2800">
                <a:latin typeface="Times New Roman" charset="0"/>
              </a:rPr>
              <a:t>Line capacity, i.e., the maximum sustainable production rate</a:t>
            </a:r>
          </a:p>
          <a:p>
            <a:pPr>
              <a:lnSpc>
                <a:spcPct val="90000"/>
              </a:lnSpc>
            </a:pPr>
            <a:r>
              <a:rPr lang="en-US" sz="2800">
                <a:latin typeface="Times New Roman" charset="0"/>
              </a:rPr>
              <a:t>Line (expected) cycle time, i.e., the average time that is spend by any part into the line (this quantity includes both, processing and waiting time).</a:t>
            </a:r>
          </a:p>
          <a:p>
            <a:pPr>
              <a:lnSpc>
                <a:spcPct val="90000"/>
              </a:lnSpc>
            </a:pPr>
            <a:r>
              <a:rPr lang="en-US" sz="2800">
                <a:latin typeface="Times New Roman" charset="0"/>
              </a:rPr>
              <a:t>Average Work-In-Porcess (WIP) accumulated at different stations </a:t>
            </a:r>
          </a:p>
          <a:p>
            <a:pPr>
              <a:lnSpc>
                <a:spcPct val="90000"/>
              </a:lnSpc>
            </a:pPr>
            <a:r>
              <a:rPr lang="en-US" sz="2800">
                <a:latin typeface="Times New Roman" charset="0"/>
              </a:rPr>
              <a:t>Expected utilization of the station servers.</a:t>
            </a:r>
          </a:p>
          <a:p>
            <a:pPr>
              <a:lnSpc>
                <a:spcPct val="90000"/>
              </a:lnSpc>
            </a:pPr>
            <a:endParaRPr lang="en-US" sz="2400"/>
          </a:p>
          <a:p>
            <a:pPr>
              <a:lnSpc>
                <a:spcPct val="90000"/>
              </a:lnSpc>
              <a:buFontTx/>
              <a:buNone/>
            </a:pPr>
            <a:r>
              <a:rPr lang="en-US" sz="1600">
                <a:solidFill>
                  <a:srgbClr val="FF221C"/>
                </a:solidFill>
                <a:latin typeface="Times New Roman" charset="0"/>
              </a:rPr>
              <a:t>Remark:</a:t>
            </a:r>
            <a:r>
              <a:rPr lang="en-US" sz="1600">
                <a:solidFill>
                  <a:schemeClr val="accent1"/>
                </a:solidFill>
                <a:latin typeface="Times New Roman" charset="0"/>
              </a:rPr>
              <a:t> </a:t>
            </a:r>
            <a:r>
              <a:rPr lang="en-US" sz="1600">
                <a:latin typeface="Times New Roman" charset="0"/>
              </a:rPr>
              <a:t>The above performance measures provide a link between the directly quantifiable and manageable aspects and attributes of the line and the primary strategic concerns of the company, especially those of </a:t>
            </a:r>
            <a:r>
              <a:rPr lang="en-US" sz="1600">
                <a:solidFill>
                  <a:schemeClr val="accent2"/>
                </a:solidFill>
                <a:latin typeface="Times New Roman" charset="0"/>
              </a:rPr>
              <a:t>responsiveness</a:t>
            </a:r>
            <a:r>
              <a:rPr lang="en-US" sz="1600">
                <a:latin typeface="Times New Roman" charset="0"/>
              </a:rPr>
              <a:t> and </a:t>
            </a:r>
            <a:r>
              <a:rPr lang="en-US" sz="1600">
                <a:solidFill>
                  <a:schemeClr val="accent2"/>
                </a:solidFill>
                <a:latin typeface="Times New Roman" charset="0"/>
              </a:rPr>
              <a:t>cost efficiency</a:t>
            </a:r>
            <a:r>
              <a:rPr lang="en-US" sz="1600">
                <a:latin typeface="Times New Roman" charset="0"/>
              </a:rPr>
              <a:t>.</a:t>
            </a:r>
            <a:endParaRPr lang="en-US" sz="1600"/>
          </a:p>
        </p:txBody>
      </p:sp>
    </p:spTree>
    <p:extLst>
      <p:ext uri="{BB962C8B-B14F-4D97-AF65-F5344CB8AC3E}">
        <p14:creationId xmlns:p14="http://schemas.microsoft.com/office/powerpoint/2010/main" val="3909838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52400"/>
            <a:ext cx="7772400" cy="1143000"/>
          </a:xfrm>
        </p:spPr>
        <p:txBody>
          <a:bodyPr/>
          <a:lstStyle/>
          <a:p>
            <a:pPr eaLnBrk="1" hangingPunct="1">
              <a:defRPr/>
            </a:pPr>
            <a:r>
              <a:rPr lang="ja-JP" altLang="en-US" sz="3600" dirty="0">
                <a:ea typeface="MS PGothic" charset="0"/>
              </a:rPr>
              <a:t>“</a:t>
            </a:r>
            <a:r>
              <a:rPr lang="en-US" altLang="ja-JP" sz="3600" dirty="0">
                <a:ea typeface="MS PGothic" charset="0"/>
              </a:rPr>
              <a:t>Course Logistics</a:t>
            </a:r>
            <a:r>
              <a:rPr lang="ja-JP" altLang="en-US" sz="3600" dirty="0">
                <a:ea typeface="MS PGothic" charset="0"/>
              </a:rPr>
              <a:t>”</a:t>
            </a:r>
            <a:endParaRPr lang="en-US" dirty="0">
              <a:ea typeface="MS PGothic" charset="0"/>
            </a:endParaRPr>
          </a:p>
        </p:txBody>
      </p:sp>
      <p:sp>
        <p:nvSpPr>
          <p:cNvPr id="6147" name="Rectangle 3"/>
          <p:cNvSpPr>
            <a:spLocks noGrp="1" noChangeArrowheads="1"/>
          </p:cNvSpPr>
          <p:nvPr>
            <p:ph type="body" idx="1"/>
          </p:nvPr>
        </p:nvSpPr>
        <p:spPr>
          <a:xfrm>
            <a:off x="152400" y="990600"/>
            <a:ext cx="8763000" cy="5664682"/>
          </a:xfrm>
        </p:spPr>
        <p:txBody>
          <a:bodyPr>
            <a:normAutofit fontScale="92500" lnSpcReduction="20000"/>
          </a:bodyPr>
          <a:lstStyle/>
          <a:p>
            <a:pPr eaLnBrk="1" hangingPunct="1">
              <a:lnSpc>
                <a:spcPct val="90000"/>
              </a:lnSpc>
              <a:defRPr/>
            </a:pPr>
            <a:r>
              <a:rPr lang="en-US" sz="2200" dirty="0">
                <a:solidFill>
                  <a:srgbClr val="FF0000"/>
                </a:solidFill>
              </a:rPr>
              <a:t>Course Prerequisites: </a:t>
            </a:r>
            <a:r>
              <a:rPr lang="en-US" sz="2200" dirty="0">
                <a:solidFill>
                  <a:srgbClr val="000000"/>
                </a:solidFill>
              </a:rPr>
              <a:t>stochastic modeling (</a:t>
            </a:r>
            <a:r>
              <a:rPr lang="en-US" sz="2200" b="1" dirty="0">
                <a:solidFill>
                  <a:srgbClr val="000000"/>
                </a:solidFill>
              </a:rPr>
              <a:t>IE 3232</a:t>
            </a:r>
            <a:r>
              <a:rPr lang="en-US" sz="2200" dirty="0">
                <a:solidFill>
                  <a:srgbClr val="000000"/>
                </a:solidFill>
              </a:rPr>
              <a:t>).</a:t>
            </a:r>
          </a:p>
          <a:p>
            <a:pPr marL="457200" lvl="1" indent="0" eaLnBrk="1" hangingPunct="1">
              <a:lnSpc>
                <a:spcPct val="90000"/>
              </a:lnSpc>
              <a:buNone/>
              <a:defRPr/>
            </a:pPr>
            <a:endParaRPr lang="en-US" sz="2200" dirty="0">
              <a:solidFill>
                <a:srgbClr val="000000"/>
              </a:solidFill>
            </a:endParaRPr>
          </a:p>
          <a:p>
            <a:pPr eaLnBrk="1" hangingPunct="1">
              <a:lnSpc>
                <a:spcPct val="90000"/>
              </a:lnSpc>
              <a:defRPr/>
            </a:pPr>
            <a:r>
              <a:rPr lang="en-US" sz="2200" dirty="0">
                <a:solidFill>
                  <a:srgbClr val="0000FF"/>
                </a:solidFill>
              </a:rPr>
              <a:t>Reading Materials:</a:t>
            </a:r>
          </a:p>
          <a:p>
            <a:pPr lvl="1" eaLnBrk="1" hangingPunct="1">
              <a:lnSpc>
                <a:spcPct val="90000"/>
              </a:lnSpc>
              <a:defRPr/>
            </a:pPr>
            <a:r>
              <a:rPr lang="en-US" sz="2200" dirty="0">
                <a:solidFill>
                  <a:srgbClr val="0000FF"/>
                </a:solidFill>
              </a:rPr>
              <a:t>Course Textbook:</a:t>
            </a:r>
            <a:r>
              <a:rPr lang="en-US" sz="2200" dirty="0">
                <a:solidFill>
                  <a:srgbClr val="33CCFF"/>
                </a:solidFill>
              </a:rPr>
              <a:t> </a:t>
            </a:r>
            <a:r>
              <a:rPr lang="en-US" sz="2200" dirty="0">
                <a:solidFill>
                  <a:srgbClr val="000000"/>
                </a:solidFill>
              </a:rPr>
              <a:t>G. L. Curry and R. M. Feldman, “Manufacturing Systems Modeling and Analysis” (2</a:t>
            </a:r>
            <a:r>
              <a:rPr lang="en-US" sz="2200" baseline="30000" dirty="0">
                <a:solidFill>
                  <a:srgbClr val="000000"/>
                </a:solidFill>
              </a:rPr>
              <a:t>nd</a:t>
            </a:r>
            <a:r>
              <a:rPr lang="en-US" sz="2200" dirty="0">
                <a:solidFill>
                  <a:srgbClr val="000000"/>
                </a:solidFill>
              </a:rPr>
              <a:t> ed.), Springer, 2011</a:t>
            </a:r>
            <a:endParaRPr lang="en-US" sz="2200" dirty="0">
              <a:solidFill>
                <a:srgbClr val="33CCFF"/>
              </a:solidFill>
            </a:endParaRPr>
          </a:p>
          <a:p>
            <a:pPr lvl="1" eaLnBrk="1" hangingPunct="1">
              <a:lnSpc>
                <a:spcPct val="90000"/>
              </a:lnSpc>
              <a:defRPr/>
            </a:pPr>
            <a:r>
              <a:rPr lang="en-US" sz="2200" dirty="0">
                <a:solidFill>
                  <a:srgbClr val="000000"/>
                </a:solidFill>
              </a:rPr>
              <a:t>Course slides and any other material posted at my homepage or at the library electronic reserves</a:t>
            </a:r>
          </a:p>
          <a:p>
            <a:pPr marL="457200" lvl="1" indent="0" eaLnBrk="1" hangingPunct="1">
              <a:lnSpc>
                <a:spcPct val="90000"/>
              </a:lnSpc>
              <a:buNone/>
              <a:defRPr/>
            </a:pPr>
            <a:endParaRPr lang="en-US" sz="2200" dirty="0">
              <a:solidFill>
                <a:srgbClr val="000000"/>
              </a:solidFill>
            </a:endParaRPr>
          </a:p>
          <a:p>
            <a:pPr>
              <a:lnSpc>
                <a:spcPct val="90000"/>
              </a:lnSpc>
              <a:defRPr/>
            </a:pPr>
            <a:r>
              <a:rPr lang="en-US" sz="2200" dirty="0">
                <a:solidFill>
                  <a:srgbClr val="0000FF"/>
                </a:solidFill>
              </a:rPr>
              <a:t>Course policies:</a:t>
            </a:r>
          </a:p>
          <a:p>
            <a:pPr lvl="1">
              <a:lnSpc>
                <a:spcPct val="90000"/>
              </a:lnSpc>
              <a:defRPr/>
            </a:pPr>
            <a:r>
              <a:rPr lang="en-US" sz="2200" dirty="0">
                <a:solidFill>
                  <a:srgbClr val="000000"/>
                </a:solidFill>
              </a:rPr>
              <a:t>Course will be offered in a Remote Asynchronous mode, using primarily a set of videos that were taken during a previous offering of this course.</a:t>
            </a:r>
          </a:p>
          <a:p>
            <a:pPr lvl="1">
              <a:lnSpc>
                <a:spcPct val="90000"/>
              </a:lnSpc>
              <a:defRPr/>
            </a:pPr>
            <a:r>
              <a:rPr lang="en-US" sz="2200" dirty="0">
                <a:solidFill>
                  <a:srgbClr val="000000"/>
                </a:solidFill>
              </a:rPr>
              <a:t>Student evaluation will be based on 5 take-home exams, with each exam weighing 20% in the calculation of the final grade.</a:t>
            </a:r>
          </a:p>
          <a:p>
            <a:pPr lvl="1">
              <a:lnSpc>
                <a:spcPct val="90000"/>
              </a:lnSpc>
              <a:defRPr/>
            </a:pPr>
            <a:r>
              <a:rPr lang="en-US" sz="2200" dirty="0">
                <a:solidFill>
                  <a:srgbClr val="000000"/>
                </a:solidFill>
              </a:rPr>
              <a:t>Some old </a:t>
            </a:r>
            <a:r>
              <a:rPr lang="en-US" sz="2200" dirty="0" err="1">
                <a:solidFill>
                  <a:srgbClr val="000000"/>
                </a:solidFill>
              </a:rPr>
              <a:t>homeworks</a:t>
            </a:r>
            <a:r>
              <a:rPr lang="en-US" sz="2200" dirty="0">
                <a:solidFill>
                  <a:srgbClr val="000000"/>
                </a:solidFill>
              </a:rPr>
              <a:t> together with their solutions, and also a number of past exams are provided at the course webpage, to be used by the students for practicing on the corresponding material. </a:t>
            </a:r>
          </a:p>
          <a:p>
            <a:pPr lvl="1">
              <a:lnSpc>
                <a:spcPct val="90000"/>
              </a:lnSpc>
              <a:defRPr/>
            </a:pPr>
            <a:endParaRPr lang="en-US" sz="2200" dirty="0">
              <a:solidFill>
                <a:srgbClr val="000000"/>
              </a:solidFill>
            </a:endParaRPr>
          </a:p>
          <a:p>
            <a:pPr lvl="1">
              <a:lnSpc>
                <a:spcPct val="90000"/>
              </a:lnSpc>
              <a:defRPr/>
            </a:pPr>
            <a:r>
              <a:rPr lang="en-US" sz="2200" dirty="0">
                <a:solidFill>
                  <a:srgbClr val="000000"/>
                </a:solidFill>
              </a:rPr>
              <a:t>The Georgia Tech Academic Honor Code must be respected in all facets of the course</a:t>
            </a:r>
          </a:p>
          <a:p>
            <a:pPr lvl="1">
              <a:lnSpc>
                <a:spcPct val="90000"/>
              </a:lnSpc>
              <a:defRPr/>
            </a:pPr>
            <a:r>
              <a:rPr lang="en-US" sz="2200" dirty="0">
                <a:solidFill>
                  <a:srgbClr val="000000"/>
                </a:solidFill>
              </a:rPr>
              <a:t>Exemptions from some exam and and a course incomplete will be provided only in case of officially documented emergencies</a:t>
            </a:r>
          </a:p>
          <a:p>
            <a:pPr marL="457200" lvl="1" indent="0" eaLnBrk="1" hangingPunct="1">
              <a:lnSpc>
                <a:spcPct val="90000"/>
              </a:lnSpc>
              <a:buNone/>
              <a:defRPr/>
            </a:pPr>
            <a:endParaRPr lang="en-US" sz="2000" dirty="0">
              <a:solidFill>
                <a:schemeClr val="accent2"/>
              </a:solidFill>
              <a:ea typeface="+mn-ea"/>
            </a:endParaRPr>
          </a:p>
          <a:p>
            <a:pPr eaLnBrk="1" hangingPunct="1">
              <a:lnSpc>
                <a:spcPct val="90000"/>
              </a:lnSpc>
              <a:defRPr/>
            </a:pPr>
            <a:endParaRPr lang="en-US" sz="2400" dirty="0">
              <a:solidFill>
                <a:schemeClr val="accent2"/>
              </a:solidFill>
              <a:ea typeface="+mn-ea"/>
              <a:cs typeface="+mn-cs"/>
            </a:endParaRPr>
          </a:p>
        </p:txBody>
      </p:sp>
    </p:spTree>
    <p:extLst>
      <p:ext uri="{BB962C8B-B14F-4D97-AF65-F5344CB8AC3E}">
        <p14:creationId xmlns:p14="http://schemas.microsoft.com/office/powerpoint/2010/main" val="2297955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18586" y="198894"/>
            <a:ext cx="8234430" cy="1143000"/>
          </a:xfrm>
        </p:spPr>
        <p:txBody>
          <a:bodyPr>
            <a:noAutofit/>
          </a:bodyPr>
          <a:lstStyle/>
          <a:p>
            <a:r>
              <a:rPr lang="en-US" sz="3600" dirty="0">
                <a:solidFill>
                  <a:srgbClr val="000000"/>
                </a:solidFill>
              </a:rPr>
              <a:t>A </a:t>
            </a:r>
            <a:r>
              <a:rPr lang="en-US" sz="3600" dirty="0" err="1">
                <a:solidFill>
                  <a:srgbClr val="000000"/>
                </a:solidFill>
              </a:rPr>
              <a:t>flowline</a:t>
            </a:r>
            <a:r>
              <a:rPr lang="en-US" sz="3600" dirty="0">
                <a:solidFill>
                  <a:srgbClr val="000000"/>
                </a:solidFill>
              </a:rPr>
              <a:t> classification based on the applied workflow control scheme </a:t>
            </a:r>
          </a:p>
        </p:txBody>
      </p:sp>
      <p:sp>
        <p:nvSpPr>
          <p:cNvPr id="29700" name="Text Box 4"/>
          <p:cNvSpPr txBox="1">
            <a:spLocks noChangeArrowheads="1"/>
          </p:cNvSpPr>
          <p:nvPr/>
        </p:nvSpPr>
        <p:spPr bwMode="auto">
          <a:xfrm>
            <a:off x="2819400" y="1600200"/>
            <a:ext cx="12684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Flowline</a:t>
            </a:r>
          </a:p>
        </p:txBody>
      </p:sp>
      <p:sp>
        <p:nvSpPr>
          <p:cNvPr id="29702" name="Line 6"/>
          <p:cNvSpPr>
            <a:spLocks noChangeShapeType="1"/>
          </p:cNvSpPr>
          <p:nvPr/>
        </p:nvSpPr>
        <p:spPr bwMode="auto">
          <a:xfrm flipH="1">
            <a:off x="2133600" y="1981200"/>
            <a:ext cx="129540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3" name="Text Box 7"/>
          <p:cNvSpPr txBox="1">
            <a:spLocks noChangeArrowheads="1"/>
          </p:cNvSpPr>
          <p:nvPr/>
        </p:nvSpPr>
        <p:spPr bwMode="auto">
          <a:xfrm>
            <a:off x="1050925" y="2795588"/>
            <a:ext cx="17764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Synchronous</a:t>
            </a:r>
          </a:p>
        </p:txBody>
      </p:sp>
      <p:sp>
        <p:nvSpPr>
          <p:cNvPr id="29704" name="Line 8"/>
          <p:cNvSpPr>
            <a:spLocks noChangeShapeType="1"/>
          </p:cNvSpPr>
          <p:nvPr/>
        </p:nvSpPr>
        <p:spPr bwMode="auto">
          <a:xfrm>
            <a:off x="3429000" y="1981200"/>
            <a:ext cx="152400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5" name="Text Box 9"/>
          <p:cNvSpPr txBox="1">
            <a:spLocks noChangeArrowheads="1"/>
          </p:cNvSpPr>
          <p:nvPr/>
        </p:nvSpPr>
        <p:spPr bwMode="auto">
          <a:xfrm>
            <a:off x="4114800" y="2819400"/>
            <a:ext cx="19446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Asynchronous</a:t>
            </a:r>
          </a:p>
        </p:txBody>
      </p:sp>
      <p:sp>
        <p:nvSpPr>
          <p:cNvPr id="29706" name="Line 10"/>
          <p:cNvSpPr>
            <a:spLocks noChangeShapeType="1"/>
          </p:cNvSpPr>
          <p:nvPr/>
        </p:nvSpPr>
        <p:spPr bwMode="auto">
          <a:xfrm flipH="1">
            <a:off x="3886200" y="3276600"/>
            <a:ext cx="99060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7" name="Line 11"/>
          <p:cNvSpPr>
            <a:spLocks noChangeShapeType="1"/>
          </p:cNvSpPr>
          <p:nvPr/>
        </p:nvSpPr>
        <p:spPr bwMode="auto">
          <a:xfrm>
            <a:off x="4876800" y="3276600"/>
            <a:ext cx="1219200" cy="457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8" name="Text Box 12"/>
          <p:cNvSpPr txBox="1">
            <a:spLocks noChangeArrowheads="1"/>
          </p:cNvSpPr>
          <p:nvPr/>
        </p:nvSpPr>
        <p:spPr bwMode="auto">
          <a:xfrm>
            <a:off x="3581400" y="3733800"/>
            <a:ext cx="1651000" cy="1676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Push</a:t>
            </a:r>
          </a:p>
          <a:p>
            <a:r>
              <a:rPr lang="en-US" sz="2000"/>
              <a:t>e.g.,</a:t>
            </a:r>
          </a:p>
          <a:p>
            <a:r>
              <a:rPr lang="en-US" sz="2000"/>
              <a:t>Asynchronous</a:t>
            </a:r>
          </a:p>
          <a:p>
            <a:r>
              <a:rPr lang="en-US" sz="2000"/>
              <a:t>Transfer</a:t>
            </a:r>
          </a:p>
          <a:p>
            <a:r>
              <a:rPr lang="en-US" sz="2000"/>
              <a:t>Line</a:t>
            </a:r>
          </a:p>
        </p:txBody>
      </p:sp>
      <p:sp>
        <p:nvSpPr>
          <p:cNvPr id="29709" name="Text Box 13"/>
          <p:cNvSpPr txBox="1">
            <a:spLocks noChangeArrowheads="1"/>
          </p:cNvSpPr>
          <p:nvPr/>
        </p:nvSpPr>
        <p:spPr bwMode="auto">
          <a:xfrm>
            <a:off x="5867400" y="3733800"/>
            <a:ext cx="1728788" cy="1371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Pull</a:t>
            </a:r>
          </a:p>
          <a:p>
            <a:r>
              <a:rPr lang="en-US" sz="2000"/>
              <a:t>e.g.,</a:t>
            </a:r>
          </a:p>
          <a:p>
            <a:r>
              <a:rPr lang="en-US" sz="2000"/>
              <a:t>KANBAN or</a:t>
            </a:r>
          </a:p>
          <a:p>
            <a:r>
              <a:rPr lang="en-US" sz="2000"/>
              <a:t>CONWIP lines</a:t>
            </a:r>
            <a:endParaRPr lang="en-US" sz="2400"/>
          </a:p>
        </p:txBody>
      </p:sp>
    </p:spTree>
    <p:extLst>
      <p:ext uri="{BB962C8B-B14F-4D97-AF65-F5344CB8AC3E}">
        <p14:creationId xmlns:p14="http://schemas.microsoft.com/office/powerpoint/2010/main" val="3836453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45304"/>
            <a:ext cx="7772400" cy="1143000"/>
          </a:xfrm>
        </p:spPr>
        <p:txBody>
          <a:bodyPr>
            <a:normAutofit/>
          </a:bodyPr>
          <a:lstStyle/>
          <a:p>
            <a:r>
              <a:rPr lang="en-US" sz="4000" dirty="0">
                <a:solidFill>
                  <a:srgbClr val="000000"/>
                </a:solidFill>
              </a:rPr>
              <a:t>Synchronous Transfer Lines</a:t>
            </a:r>
          </a:p>
        </p:txBody>
      </p:sp>
      <p:pic>
        <p:nvPicPr>
          <p:cNvPr id="31747" name="Picture 3" descr="layout-8_Page_1_Image_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219200"/>
            <a:ext cx="35052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31748" name="Text Box 4"/>
          <p:cNvSpPr txBox="1">
            <a:spLocks noChangeArrowheads="1"/>
          </p:cNvSpPr>
          <p:nvPr/>
        </p:nvSpPr>
        <p:spPr bwMode="auto">
          <a:xfrm>
            <a:off x="4419600" y="1143000"/>
            <a:ext cx="4546531" cy="5632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buFontTx/>
              <a:buChar char="•"/>
            </a:pPr>
            <a:r>
              <a:rPr lang="en-US" sz="2400" dirty="0"/>
              <a:t> </a:t>
            </a:r>
            <a:r>
              <a:rPr lang="en-US" sz="2800" dirty="0"/>
              <a:t>Production is paced by an interconnecting conveyor system</a:t>
            </a:r>
          </a:p>
          <a:p>
            <a:pPr eaLnBrk="1" hangingPunct="1">
              <a:buFontTx/>
              <a:buChar char="•"/>
            </a:pPr>
            <a:r>
              <a:rPr lang="en-US" sz="2800" dirty="0"/>
              <a:t>No WIP accumulation at the different stations</a:t>
            </a:r>
          </a:p>
          <a:p>
            <a:pPr eaLnBrk="1" hangingPunct="1">
              <a:buFontTx/>
              <a:buChar char="•"/>
            </a:pPr>
            <a:r>
              <a:rPr lang="en-US" sz="2800" dirty="0"/>
              <a:t> Production control logic is hardwired in the supporting conveyor system</a:t>
            </a:r>
          </a:p>
          <a:p>
            <a:pPr eaLnBrk="1" hangingPunct="1">
              <a:buFontTx/>
              <a:buChar char="•"/>
            </a:pPr>
            <a:r>
              <a:rPr lang="en-US" sz="2800" dirty="0"/>
              <a:t> Line expensive and inflexible </a:t>
            </a:r>
          </a:p>
          <a:p>
            <a:pPr eaLnBrk="1" hangingPunct="1">
              <a:buFontTx/>
              <a:buChar char="•"/>
            </a:pPr>
            <a:r>
              <a:rPr lang="en-US" sz="2800" dirty="0"/>
              <a:t> Typically used for high-throughput final assembly</a:t>
            </a:r>
          </a:p>
          <a:p>
            <a:pPr eaLnBrk="1" hangingPunct="1">
              <a:buFontTx/>
              <a:buChar char="•"/>
            </a:pPr>
            <a:endParaRPr lang="en-US" sz="2400" dirty="0"/>
          </a:p>
        </p:txBody>
      </p:sp>
    </p:spTree>
    <p:extLst>
      <p:ext uri="{BB962C8B-B14F-4D97-AF65-F5344CB8AC3E}">
        <p14:creationId xmlns:p14="http://schemas.microsoft.com/office/powerpoint/2010/main" val="3124840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457200"/>
            <a:ext cx="79248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a:t>
            </a:r>
            <a:br>
              <a:rPr lang="en-US" dirty="0">
                <a:solidFill>
                  <a:srgbClr val="000000"/>
                </a:solidFill>
              </a:rPr>
            </a:br>
            <a:endParaRPr lang="en-US" dirty="0">
              <a:solidFill>
                <a:srgbClr val="000000"/>
              </a:solidFill>
            </a:endParaRPr>
          </a:p>
        </p:txBody>
      </p:sp>
      <p:sp>
        <p:nvSpPr>
          <p:cNvPr id="33795" name="Rectangle 3"/>
          <p:cNvSpPr>
            <a:spLocks noGrp="1" noChangeArrowheads="1"/>
          </p:cNvSpPr>
          <p:nvPr>
            <p:ph type="body" idx="1"/>
          </p:nvPr>
        </p:nvSpPr>
        <p:spPr>
          <a:xfrm>
            <a:off x="685800" y="1600200"/>
            <a:ext cx="7772400" cy="5008291"/>
          </a:xfrm>
        </p:spPr>
        <p:txBody>
          <a:bodyPr>
            <a:normAutofit fontScale="92500" lnSpcReduction="10000"/>
          </a:bodyPr>
          <a:lstStyle/>
          <a:p>
            <a:pPr>
              <a:lnSpc>
                <a:spcPct val="90000"/>
              </a:lnSpc>
            </a:pPr>
            <a:r>
              <a:rPr lang="en-US" sz="2800" dirty="0">
                <a:latin typeface="Times New Roman" charset="0"/>
              </a:rPr>
              <a:t>Part advancement between the different stations is not synchronized.</a:t>
            </a:r>
          </a:p>
          <a:p>
            <a:pPr>
              <a:lnSpc>
                <a:spcPct val="90000"/>
              </a:lnSpc>
            </a:pPr>
            <a:r>
              <a:rPr lang="en-US" sz="2800" dirty="0">
                <a:latin typeface="Times New Roman" charset="0"/>
              </a:rPr>
              <a:t>Need for buffering capacity at the different stations to accommodate the resulting WIP. </a:t>
            </a:r>
          </a:p>
          <a:p>
            <a:pPr>
              <a:lnSpc>
                <a:spcPct val="90000"/>
              </a:lnSpc>
            </a:pPr>
            <a:r>
              <a:rPr lang="en-US" sz="2800" dirty="0">
                <a:latin typeface="Times New Roman" charset="0"/>
              </a:rPr>
              <a:t>Two primary control mechanisms</a:t>
            </a:r>
          </a:p>
          <a:p>
            <a:pPr lvl="1">
              <a:lnSpc>
                <a:spcPct val="90000"/>
              </a:lnSpc>
            </a:pPr>
            <a:r>
              <a:rPr lang="en-US" sz="2400" dirty="0">
                <a:latin typeface="Times New Roman" charset="0"/>
              </a:rPr>
              <a:t>Push:</a:t>
            </a:r>
          </a:p>
          <a:p>
            <a:pPr lvl="2">
              <a:lnSpc>
                <a:spcPct val="90000"/>
              </a:lnSpc>
            </a:pPr>
            <a:r>
              <a:rPr lang="en-US" sz="2000" dirty="0">
                <a:latin typeface="Times New Roman" charset="0"/>
              </a:rPr>
              <a:t>Lots are released into the line according to an externally specified production plan. </a:t>
            </a:r>
          </a:p>
          <a:p>
            <a:pPr lvl="2">
              <a:lnSpc>
                <a:spcPct val="90000"/>
              </a:lnSpc>
            </a:pPr>
            <a:r>
              <a:rPr lang="en-US" sz="2000" dirty="0">
                <a:latin typeface="Times New Roman" charset="0"/>
              </a:rPr>
              <a:t>A lot that has completed processing at its current station will immediately advance to the next one.</a:t>
            </a:r>
          </a:p>
          <a:p>
            <a:pPr lvl="1">
              <a:lnSpc>
                <a:spcPct val="90000"/>
              </a:lnSpc>
            </a:pPr>
            <a:r>
              <a:rPr lang="en-US" sz="2400" dirty="0">
                <a:latin typeface="Times New Roman" charset="0"/>
              </a:rPr>
              <a:t>Pull:</a:t>
            </a:r>
          </a:p>
          <a:p>
            <a:pPr lvl="2">
              <a:lnSpc>
                <a:spcPct val="90000"/>
              </a:lnSpc>
            </a:pPr>
            <a:r>
              <a:rPr lang="en-US" sz="2000" dirty="0">
                <a:latin typeface="Times New Roman" charset="0"/>
              </a:rPr>
              <a:t>Target WIP levels are specified for different line segments.</a:t>
            </a:r>
          </a:p>
          <a:p>
            <a:pPr lvl="2">
              <a:lnSpc>
                <a:spcPct val="90000"/>
              </a:lnSpc>
            </a:pPr>
            <a:r>
              <a:rPr lang="en-US" sz="2000" dirty="0">
                <a:latin typeface="Times New Roman" charset="0"/>
              </a:rPr>
              <a:t>Lot advancements that can cause the exceeding of some target WIP levels are blocked.</a:t>
            </a:r>
          </a:p>
          <a:p>
            <a:pPr lvl="2">
              <a:lnSpc>
                <a:spcPct val="90000"/>
              </a:lnSpc>
            </a:pPr>
            <a:r>
              <a:rPr lang="en-US" sz="2000" dirty="0">
                <a:latin typeface="Times New Roman" charset="0"/>
              </a:rPr>
              <a:t>A drop from the target WIP level is a signal for replenishment.</a:t>
            </a:r>
          </a:p>
        </p:txBody>
      </p:sp>
    </p:spTree>
    <p:extLst>
      <p:ext uri="{BB962C8B-B14F-4D97-AF65-F5344CB8AC3E}">
        <p14:creationId xmlns:p14="http://schemas.microsoft.com/office/powerpoint/2010/main" val="2340904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411004"/>
            <a:ext cx="77724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 (cont.)</a:t>
            </a:r>
          </a:p>
        </p:txBody>
      </p:sp>
      <p:sp>
        <p:nvSpPr>
          <p:cNvPr id="35843" name="Rectangle 3"/>
          <p:cNvSpPr>
            <a:spLocks noGrp="1" noChangeArrowheads="1"/>
          </p:cNvSpPr>
          <p:nvPr>
            <p:ph type="body" idx="1"/>
          </p:nvPr>
        </p:nvSpPr>
        <p:spPr>
          <a:xfrm>
            <a:off x="457200" y="1936789"/>
            <a:ext cx="8229600" cy="4525963"/>
          </a:xfrm>
        </p:spPr>
        <p:txBody>
          <a:bodyPr/>
          <a:lstStyle/>
          <a:p>
            <a:pPr>
              <a:lnSpc>
                <a:spcPct val="90000"/>
              </a:lnSpc>
            </a:pPr>
            <a:r>
              <a:rPr lang="en-US" dirty="0">
                <a:latin typeface="Times New Roman" charset="0"/>
              </a:rPr>
              <a:t>Push properties</a:t>
            </a:r>
          </a:p>
          <a:p>
            <a:pPr lvl="1">
              <a:lnSpc>
                <a:spcPct val="90000"/>
              </a:lnSpc>
            </a:pPr>
            <a:r>
              <a:rPr lang="en-US" dirty="0">
                <a:latin typeface="Times New Roman" charset="0"/>
              </a:rPr>
              <a:t>Directly connected to production planning</a:t>
            </a:r>
          </a:p>
          <a:p>
            <a:pPr lvl="1">
              <a:lnSpc>
                <a:spcPct val="90000"/>
              </a:lnSpc>
            </a:pPr>
            <a:r>
              <a:rPr lang="en-US" dirty="0">
                <a:latin typeface="Times New Roman" charset="0"/>
              </a:rPr>
              <a:t>Can easily accommodate changes in target production</a:t>
            </a:r>
          </a:p>
          <a:p>
            <a:pPr lvl="1">
              <a:lnSpc>
                <a:spcPct val="90000"/>
              </a:lnSpc>
            </a:pPr>
            <a:r>
              <a:rPr lang="en-US" dirty="0">
                <a:latin typeface="Times New Roman" charset="0"/>
              </a:rPr>
              <a:t>(In its basic definition), it lacks a feedback mechanism that can facilitate reaction to operational contingencies</a:t>
            </a:r>
          </a:p>
          <a:p>
            <a:pPr lvl="1">
              <a:lnSpc>
                <a:spcPct val="90000"/>
              </a:lnSpc>
            </a:pPr>
            <a:r>
              <a:rPr lang="en-US" dirty="0">
                <a:latin typeface="Times New Roman" charset="0"/>
              </a:rPr>
              <a:t>As a result, congestion is possible</a:t>
            </a:r>
          </a:p>
          <a:p>
            <a:pPr lvl="1">
              <a:lnSpc>
                <a:spcPct val="90000"/>
              </a:lnSpc>
            </a:pPr>
            <a:endParaRPr lang="en-US" dirty="0">
              <a:latin typeface="Times New Roman" charset="0"/>
            </a:endParaRPr>
          </a:p>
        </p:txBody>
      </p:sp>
    </p:spTree>
    <p:extLst>
      <p:ext uri="{BB962C8B-B14F-4D97-AF65-F5344CB8AC3E}">
        <p14:creationId xmlns:p14="http://schemas.microsoft.com/office/powerpoint/2010/main" val="3925804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365105"/>
            <a:ext cx="77724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 (cont.)</a:t>
            </a:r>
          </a:p>
        </p:txBody>
      </p:sp>
      <p:sp>
        <p:nvSpPr>
          <p:cNvPr id="36867" name="Rectangle 3"/>
          <p:cNvSpPr>
            <a:spLocks noGrp="1" noChangeArrowheads="1"/>
          </p:cNvSpPr>
          <p:nvPr>
            <p:ph type="body" idx="1"/>
          </p:nvPr>
        </p:nvSpPr>
        <p:spPr>
          <a:xfrm>
            <a:off x="457200" y="1921489"/>
            <a:ext cx="8229600" cy="4525963"/>
          </a:xfrm>
        </p:spPr>
        <p:txBody>
          <a:bodyPr/>
          <a:lstStyle/>
          <a:p>
            <a:pPr>
              <a:lnSpc>
                <a:spcPct val="90000"/>
              </a:lnSpc>
            </a:pPr>
            <a:r>
              <a:rPr lang="en-US" dirty="0">
                <a:latin typeface="Times New Roman" charset="0"/>
              </a:rPr>
              <a:t>Pull properties</a:t>
            </a:r>
            <a:endParaRPr lang="en-US" sz="2800" dirty="0">
              <a:latin typeface="Times New Roman" charset="0"/>
            </a:endParaRPr>
          </a:p>
          <a:p>
            <a:pPr lvl="1">
              <a:lnSpc>
                <a:spcPct val="90000"/>
              </a:lnSpc>
            </a:pPr>
            <a:r>
              <a:rPr lang="en-US" dirty="0">
                <a:latin typeface="Times New Roman" charset="0"/>
              </a:rPr>
              <a:t>Main control variable is WIP</a:t>
            </a:r>
          </a:p>
          <a:p>
            <a:pPr lvl="1">
              <a:lnSpc>
                <a:spcPct val="90000"/>
              </a:lnSpc>
            </a:pPr>
            <a:r>
              <a:rPr lang="en-US" dirty="0">
                <a:latin typeface="Times New Roman" charset="0"/>
              </a:rPr>
              <a:t>The enforced WIP caps make the line reactive to contingencies and prevent congestion</a:t>
            </a:r>
          </a:p>
          <a:p>
            <a:pPr lvl="1">
              <a:lnSpc>
                <a:spcPct val="90000"/>
              </a:lnSpc>
            </a:pPr>
            <a:r>
              <a:rPr lang="en-US" dirty="0">
                <a:latin typeface="Times New Roman" charset="0"/>
              </a:rPr>
              <a:t>Need for some (analytical) machinery to translate target production plans to target WIP levels</a:t>
            </a:r>
          </a:p>
          <a:p>
            <a:pPr lvl="1">
              <a:lnSpc>
                <a:spcPct val="90000"/>
              </a:lnSpc>
            </a:pPr>
            <a:r>
              <a:rPr lang="en-US" dirty="0">
                <a:latin typeface="Times New Roman" charset="0"/>
              </a:rPr>
              <a:t>Need considerable stability of the production plans, since frequent changes of the target WIP levels can lead to chaotic behavior.</a:t>
            </a:r>
          </a:p>
          <a:p>
            <a:pPr lvl="1">
              <a:lnSpc>
                <a:spcPct val="90000"/>
              </a:lnSpc>
            </a:pPr>
            <a:endParaRPr lang="en-US" sz="2400" dirty="0">
              <a:latin typeface="Times New Roman" charset="0"/>
            </a:endParaRPr>
          </a:p>
        </p:txBody>
      </p:sp>
    </p:spTree>
    <p:extLst>
      <p:ext uri="{BB962C8B-B14F-4D97-AF65-F5344CB8AC3E}">
        <p14:creationId xmlns:p14="http://schemas.microsoft.com/office/powerpoint/2010/main" val="3749674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0"/>
            <a:ext cx="7772400" cy="1143000"/>
          </a:xfrm>
        </p:spPr>
        <p:txBody>
          <a:bodyPr>
            <a:normAutofit/>
          </a:bodyPr>
          <a:lstStyle/>
          <a:p>
            <a:r>
              <a:rPr lang="en-US" sz="4000" dirty="0">
                <a:solidFill>
                  <a:srgbClr val="000000"/>
                </a:solidFill>
              </a:rPr>
              <a:t>Asynchronous Transfer Lines</a:t>
            </a:r>
          </a:p>
        </p:txBody>
      </p:sp>
      <p:grpSp>
        <p:nvGrpSpPr>
          <p:cNvPr id="37891" name="Group 3"/>
          <p:cNvGrpSpPr>
            <a:grpSpLocks/>
          </p:cNvGrpSpPr>
          <p:nvPr/>
        </p:nvGrpSpPr>
        <p:grpSpPr bwMode="auto">
          <a:xfrm>
            <a:off x="762000" y="1447800"/>
            <a:ext cx="7391400" cy="1143000"/>
            <a:chOff x="480" y="1104"/>
            <a:chExt cx="4656" cy="720"/>
          </a:xfrm>
        </p:grpSpPr>
        <p:grpSp>
          <p:nvGrpSpPr>
            <p:cNvPr id="37892" name="Group 4"/>
            <p:cNvGrpSpPr>
              <a:grpSpLocks/>
            </p:cNvGrpSpPr>
            <p:nvPr/>
          </p:nvGrpSpPr>
          <p:grpSpPr bwMode="auto">
            <a:xfrm>
              <a:off x="720" y="1104"/>
              <a:ext cx="1344" cy="720"/>
              <a:chOff x="336" y="1056"/>
              <a:chExt cx="1344" cy="720"/>
            </a:xfrm>
          </p:grpSpPr>
          <p:sp>
            <p:nvSpPr>
              <p:cNvPr id="3789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4" name="AutoShape 6"/>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7896" name="Group 8"/>
            <p:cNvGrpSpPr>
              <a:grpSpLocks/>
            </p:cNvGrpSpPr>
            <p:nvPr/>
          </p:nvGrpSpPr>
          <p:grpSpPr bwMode="auto">
            <a:xfrm>
              <a:off x="2160" y="1104"/>
              <a:ext cx="1344" cy="720"/>
              <a:chOff x="336" y="1056"/>
              <a:chExt cx="1344" cy="720"/>
            </a:xfrm>
          </p:grpSpPr>
          <p:sp>
            <p:nvSpPr>
              <p:cNvPr id="37897" name="Rectangle 9"/>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8" name="AutoShape 10"/>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9" name="Rectangle 11"/>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7900" name="Group 12"/>
            <p:cNvGrpSpPr>
              <a:grpSpLocks/>
            </p:cNvGrpSpPr>
            <p:nvPr/>
          </p:nvGrpSpPr>
          <p:grpSpPr bwMode="auto">
            <a:xfrm>
              <a:off x="3600" y="1104"/>
              <a:ext cx="1344" cy="720"/>
              <a:chOff x="336" y="1056"/>
              <a:chExt cx="1344" cy="720"/>
            </a:xfrm>
          </p:grpSpPr>
          <p:sp>
            <p:nvSpPr>
              <p:cNvPr id="37901" name="Rectangle 13"/>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2" name="AutoShape 14"/>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3" name="Rectangle 15"/>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7904" name="Line 16"/>
            <p:cNvSpPr>
              <a:spLocks noChangeShapeType="1"/>
            </p:cNvSpPr>
            <p:nvPr/>
          </p:nvSpPr>
          <p:spPr bwMode="auto">
            <a:xfrm>
              <a:off x="48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5" name="Line 17"/>
            <p:cNvSpPr>
              <a:spLocks noChangeShapeType="1"/>
            </p:cNvSpPr>
            <p:nvPr/>
          </p:nvSpPr>
          <p:spPr bwMode="auto">
            <a:xfrm>
              <a:off x="115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6" name="Line 18"/>
            <p:cNvSpPr>
              <a:spLocks noChangeShapeType="1"/>
            </p:cNvSpPr>
            <p:nvPr/>
          </p:nvSpPr>
          <p:spPr bwMode="auto">
            <a:xfrm>
              <a:off x="192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7" name="Line 19"/>
            <p:cNvSpPr>
              <a:spLocks noChangeShapeType="1"/>
            </p:cNvSpPr>
            <p:nvPr/>
          </p:nvSpPr>
          <p:spPr bwMode="auto">
            <a:xfrm>
              <a:off x="259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8" name="Line 20"/>
            <p:cNvSpPr>
              <a:spLocks noChangeShapeType="1"/>
            </p:cNvSpPr>
            <p:nvPr/>
          </p:nvSpPr>
          <p:spPr bwMode="auto">
            <a:xfrm>
              <a:off x="336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9" name="Line 21"/>
            <p:cNvSpPr>
              <a:spLocks noChangeShapeType="1"/>
            </p:cNvSpPr>
            <p:nvPr/>
          </p:nvSpPr>
          <p:spPr bwMode="auto">
            <a:xfrm>
              <a:off x="403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10" name="Line 22"/>
            <p:cNvSpPr>
              <a:spLocks noChangeShapeType="1"/>
            </p:cNvSpPr>
            <p:nvPr/>
          </p:nvSpPr>
          <p:spPr bwMode="auto">
            <a:xfrm>
              <a:off x="4800" y="1488"/>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37911" name="Text Box 23"/>
          <p:cNvSpPr txBox="1">
            <a:spLocks noChangeArrowheads="1"/>
          </p:cNvSpPr>
          <p:nvPr/>
        </p:nvSpPr>
        <p:spPr bwMode="auto">
          <a:xfrm>
            <a:off x="19812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W1</a:t>
            </a:r>
          </a:p>
        </p:txBody>
      </p:sp>
      <p:sp>
        <p:nvSpPr>
          <p:cNvPr id="37912" name="Text Box 24"/>
          <p:cNvSpPr txBox="1">
            <a:spLocks noChangeArrowheads="1"/>
          </p:cNvSpPr>
          <p:nvPr/>
        </p:nvSpPr>
        <p:spPr bwMode="auto">
          <a:xfrm>
            <a:off x="41910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W2</a:t>
            </a:r>
          </a:p>
        </p:txBody>
      </p:sp>
      <p:sp>
        <p:nvSpPr>
          <p:cNvPr id="37913" name="Text Box 25"/>
          <p:cNvSpPr txBox="1">
            <a:spLocks noChangeArrowheads="1"/>
          </p:cNvSpPr>
          <p:nvPr/>
        </p:nvSpPr>
        <p:spPr bwMode="auto">
          <a:xfrm>
            <a:off x="65532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W3</a:t>
            </a:r>
          </a:p>
        </p:txBody>
      </p:sp>
      <p:sp>
        <p:nvSpPr>
          <p:cNvPr id="37914" name="Text Box 26"/>
          <p:cNvSpPr txBox="1">
            <a:spLocks noChangeArrowheads="1"/>
          </p:cNvSpPr>
          <p:nvPr/>
        </p:nvSpPr>
        <p:spPr bwMode="auto">
          <a:xfrm>
            <a:off x="517525" y="1565275"/>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5" name="Text Box 27"/>
          <p:cNvSpPr txBox="1">
            <a:spLocks noChangeArrowheads="1"/>
          </p:cNvSpPr>
          <p:nvPr/>
        </p:nvSpPr>
        <p:spPr bwMode="auto">
          <a:xfrm>
            <a:off x="8001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6" name="Text Box 28"/>
          <p:cNvSpPr txBox="1">
            <a:spLocks noChangeArrowheads="1"/>
          </p:cNvSpPr>
          <p:nvPr/>
        </p:nvSpPr>
        <p:spPr bwMode="auto">
          <a:xfrm>
            <a:off x="3048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7" name="Text Box 29"/>
          <p:cNvSpPr txBox="1">
            <a:spLocks noChangeArrowheads="1"/>
          </p:cNvSpPr>
          <p:nvPr/>
        </p:nvSpPr>
        <p:spPr bwMode="auto">
          <a:xfrm>
            <a:off x="5334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8" name="Text Box 30"/>
          <p:cNvSpPr txBox="1">
            <a:spLocks noChangeArrowheads="1"/>
          </p:cNvSpPr>
          <p:nvPr/>
        </p:nvSpPr>
        <p:spPr bwMode="auto">
          <a:xfrm>
            <a:off x="1371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B1</a:t>
            </a:r>
          </a:p>
        </p:txBody>
      </p:sp>
      <p:sp>
        <p:nvSpPr>
          <p:cNvPr id="37919" name="Text Box 31"/>
          <p:cNvSpPr txBox="1">
            <a:spLocks noChangeArrowheads="1"/>
          </p:cNvSpPr>
          <p:nvPr/>
        </p:nvSpPr>
        <p:spPr bwMode="auto">
          <a:xfrm>
            <a:off x="3657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B2</a:t>
            </a:r>
          </a:p>
        </p:txBody>
      </p:sp>
      <p:sp>
        <p:nvSpPr>
          <p:cNvPr id="37920" name="Text Box 32"/>
          <p:cNvSpPr txBox="1">
            <a:spLocks noChangeArrowheads="1"/>
          </p:cNvSpPr>
          <p:nvPr/>
        </p:nvSpPr>
        <p:spPr bwMode="auto">
          <a:xfrm>
            <a:off x="5943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B3</a:t>
            </a:r>
          </a:p>
        </p:txBody>
      </p:sp>
      <p:sp>
        <p:nvSpPr>
          <p:cNvPr id="37921" name="Text Box 33"/>
          <p:cNvSpPr txBox="1">
            <a:spLocks noChangeArrowheads="1"/>
          </p:cNvSpPr>
          <p:nvPr/>
        </p:nvSpPr>
        <p:spPr bwMode="auto">
          <a:xfrm>
            <a:off x="2286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M1</a:t>
            </a:r>
          </a:p>
        </p:txBody>
      </p:sp>
      <p:sp>
        <p:nvSpPr>
          <p:cNvPr id="37922" name="Text Box 34"/>
          <p:cNvSpPr txBox="1">
            <a:spLocks noChangeArrowheads="1"/>
          </p:cNvSpPr>
          <p:nvPr/>
        </p:nvSpPr>
        <p:spPr bwMode="auto">
          <a:xfrm>
            <a:off x="4572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M2</a:t>
            </a:r>
          </a:p>
        </p:txBody>
      </p:sp>
      <p:sp>
        <p:nvSpPr>
          <p:cNvPr id="37923" name="Text Box 35"/>
          <p:cNvSpPr txBox="1">
            <a:spLocks noChangeArrowheads="1"/>
          </p:cNvSpPr>
          <p:nvPr/>
        </p:nvSpPr>
        <p:spPr bwMode="auto">
          <a:xfrm>
            <a:off x="6858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M3</a:t>
            </a:r>
          </a:p>
        </p:txBody>
      </p:sp>
      <p:sp>
        <p:nvSpPr>
          <p:cNvPr id="37924" name="Text Box 36"/>
          <p:cNvSpPr txBox="1">
            <a:spLocks noChangeArrowheads="1"/>
          </p:cNvSpPr>
          <p:nvPr/>
        </p:nvSpPr>
        <p:spPr bwMode="auto">
          <a:xfrm>
            <a:off x="457200" y="2819400"/>
            <a:ext cx="8382000" cy="3743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What is the maximum throughput that is sustainable through this     line?</a:t>
            </a:r>
          </a:p>
          <a:p>
            <a:pPr eaLnBrk="1" hangingPunct="1">
              <a:buFontTx/>
              <a:buChar char="•"/>
            </a:pPr>
            <a:r>
              <a:rPr lang="en-US" sz="2400"/>
              <a:t> What is the expected cycle time through the line?</a:t>
            </a:r>
          </a:p>
          <a:p>
            <a:pPr eaLnBrk="1" hangingPunct="1">
              <a:buFontTx/>
              <a:buChar char="•"/>
            </a:pPr>
            <a:r>
              <a:rPr lang="en-US" sz="2400"/>
              <a:t> What is the expected WIP at the different stations of the line?</a:t>
            </a:r>
          </a:p>
          <a:p>
            <a:pPr eaLnBrk="1" hangingPunct="1">
              <a:buFontTx/>
              <a:buChar char="•"/>
            </a:pPr>
            <a:r>
              <a:rPr lang="en-US" sz="2400"/>
              <a:t> What is the expected utilization of the different machines?</a:t>
            </a:r>
          </a:p>
          <a:p>
            <a:pPr eaLnBrk="1" hangingPunct="1">
              <a:buFontTx/>
              <a:buChar char="•"/>
            </a:pPr>
            <a:r>
              <a:rPr lang="en-US" sz="2400"/>
              <a:t> How does the adopted batch size affect the performance of the line?</a:t>
            </a:r>
          </a:p>
          <a:p>
            <a:pPr eaLnBrk="1" hangingPunct="1">
              <a:buFontTx/>
              <a:buChar char="•"/>
            </a:pPr>
            <a:r>
              <a:rPr lang="en-US" sz="2400"/>
              <a:t> How do different detractors, like machine breakdowns, setups, and maintenance, affect the performance of the line?</a:t>
            </a:r>
          </a:p>
        </p:txBody>
      </p:sp>
    </p:spTree>
    <p:extLst>
      <p:ext uri="{BB962C8B-B14F-4D97-AF65-F5344CB8AC3E}">
        <p14:creationId xmlns:p14="http://schemas.microsoft.com/office/powerpoint/2010/main" val="851908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0"/>
            <a:ext cx="8229600" cy="1143000"/>
          </a:xfrm>
        </p:spPr>
        <p:txBody>
          <a:bodyPr>
            <a:normAutofit/>
          </a:bodyPr>
          <a:lstStyle/>
          <a:p>
            <a:r>
              <a:rPr lang="en-US" sz="4000" dirty="0">
                <a:solidFill>
                  <a:srgbClr val="000000"/>
                </a:solidFill>
              </a:rPr>
              <a:t>KANBAN-based production lines</a:t>
            </a:r>
          </a:p>
        </p:txBody>
      </p:sp>
      <p:grpSp>
        <p:nvGrpSpPr>
          <p:cNvPr id="39939" name="Group 3"/>
          <p:cNvGrpSpPr>
            <a:grpSpLocks/>
          </p:cNvGrpSpPr>
          <p:nvPr/>
        </p:nvGrpSpPr>
        <p:grpSpPr bwMode="auto">
          <a:xfrm>
            <a:off x="914400" y="990600"/>
            <a:ext cx="7010400" cy="1981200"/>
            <a:chOff x="432" y="1104"/>
            <a:chExt cx="4416" cy="1584"/>
          </a:xfrm>
        </p:grpSpPr>
        <p:sp>
          <p:nvSpPr>
            <p:cNvPr id="39940" name="Oval 4"/>
            <p:cNvSpPr>
              <a:spLocks noChangeArrowheads="1"/>
            </p:cNvSpPr>
            <p:nvPr/>
          </p:nvSpPr>
          <p:spPr bwMode="auto">
            <a:xfrm>
              <a:off x="768" y="1680"/>
              <a:ext cx="288" cy="2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1" name="Oval 5"/>
            <p:cNvSpPr>
              <a:spLocks noChangeArrowheads="1"/>
            </p:cNvSpPr>
            <p:nvPr/>
          </p:nvSpPr>
          <p:spPr bwMode="auto">
            <a:xfrm>
              <a:off x="3984" y="1632"/>
              <a:ext cx="288" cy="288"/>
            </a:xfrm>
            <a:prstGeom prst="ellipse">
              <a:avLst/>
            </a:prstGeom>
            <a:solidFill>
              <a:srgbClr val="996633"/>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2" name="Oval 6"/>
            <p:cNvSpPr>
              <a:spLocks noChangeArrowheads="1"/>
            </p:cNvSpPr>
            <p:nvPr/>
          </p:nvSpPr>
          <p:spPr bwMode="auto">
            <a:xfrm>
              <a:off x="2160" y="1680"/>
              <a:ext cx="288" cy="288"/>
            </a:xfrm>
            <a:prstGeom prst="ellipse">
              <a:avLst/>
            </a:prstGeom>
            <a:solidFill>
              <a:srgbClr val="0099FF"/>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39943" name="Group 7"/>
            <p:cNvGrpSpPr>
              <a:grpSpLocks/>
            </p:cNvGrpSpPr>
            <p:nvPr/>
          </p:nvGrpSpPr>
          <p:grpSpPr bwMode="auto">
            <a:xfrm>
              <a:off x="1200" y="1632"/>
              <a:ext cx="288" cy="192"/>
              <a:chOff x="1200" y="1632"/>
              <a:chExt cx="288" cy="192"/>
            </a:xfrm>
          </p:grpSpPr>
          <p:sp>
            <p:nvSpPr>
              <p:cNvPr id="39944" name="Rectangle 8"/>
              <p:cNvSpPr>
                <a:spLocks noChangeArrowheads="1"/>
              </p:cNvSpPr>
              <p:nvPr/>
            </p:nvSpPr>
            <p:spPr bwMode="auto">
              <a:xfrm>
                <a:off x="1200" y="168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5" name="Rectangle 9"/>
              <p:cNvSpPr>
                <a:spLocks noChangeArrowheads="1"/>
              </p:cNvSpPr>
              <p:nvPr/>
            </p:nvSpPr>
            <p:spPr bwMode="auto">
              <a:xfrm>
                <a:off x="1248" y="163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9946" name="Rectangle 10"/>
            <p:cNvSpPr>
              <a:spLocks noChangeArrowheads="1"/>
            </p:cNvSpPr>
            <p:nvPr/>
          </p:nvSpPr>
          <p:spPr bwMode="auto">
            <a:xfrm>
              <a:off x="1200" y="192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7" name="Rectangle 11"/>
            <p:cNvSpPr>
              <a:spLocks noChangeArrowheads="1"/>
            </p:cNvSpPr>
            <p:nvPr/>
          </p:nvSpPr>
          <p:spPr bwMode="auto">
            <a:xfrm>
              <a:off x="1248" y="187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39948" name="Group 12"/>
            <p:cNvGrpSpPr>
              <a:grpSpLocks/>
            </p:cNvGrpSpPr>
            <p:nvPr/>
          </p:nvGrpSpPr>
          <p:grpSpPr bwMode="auto">
            <a:xfrm>
              <a:off x="1200" y="1392"/>
              <a:ext cx="288" cy="192"/>
              <a:chOff x="1200" y="1632"/>
              <a:chExt cx="288" cy="192"/>
            </a:xfrm>
          </p:grpSpPr>
          <p:sp>
            <p:nvSpPr>
              <p:cNvPr id="39949" name="Rectangle 13"/>
              <p:cNvSpPr>
                <a:spLocks noChangeArrowheads="1"/>
              </p:cNvSpPr>
              <p:nvPr/>
            </p:nvSpPr>
            <p:spPr bwMode="auto">
              <a:xfrm>
                <a:off x="1200" y="168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50" name="Rectangle 14"/>
              <p:cNvSpPr>
                <a:spLocks noChangeArrowheads="1"/>
              </p:cNvSpPr>
              <p:nvPr/>
            </p:nvSpPr>
            <p:spPr bwMode="auto">
              <a:xfrm>
                <a:off x="1248" y="163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9951" name="Group 15"/>
            <p:cNvGrpSpPr>
              <a:grpSpLocks/>
            </p:cNvGrpSpPr>
            <p:nvPr/>
          </p:nvGrpSpPr>
          <p:grpSpPr bwMode="auto">
            <a:xfrm>
              <a:off x="672" y="2400"/>
              <a:ext cx="480" cy="144"/>
              <a:chOff x="672" y="2400"/>
              <a:chExt cx="480" cy="144"/>
            </a:xfrm>
          </p:grpSpPr>
          <p:sp>
            <p:nvSpPr>
              <p:cNvPr id="39952" name="Line 16"/>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3" name="Line 17"/>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4" name="Line 18"/>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9955" name="Group 19"/>
            <p:cNvGrpSpPr>
              <a:grpSpLocks/>
            </p:cNvGrpSpPr>
            <p:nvPr/>
          </p:nvGrpSpPr>
          <p:grpSpPr bwMode="auto">
            <a:xfrm>
              <a:off x="2064" y="2352"/>
              <a:ext cx="480" cy="144"/>
              <a:chOff x="672" y="2400"/>
              <a:chExt cx="480" cy="144"/>
            </a:xfrm>
          </p:grpSpPr>
          <p:sp>
            <p:nvSpPr>
              <p:cNvPr id="39956" name="Line 20"/>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7" name="Line 21"/>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8" name="Line 22"/>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9959" name="Group 23"/>
            <p:cNvGrpSpPr>
              <a:grpSpLocks/>
            </p:cNvGrpSpPr>
            <p:nvPr/>
          </p:nvGrpSpPr>
          <p:grpSpPr bwMode="auto">
            <a:xfrm>
              <a:off x="3936" y="2352"/>
              <a:ext cx="480" cy="144"/>
              <a:chOff x="672" y="2400"/>
              <a:chExt cx="480" cy="144"/>
            </a:xfrm>
          </p:grpSpPr>
          <p:sp>
            <p:nvSpPr>
              <p:cNvPr id="39960" name="Line 24"/>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1" name="Line 25"/>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2" name="Line 26"/>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39963" name="Rectangle 27"/>
            <p:cNvSpPr>
              <a:spLocks noChangeArrowheads="1"/>
            </p:cNvSpPr>
            <p:nvPr/>
          </p:nvSpPr>
          <p:spPr bwMode="auto">
            <a:xfrm>
              <a:off x="1776" y="1776"/>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4" name="Rectangle 28"/>
            <p:cNvSpPr>
              <a:spLocks noChangeArrowheads="1"/>
            </p:cNvSpPr>
            <p:nvPr/>
          </p:nvSpPr>
          <p:spPr bwMode="auto">
            <a:xfrm>
              <a:off x="1824" y="1728"/>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5" name="Rectangle 29"/>
            <p:cNvSpPr>
              <a:spLocks noChangeArrowheads="1"/>
            </p:cNvSpPr>
            <p:nvPr/>
          </p:nvSpPr>
          <p:spPr bwMode="auto">
            <a:xfrm>
              <a:off x="720" y="2400"/>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6" name="Line 30"/>
            <p:cNvSpPr>
              <a:spLocks noChangeShapeType="1"/>
            </p:cNvSpPr>
            <p:nvPr/>
          </p:nvSpPr>
          <p:spPr bwMode="auto">
            <a:xfrm flipH="1" flipV="1">
              <a:off x="2016" y="1920"/>
              <a:ext cx="192" cy="43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7" name="Line 31"/>
            <p:cNvSpPr>
              <a:spLocks noChangeShapeType="1"/>
            </p:cNvSpPr>
            <p:nvPr/>
          </p:nvSpPr>
          <p:spPr bwMode="auto">
            <a:xfrm>
              <a:off x="2064" y="1824"/>
              <a:ext cx="14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8" name="Line 32"/>
            <p:cNvSpPr>
              <a:spLocks noChangeShapeType="1"/>
            </p:cNvSpPr>
            <p:nvPr/>
          </p:nvSpPr>
          <p:spPr bwMode="auto">
            <a:xfrm flipH="1">
              <a:off x="960" y="1776"/>
              <a:ext cx="960" cy="6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9" name="Rectangle 33"/>
            <p:cNvSpPr>
              <a:spLocks noChangeArrowheads="1"/>
            </p:cNvSpPr>
            <p:nvPr/>
          </p:nvSpPr>
          <p:spPr bwMode="auto">
            <a:xfrm>
              <a:off x="2496" y="172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0" name="Rectangle 34"/>
            <p:cNvSpPr>
              <a:spLocks noChangeArrowheads="1"/>
            </p:cNvSpPr>
            <p:nvPr/>
          </p:nvSpPr>
          <p:spPr bwMode="auto">
            <a:xfrm>
              <a:off x="2496" y="148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1" name="Rectangle 35"/>
            <p:cNvSpPr>
              <a:spLocks noChangeArrowheads="1"/>
            </p:cNvSpPr>
            <p:nvPr/>
          </p:nvSpPr>
          <p:spPr bwMode="auto">
            <a:xfrm>
              <a:off x="2112" y="2352"/>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2" name="Rectangle 36"/>
            <p:cNvSpPr>
              <a:spLocks noChangeArrowheads="1"/>
            </p:cNvSpPr>
            <p:nvPr/>
          </p:nvSpPr>
          <p:spPr bwMode="auto">
            <a:xfrm>
              <a:off x="2544" y="1680"/>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3" name="Rectangle 37"/>
            <p:cNvSpPr>
              <a:spLocks noChangeArrowheads="1"/>
            </p:cNvSpPr>
            <p:nvPr/>
          </p:nvSpPr>
          <p:spPr bwMode="auto">
            <a:xfrm>
              <a:off x="2544" y="1440"/>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4" name="Rectangle 38"/>
            <p:cNvSpPr>
              <a:spLocks noChangeArrowheads="1"/>
            </p:cNvSpPr>
            <p:nvPr/>
          </p:nvSpPr>
          <p:spPr bwMode="auto">
            <a:xfrm>
              <a:off x="4320" y="172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5" name="Rectangle 39"/>
            <p:cNvSpPr>
              <a:spLocks noChangeArrowheads="1"/>
            </p:cNvSpPr>
            <p:nvPr/>
          </p:nvSpPr>
          <p:spPr bwMode="auto">
            <a:xfrm>
              <a:off x="4320" y="148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6" name="Rectangle 40"/>
            <p:cNvSpPr>
              <a:spLocks noChangeArrowheads="1"/>
            </p:cNvSpPr>
            <p:nvPr/>
          </p:nvSpPr>
          <p:spPr bwMode="auto">
            <a:xfrm>
              <a:off x="4320" y="196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7" name="Rectangle 41"/>
            <p:cNvSpPr>
              <a:spLocks noChangeArrowheads="1"/>
            </p:cNvSpPr>
            <p:nvPr/>
          </p:nvSpPr>
          <p:spPr bwMode="auto">
            <a:xfrm>
              <a:off x="4320" y="144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8" name="Rectangle 42"/>
            <p:cNvSpPr>
              <a:spLocks noChangeArrowheads="1"/>
            </p:cNvSpPr>
            <p:nvPr/>
          </p:nvSpPr>
          <p:spPr bwMode="auto">
            <a:xfrm>
              <a:off x="4320" y="168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9" name="Rectangle 43"/>
            <p:cNvSpPr>
              <a:spLocks noChangeArrowheads="1"/>
            </p:cNvSpPr>
            <p:nvPr/>
          </p:nvSpPr>
          <p:spPr bwMode="auto">
            <a:xfrm>
              <a:off x="4320" y="192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0" name="Text Box 44"/>
            <p:cNvSpPr txBox="1">
              <a:spLocks noChangeArrowheads="1"/>
            </p:cNvSpPr>
            <p:nvPr/>
          </p:nvSpPr>
          <p:spPr bwMode="auto">
            <a:xfrm>
              <a:off x="576"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1</a:t>
              </a:r>
            </a:p>
          </p:txBody>
        </p:sp>
        <p:sp>
          <p:nvSpPr>
            <p:cNvPr id="39981" name="Text Box 45"/>
            <p:cNvSpPr txBox="1">
              <a:spLocks noChangeArrowheads="1"/>
            </p:cNvSpPr>
            <p:nvPr/>
          </p:nvSpPr>
          <p:spPr bwMode="auto">
            <a:xfrm>
              <a:off x="2352"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2</a:t>
              </a:r>
            </a:p>
          </p:txBody>
        </p:sp>
        <p:sp>
          <p:nvSpPr>
            <p:cNvPr id="39982" name="Text Box 46"/>
            <p:cNvSpPr txBox="1">
              <a:spLocks noChangeArrowheads="1"/>
            </p:cNvSpPr>
            <p:nvPr/>
          </p:nvSpPr>
          <p:spPr bwMode="auto">
            <a:xfrm>
              <a:off x="4080"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3</a:t>
              </a:r>
            </a:p>
          </p:txBody>
        </p:sp>
        <p:sp>
          <p:nvSpPr>
            <p:cNvPr id="39983" name="Rectangle 47"/>
            <p:cNvSpPr>
              <a:spLocks noChangeArrowheads="1"/>
            </p:cNvSpPr>
            <p:nvPr/>
          </p:nvSpPr>
          <p:spPr bwMode="auto">
            <a:xfrm>
              <a:off x="432"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4" name="Rectangle 48"/>
            <p:cNvSpPr>
              <a:spLocks noChangeArrowheads="1"/>
            </p:cNvSpPr>
            <p:nvPr/>
          </p:nvSpPr>
          <p:spPr bwMode="auto">
            <a:xfrm>
              <a:off x="1968"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5" name="Rectangle 49"/>
            <p:cNvSpPr>
              <a:spLocks noChangeArrowheads="1"/>
            </p:cNvSpPr>
            <p:nvPr/>
          </p:nvSpPr>
          <p:spPr bwMode="auto">
            <a:xfrm>
              <a:off x="3648"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9986" name="Text Box 50"/>
          <p:cNvSpPr txBox="1">
            <a:spLocks noChangeArrowheads="1"/>
          </p:cNvSpPr>
          <p:nvPr/>
        </p:nvSpPr>
        <p:spPr bwMode="auto">
          <a:xfrm>
            <a:off x="609600" y="3200400"/>
            <a:ext cx="8382000" cy="3013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What is the throughput attainable by a certain selection of KANBAN levels?</a:t>
            </a:r>
          </a:p>
          <a:p>
            <a:pPr eaLnBrk="1" hangingPunct="1">
              <a:buFontTx/>
              <a:buChar char="•"/>
            </a:pPr>
            <a:r>
              <a:rPr lang="en-US" sz="2400"/>
              <a:t> What is the resulting cycle time?</a:t>
            </a:r>
          </a:p>
          <a:p>
            <a:pPr eaLnBrk="1" hangingPunct="1">
              <a:buFontTx/>
              <a:buChar char="•"/>
            </a:pPr>
            <a:r>
              <a:rPr lang="en-US" sz="2400"/>
              <a:t> How do we select the KANBAN levels that will attain a desired production rate?</a:t>
            </a:r>
          </a:p>
          <a:p>
            <a:pPr eaLnBrk="1" hangingPunct="1">
              <a:buFontTx/>
              <a:buChar char="•"/>
            </a:pPr>
            <a:r>
              <a:rPr lang="en-US" sz="2400"/>
              <a:t> How do we introduce the various operational detractors into the model?</a:t>
            </a:r>
          </a:p>
        </p:txBody>
      </p:sp>
    </p:spTree>
    <p:extLst>
      <p:ext uri="{BB962C8B-B14F-4D97-AF65-F5344CB8AC3E}">
        <p14:creationId xmlns:p14="http://schemas.microsoft.com/office/powerpoint/2010/main" val="3571094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0"/>
            <a:ext cx="7772400" cy="1143000"/>
          </a:xfrm>
        </p:spPr>
        <p:txBody>
          <a:bodyPr>
            <a:normAutofit/>
          </a:bodyPr>
          <a:lstStyle/>
          <a:p>
            <a:r>
              <a:rPr lang="en-US" sz="3600" dirty="0">
                <a:solidFill>
                  <a:srgbClr val="000000"/>
                </a:solidFill>
              </a:rPr>
              <a:t>CONWIP-based production lines</a:t>
            </a:r>
          </a:p>
        </p:txBody>
      </p:sp>
      <p:sp>
        <p:nvSpPr>
          <p:cNvPr id="41988" name="Oval 4"/>
          <p:cNvSpPr>
            <a:spLocks noChangeArrowheads="1"/>
          </p:cNvSpPr>
          <p:nvPr/>
        </p:nvSpPr>
        <p:spPr bwMode="auto">
          <a:xfrm>
            <a:off x="2057400" y="1828800"/>
            <a:ext cx="457200"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89" name="Oval 5"/>
          <p:cNvSpPr>
            <a:spLocks noChangeArrowheads="1"/>
          </p:cNvSpPr>
          <p:nvPr/>
        </p:nvSpPr>
        <p:spPr bwMode="auto">
          <a:xfrm>
            <a:off x="7086600" y="1752600"/>
            <a:ext cx="457200" cy="360363"/>
          </a:xfrm>
          <a:prstGeom prst="ellipse">
            <a:avLst/>
          </a:prstGeom>
          <a:solidFill>
            <a:srgbClr val="996633"/>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0" name="Oval 6"/>
          <p:cNvSpPr>
            <a:spLocks noChangeArrowheads="1"/>
          </p:cNvSpPr>
          <p:nvPr/>
        </p:nvSpPr>
        <p:spPr bwMode="auto">
          <a:xfrm>
            <a:off x="4495800" y="1828800"/>
            <a:ext cx="457200" cy="360363"/>
          </a:xfrm>
          <a:prstGeom prst="ellipse">
            <a:avLst/>
          </a:prstGeom>
          <a:solidFill>
            <a:srgbClr val="0099FF"/>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1" name="Rectangle 7"/>
          <p:cNvSpPr>
            <a:spLocks noChangeArrowheads="1"/>
          </p:cNvSpPr>
          <p:nvPr/>
        </p:nvSpPr>
        <p:spPr bwMode="auto">
          <a:xfrm>
            <a:off x="3505200" y="1965325"/>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2" name="Rectangle 8"/>
          <p:cNvSpPr>
            <a:spLocks noChangeArrowheads="1"/>
          </p:cNvSpPr>
          <p:nvPr/>
        </p:nvSpPr>
        <p:spPr bwMode="auto">
          <a:xfrm>
            <a:off x="3581400" y="19050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3" name="Rectangle 9"/>
          <p:cNvSpPr>
            <a:spLocks noChangeArrowheads="1"/>
          </p:cNvSpPr>
          <p:nvPr/>
        </p:nvSpPr>
        <p:spPr bwMode="auto">
          <a:xfrm>
            <a:off x="990600" y="1524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4" name="Rectangle 10"/>
          <p:cNvSpPr>
            <a:spLocks noChangeArrowheads="1"/>
          </p:cNvSpPr>
          <p:nvPr/>
        </p:nvSpPr>
        <p:spPr bwMode="auto">
          <a:xfrm>
            <a:off x="3505200" y="1584325"/>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5" name="Rectangle 11"/>
          <p:cNvSpPr>
            <a:spLocks noChangeArrowheads="1"/>
          </p:cNvSpPr>
          <p:nvPr/>
        </p:nvSpPr>
        <p:spPr bwMode="auto">
          <a:xfrm>
            <a:off x="3581400" y="15240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41996" name="Group 12"/>
          <p:cNvGrpSpPr>
            <a:grpSpLocks/>
          </p:cNvGrpSpPr>
          <p:nvPr/>
        </p:nvGrpSpPr>
        <p:grpSpPr bwMode="auto">
          <a:xfrm>
            <a:off x="838200" y="2743200"/>
            <a:ext cx="762000" cy="180975"/>
            <a:chOff x="672" y="2400"/>
            <a:chExt cx="480" cy="144"/>
          </a:xfrm>
        </p:grpSpPr>
        <p:sp>
          <p:nvSpPr>
            <p:cNvPr id="41997" name="Line 13"/>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1998" name="Line 14"/>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1999" name="Line 15"/>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42000" name="Rectangle 16"/>
          <p:cNvSpPr>
            <a:spLocks noChangeArrowheads="1"/>
          </p:cNvSpPr>
          <p:nvPr/>
        </p:nvSpPr>
        <p:spPr bwMode="auto">
          <a:xfrm>
            <a:off x="3505200" y="2362200"/>
            <a:ext cx="457200" cy="1809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1" name="Rectangle 17"/>
          <p:cNvSpPr>
            <a:spLocks noChangeArrowheads="1"/>
          </p:cNvSpPr>
          <p:nvPr/>
        </p:nvSpPr>
        <p:spPr bwMode="auto">
          <a:xfrm>
            <a:off x="3581400" y="2286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2" name="Rectangle 18"/>
          <p:cNvSpPr>
            <a:spLocks noChangeArrowheads="1"/>
          </p:cNvSpPr>
          <p:nvPr/>
        </p:nvSpPr>
        <p:spPr bwMode="auto">
          <a:xfrm>
            <a:off x="6096000" y="1600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3" name="Rectangle 19"/>
          <p:cNvSpPr>
            <a:spLocks noChangeArrowheads="1"/>
          </p:cNvSpPr>
          <p:nvPr/>
        </p:nvSpPr>
        <p:spPr bwMode="auto">
          <a:xfrm>
            <a:off x="6096000" y="1981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4" name="Rectangle 20"/>
          <p:cNvSpPr>
            <a:spLocks noChangeArrowheads="1"/>
          </p:cNvSpPr>
          <p:nvPr/>
        </p:nvSpPr>
        <p:spPr bwMode="auto">
          <a:xfrm>
            <a:off x="6096000" y="1524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5" name="Rectangle 21"/>
          <p:cNvSpPr>
            <a:spLocks noChangeArrowheads="1"/>
          </p:cNvSpPr>
          <p:nvPr/>
        </p:nvSpPr>
        <p:spPr bwMode="auto">
          <a:xfrm>
            <a:off x="6096000" y="1905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6" name="Rectangle 22"/>
          <p:cNvSpPr>
            <a:spLocks noChangeArrowheads="1"/>
          </p:cNvSpPr>
          <p:nvPr/>
        </p:nvSpPr>
        <p:spPr bwMode="auto">
          <a:xfrm>
            <a:off x="8077200" y="1905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7" name="Rectangle 23"/>
          <p:cNvSpPr>
            <a:spLocks noChangeArrowheads="1"/>
          </p:cNvSpPr>
          <p:nvPr/>
        </p:nvSpPr>
        <p:spPr bwMode="auto">
          <a:xfrm>
            <a:off x="8077200" y="1600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8" name="Rectangle 24"/>
          <p:cNvSpPr>
            <a:spLocks noChangeArrowheads="1"/>
          </p:cNvSpPr>
          <p:nvPr/>
        </p:nvSpPr>
        <p:spPr bwMode="auto">
          <a:xfrm>
            <a:off x="8458200" y="2286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9" name="Rectangle 25"/>
          <p:cNvSpPr>
            <a:spLocks noChangeArrowheads="1"/>
          </p:cNvSpPr>
          <p:nvPr/>
        </p:nvSpPr>
        <p:spPr bwMode="auto">
          <a:xfrm>
            <a:off x="8153400" y="1524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0" name="Rectangle 26"/>
          <p:cNvSpPr>
            <a:spLocks noChangeArrowheads="1"/>
          </p:cNvSpPr>
          <p:nvPr/>
        </p:nvSpPr>
        <p:spPr bwMode="auto">
          <a:xfrm>
            <a:off x="8153400" y="18288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1" name="Rectangle 27"/>
          <p:cNvSpPr>
            <a:spLocks noChangeArrowheads="1"/>
          </p:cNvSpPr>
          <p:nvPr/>
        </p:nvSpPr>
        <p:spPr bwMode="auto">
          <a:xfrm>
            <a:off x="7086600" y="27432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2" name="Text Box 28"/>
          <p:cNvSpPr txBox="1">
            <a:spLocks noChangeArrowheads="1"/>
          </p:cNvSpPr>
          <p:nvPr/>
        </p:nvSpPr>
        <p:spPr bwMode="auto">
          <a:xfrm>
            <a:off x="12954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1</a:t>
            </a:r>
          </a:p>
        </p:txBody>
      </p:sp>
      <p:sp>
        <p:nvSpPr>
          <p:cNvPr id="42013" name="Text Box 29"/>
          <p:cNvSpPr txBox="1">
            <a:spLocks noChangeArrowheads="1"/>
          </p:cNvSpPr>
          <p:nvPr/>
        </p:nvSpPr>
        <p:spPr bwMode="auto">
          <a:xfrm>
            <a:off x="38100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2</a:t>
            </a:r>
          </a:p>
        </p:txBody>
      </p:sp>
      <p:sp>
        <p:nvSpPr>
          <p:cNvPr id="42014" name="Text Box 30"/>
          <p:cNvSpPr txBox="1">
            <a:spLocks noChangeArrowheads="1"/>
          </p:cNvSpPr>
          <p:nvPr/>
        </p:nvSpPr>
        <p:spPr bwMode="auto">
          <a:xfrm>
            <a:off x="62484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3</a:t>
            </a:r>
          </a:p>
        </p:txBody>
      </p:sp>
      <p:sp>
        <p:nvSpPr>
          <p:cNvPr id="42015" name="Rectangle 31"/>
          <p:cNvSpPr>
            <a:spLocks noChangeArrowheads="1"/>
          </p:cNvSpPr>
          <p:nvPr/>
        </p:nvSpPr>
        <p:spPr bwMode="auto">
          <a:xfrm>
            <a:off x="838200" y="1443038"/>
            <a:ext cx="1905000" cy="1147762"/>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6" name="Rectangle 32"/>
          <p:cNvSpPr>
            <a:spLocks noChangeArrowheads="1"/>
          </p:cNvSpPr>
          <p:nvPr/>
        </p:nvSpPr>
        <p:spPr bwMode="auto">
          <a:xfrm>
            <a:off x="3276600" y="1443038"/>
            <a:ext cx="1905000" cy="1147762"/>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7" name="Rectangle 33"/>
          <p:cNvSpPr>
            <a:spLocks noChangeArrowheads="1"/>
          </p:cNvSpPr>
          <p:nvPr/>
        </p:nvSpPr>
        <p:spPr bwMode="auto">
          <a:xfrm>
            <a:off x="5791200" y="1447800"/>
            <a:ext cx="1905000" cy="1147763"/>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8" name="Rectangle 34"/>
          <p:cNvSpPr>
            <a:spLocks noChangeArrowheads="1"/>
          </p:cNvSpPr>
          <p:nvPr/>
        </p:nvSpPr>
        <p:spPr bwMode="auto">
          <a:xfrm>
            <a:off x="990600" y="1905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9" name="Rectangle 35"/>
          <p:cNvSpPr>
            <a:spLocks noChangeArrowheads="1"/>
          </p:cNvSpPr>
          <p:nvPr/>
        </p:nvSpPr>
        <p:spPr bwMode="auto">
          <a:xfrm>
            <a:off x="7924800" y="1447800"/>
            <a:ext cx="838200" cy="11430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0" name="Text Box 36"/>
          <p:cNvSpPr txBox="1">
            <a:spLocks noChangeArrowheads="1"/>
          </p:cNvSpPr>
          <p:nvPr/>
        </p:nvSpPr>
        <p:spPr bwMode="auto">
          <a:xfrm>
            <a:off x="8137525" y="1128713"/>
            <a:ext cx="51117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FGI</a:t>
            </a:r>
          </a:p>
        </p:txBody>
      </p:sp>
      <p:sp>
        <p:nvSpPr>
          <p:cNvPr id="42021" name="Line 37"/>
          <p:cNvSpPr>
            <a:spLocks noChangeShapeType="1"/>
          </p:cNvSpPr>
          <p:nvPr/>
        </p:nvSpPr>
        <p:spPr bwMode="auto">
          <a:xfrm>
            <a:off x="8915400" y="23622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2" name="Line 38"/>
          <p:cNvSpPr>
            <a:spLocks noChangeShapeType="1"/>
          </p:cNvSpPr>
          <p:nvPr/>
        </p:nvSpPr>
        <p:spPr bwMode="auto">
          <a:xfrm flipH="1" flipV="1">
            <a:off x="1066800" y="2819400"/>
            <a:ext cx="594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3" name="Line 39"/>
          <p:cNvSpPr>
            <a:spLocks noChangeShapeType="1"/>
          </p:cNvSpPr>
          <p:nvPr/>
        </p:nvSpPr>
        <p:spPr bwMode="auto">
          <a:xfrm flipH="1">
            <a:off x="7315200" y="2438400"/>
            <a:ext cx="1219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4" name="AutoShape 40"/>
          <p:cNvSpPr>
            <a:spLocks noChangeArrowheads="1"/>
          </p:cNvSpPr>
          <p:nvPr/>
        </p:nvSpPr>
        <p:spPr bwMode="auto">
          <a:xfrm>
            <a:off x="304800" y="1063013"/>
            <a:ext cx="8686800" cy="2099899"/>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5" name="Text Box 41"/>
          <p:cNvSpPr txBox="1">
            <a:spLocks noChangeArrowheads="1"/>
          </p:cNvSpPr>
          <p:nvPr/>
        </p:nvSpPr>
        <p:spPr bwMode="auto">
          <a:xfrm>
            <a:off x="533400" y="3657600"/>
            <a:ext cx="8229600" cy="1917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Same as those for the KANBAN model, plus </a:t>
            </a:r>
          </a:p>
          <a:p>
            <a:pPr eaLnBrk="1" hangingPunct="1">
              <a:buFontTx/>
              <a:buChar char="•"/>
            </a:pPr>
            <a:r>
              <a:rPr lang="en-US" sz="2400"/>
              <a:t> How can we compare the performance of such a system to that of an asynchronous transfer line and/or a KANBAN-based system?</a:t>
            </a:r>
          </a:p>
        </p:txBody>
      </p:sp>
      <p:sp>
        <p:nvSpPr>
          <p:cNvPr id="42026" name="Rectangle 42"/>
          <p:cNvSpPr>
            <a:spLocks noChangeArrowheads="1"/>
          </p:cNvSpPr>
          <p:nvPr/>
        </p:nvSpPr>
        <p:spPr bwMode="auto">
          <a:xfrm>
            <a:off x="1066800" y="14478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7" name="Rectangle 43"/>
          <p:cNvSpPr>
            <a:spLocks noChangeArrowheads="1"/>
          </p:cNvSpPr>
          <p:nvPr/>
        </p:nvSpPr>
        <p:spPr bwMode="auto">
          <a:xfrm>
            <a:off x="1066800" y="18288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101946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Tentative Course Outline</a:t>
            </a:r>
          </a:p>
        </p:txBody>
      </p:sp>
      <p:sp>
        <p:nvSpPr>
          <p:cNvPr id="3" name="Content Placeholder 2"/>
          <p:cNvSpPr>
            <a:spLocks noGrp="1"/>
          </p:cNvSpPr>
          <p:nvPr>
            <p:ph idx="1"/>
          </p:nvPr>
        </p:nvSpPr>
        <p:spPr>
          <a:xfrm>
            <a:off x="229509" y="1285158"/>
            <a:ext cx="8782524" cy="5370124"/>
          </a:xfrm>
        </p:spPr>
        <p:txBody>
          <a:bodyPr>
            <a:normAutofit fontScale="47500" lnSpcReduction="20000"/>
          </a:bodyPr>
          <a:lstStyle/>
          <a:p>
            <a:pPr lvl="0"/>
            <a:r>
              <a:rPr lang="en-US" sz="3800" dirty="0"/>
              <a:t>Introduction: Course Objectives, Context, and Outline</a:t>
            </a:r>
          </a:p>
          <a:p>
            <a:pPr lvl="1"/>
            <a:r>
              <a:rPr lang="en-US" sz="3400" dirty="0"/>
              <a:t>Manufacturing System as a Transformation Process, Operations Management, and the role of Corporate Strategy</a:t>
            </a:r>
          </a:p>
          <a:p>
            <a:pPr lvl="1"/>
            <a:r>
              <a:rPr lang="en-US" sz="3400" dirty="0"/>
              <a:t>Contemporary high-volume (discrete-part) manufacturing systems and their modeling as stochastic systems</a:t>
            </a:r>
          </a:p>
          <a:p>
            <a:pPr lvl="1"/>
            <a:r>
              <a:rPr lang="en-US" sz="3400" dirty="0"/>
              <a:t>A taxonomy of the considered manufacturing systems based on their workflow management: Synchronous vs. Asynchronous, and Push vs. Pull and CONWIP models</a:t>
            </a:r>
          </a:p>
          <a:p>
            <a:pPr lvl="1"/>
            <a:r>
              <a:rPr lang="en-US" sz="3400" dirty="0"/>
              <a:t>Course overview</a:t>
            </a:r>
          </a:p>
          <a:p>
            <a:pPr lvl="1"/>
            <a:r>
              <a:rPr lang="en-US" sz="3400" dirty="0"/>
              <a:t>The disrupting role of variability and the need for stochastic modeling</a:t>
            </a:r>
          </a:p>
          <a:p>
            <a:pPr lvl="0"/>
            <a:r>
              <a:rPr lang="en-US" sz="3800" dirty="0"/>
              <a:t>Design of Synchronous Manufacturing Systems / Assembly Line Balancing</a:t>
            </a:r>
          </a:p>
          <a:p>
            <a:pPr lvl="0"/>
            <a:r>
              <a:rPr lang="en-US" sz="3800" dirty="0"/>
              <a:t>Modeling, Analysis and Design of Push-Controlled Manufacturing Systems as a series of G/G/m queues</a:t>
            </a:r>
          </a:p>
          <a:p>
            <a:pPr lvl="0"/>
            <a:r>
              <a:rPr lang="en-US" sz="3800" dirty="0"/>
              <a:t>Modeling operational contingencies and some other operational features of the considered facilities</a:t>
            </a:r>
          </a:p>
          <a:p>
            <a:pPr lvl="0"/>
            <a:r>
              <a:rPr lang="en-US" sz="3800" dirty="0"/>
              <a:t>The role of batching in modern production systems and queueing-theoretic modeling of some batched operations</a:t>
            </a:r>
          </a:p>
          <a:p>
            <a:pPr lvl="0"/>
            <a:r>
              <a:rPr lang="en-US" sz="3800" dirty="0"/>
              <a:t>Extension of the results to more complex network structures</a:t>
            </a:r>
          </a:p>
          <a:p>
            <a:pPr lvl="0"/>
            <a:r>
              <a:rPr lang="en-US" sz="3800"/>
              <a:t>Modeling </a:t>
            </a:r>
            <a:r>
              <a:rPr lang="en-US" sz="3800" dirty="0"/>
              <a:t>and analysis of CONWIP-controlled manufacturing systems as closed queueing networks</a:t>
            </a:r>
          </a:p>
          <a:p>
            <a:pPr lvl="0"/>
            <a:r>
              <a:rPr lang="en-US" sz="3800" dirty="0"/>
              <a:t>Introduction to (combinatorial) scheduling theory</a:t>
            </a:r>
          </a:p>
          <a:p>
            <a:endParaRPr lang="en-US" dirty="0"/>
          </a:p>
        </p:txBody>
      </p:sp>
    </p:spTree>
    <p:extLst>
      <p:ext uri="{BB962C8B-B14F-4D97-AF65-F5344CB8AC3E}">
        <p14:creationId xmlns:p14="http://schemas.microsoft.com/office/powerpoint/2010/main" val="1238114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5123" name="Group 23"/>
          <p:cNvGrpSpPr>
            <a:grpSpLocks/>
          </p:cNvGrpSpPr>
          <p:nvPr/>
        </p:nvGrpSpPr>
        <p:grpSpPr bwMode="auto">
          <a:xfrm>
            <a:off x="3048000" y="2438400"/>
            <a:ext cx="3140075" cy="1600200"/>
            <a:chOff x="1680" y="1536"/>
            <a:chExt cx="1978" cy="1008"/>
          </a:xfrm>
        </p:grpSpPr>
        <p:grpSp>
          <p:nvGrpSpPr>
            <p:cNvPr id="5155" name="Group 10"/>
            <p:cNvGrpSpPr>
              <a:grpSpLocks/>
            </p:cNvGrpSpPr>
            <p:nvPr/>
          </p:nvGrpSpPr>
          <p:grpSpPr bwMode="auto">
            <a:xfrm>
              <a:off x="2074" y="1824"/>
              <a:ext cx="1344" cy="720"/>
              <a:chOff x="336" y="1056"/>
              <a:chExt cx="1344" cy="720"/>
            </a:xfrm>
          </p:grpSpPr>
          <p:sp>
            <p:nvSpPr>
              <p:cNvPr id="5165" name="Rectangle 11"/>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66" name="AutoShape 12"/>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167" name="Rectangle 13"/>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5156" name="Line 14"/>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5157" name="Line 15"/>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5158" name="Line 16"/>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5159" name="Group 17"/>
            <p:cNvGrpSpPr>
              <a:grpSpLocks/>
            </p:cNvGrpSpPr>
            <p:nvPr/>
          </p:nvGrpSpPr>
          <p:grpSpPr bwMode="auto">
            <a:xfrm>
              <a:off x="1680" y="1536"/>
              <a:ext cx="1966" cy="768"/>
              <a:chOff x="326" y="624"/>
              <a:chExt cx="1966" cy="768"/>
            </a:xfrm>
          </p:grpSpPr>
          <p:sp>
            <p:nvSpPr>
              <p:cNvPr id="5160" name="Text Box 18"/>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5161" name="Text Box 19"/>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5162" name="Text Box 20"/>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5163" name="Text Box 21"/>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5164" name="Text Box 22"/>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5124" name="Text Box 24"/>
          <p:cNvSpPr txBox="1">
            <a:spLocks noChangeArrowheads="1"/>
          </p:cNvSpPr>
          <p:nvPr/>
        </p:nvSpPr>
        <p:spPr bwMode="auto">
          <a:xfrm>
            <a:off x="457200" y="2209800"/>
            <a:ext cx="274796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a</a:t>
            </a:r>
            <a:r>
              <a:rPr lang="en-US"/>
              <a:t> = t</a:t>
            </a:r>
            <a:r>
              <a:rPr lang="en-US" baseline="-25000"/>
              <a:t>p</a:t>
            </a:r>
            <a:r>
              <a:rPr lang="en-US"/>
              <a:t> = 1.0</a:t>
            </a:r>
          </a:p>
        </p:txBody>
      </p:sp>
      <p:sp>
        <p:nvSpPr>
          <p:cNvPr id="5125" name="Text Box 44"/>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26" name="Text Box 46"/>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27" name="Line 25"/>
          <p:cNvSpPr>
            <a:spLocks noChangeShapeType="1"/>
          </p:cNvSpPr>
          <p:nvPr/>
        </p:nvSpPr>
        <p:spPr bwMode="auto">
          <a:xfrm>
            <a:off x="533400" y="5791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28" name="Line 26"/>
          <p:cNvSpPr>
            <a:spLocks noChangeShapeType="1"/>
          </p:cNvSpPr>
          <p:nvPr/>
        </p:nvSpPr>
        <p:spPr bwMode="auto">
          <a:xfrm flipV="1">
            <a:off x="533400" y="4191000"/>
            <a:ext cx="0" cy="1600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29" name="Text Box 27"/>
          <p:cNvSpPr txBox="1">
            <a:spLocks noChangeArrowheads="1"/>
          </p:cNvSpPr>
          <p:nvPr/>
        </p:nvSpPr>
        <p:spPr bwMode="auto">
          <a:xfrm>
            <a:off x="3581400" y="57150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5130" name="Text Box 28"/>
          <p:cNvSpPr txBox="1">
            <a:spLocks noChangeArrowheads="1"/>
          </p:cNvSpPr>
          <p:nvPr/>
        </p:nvSpPr>
        <p:spPr bwMode="auto">
          <a:xfrm>
            <a:off x="0" y="38862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5131" name="Line 29"/>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2" name="Line 30"/>
          <p:cNvSpPr>
            <a:spLocks noChangeShapeType="1"/>
          </p:cNvSpPr>
          <p:nvPr/>
        </p:nvSpPr>
        <p:spPr bwMode="auto">
          <a:xfrm flipV="1">
            <a:off x="1066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3" name="Line 31"/>
          <p:cNvSpPr>
            <a:spLocks noChangeShapeType="1"/>
          </p:cNvSpPr>
          <p:nvPr/>
        </p:nvSpPr>
        <p:spPr bwMode="auto">
          <a:xfrm flipV="1">
            <a:off x="16002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4" name="Line 32"/>
          <p:cNvSpPr>
            <a:spLocks noChangeShapeType="1"/>
          </p:cNvSpPr>
          <p:nvPr/>
        </p:nvSpPr>
        <p:spPr bwMode="auto">
          <a:xfrm flipV="1">
            <a:off x="21336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5" name="Line 33"/>
          <p:cNvSpPr>
            <a:spLocks noChangeShapeType="1"/>
          </p:cNvSpPr>
          <p:nvPr/>
        </p:nvSpPr>
        <p:spPr bwMode="auto">
          <a:xfrm flipV="1">
            <a:off x="26670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6" name="Line 34"/>
          <p:cNvSpPr>
            <a:spLocks noChangeShapeType="1"/>
          </p:cNvSpPr>
          <p:nvPr/>
        </p:nvSpPr>
        <p:spPr bwMode="auto">
          <a:xfrm flipV="1">
            <a:off x="3200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7" name="Line 37"/>
          <p:cNvSpPr>
            <a:spLocks noChangeShapeType="1"/>
          </p:cNvSpPr>
          <p:nvPr/>
        </p:nvSpPr>
        <p:spPr bwMode="auto">
          <a:xfrm flipV="1">
            <a:off x="1524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8" name="Line 38"/>
          <p:cNvSpPr>
            <a:spLocks noChangeShapeType="1"/>
          </p:cNvSpPr>
          <p:nvPr/>
        </p:nvSpPr>
        <p:spPr bwMode="auto">
          <a:xfrm flipV="1">
            <a:off x="9906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9" name="Line 39"/>
          <p:cNvSpPr>
            <a:spLocks noChangeShapeType="1"/>
          </p:cNvSpPr>
          <p:nvPr/>
        </p:nvSpPr>
        <p:spPr bwMode="auto">
          <a:xfrm flipV="1">
            <a:off x="20574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0" name="Line 40"/>
          <p:cNvSpPr>
            <a:spLocks noChangeShapeType="1"/>
          </p:cNvSpPr>
          <p:nvPr/>
        </p:nvSpPr>
        <p:spPr bwMode="auto">
          <a:xfrm flipV="1">
            <a:off x="2590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1" name="Line 41"/>
          <p:cNvSpPr>
            <a:spLocks noChangeShapeType="1"/>
          </p:cNvSpPr>
          <p:nvPr/>
        </p:nvSpPr>
        <p:spPr bwMode="auto">
          <a:xfrm flipV="1">
            <a:off x="31242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2" name="Line 42"/>
          <p:cNvSpPr>
            <a:spLocks noChangeShapeType="1"/>
          </p:cNvSpPr>
          <p:nvPr/>
        </p:nvSpPr>
        <p:spPr bwMode="auto">
          <a:xfrm>
            <a:off x="533400" y="4876800"/>
            <a:ext cx="2971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43" name="Text Box 43"/>
          <p:cNvSpPr txBox="1">
            <a:spLocks noChangeArrowheads="1"/>
          </p:cNvSpPr>
          <p:nvPr/>
        </p:nvSpPr>
        <p:spPr bwMode="auto">
          <a:xfrm>
            <a:off x="228600" y="47244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5144" name="Text Box 45"/>
          <p:cNvSpPr txBox="1">
            <a:spLocks noChangeArrowheads="1"/>
          </p:cNvSpPr>
          <p:nvPr/>
        </p:nvSpPr>
        <p:spPr bwMode="auto">
          <a:xfrm>
            <a:off x="228600" y="46482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45" name="Text Box 47"/>
          <p:cNvSpPr txBox="1">
            <a:spLocks noChangeArrowheads="1"/>
          </p:cNvSpPr>
          <p:nvPr/>
        </p:nvSpPr>
        <p:spPr bwMode="auto">
          <a:xfrm>
            <a:off x="9144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5146" name="Text Box 48"/>
          <p:cNvSpPr txBox="1">
            <a:spLocks noChangeArrowheads="1"/>
          </p:cNvSpPr>
          <p:nvPr/>
        </p:nvSpPr>
        <p:spPr bwMode="auto">
          <a:xfrm>
            <a:off x="1447800" y="59118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5147" name="Text Box 49"/>
          <p:cNvSpPr txBox="1">
            <a:spLocks noChangeArrowheads="1"/>
          </p:cNvSpPr>
          <p:nvPr/>
        </p:nvSpPr>
        <p:spPr bwMode="auto">
          <a:xfrm>
            <a:off x="19812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5148" name="Text Box 50"/>
          <p:cNvSpPr txBox="1">
            <a:spLocks noChangeArrowheads="1"/>
          </p:cNvSpPr>
          <p:nvPr/>
        </p:nvSpPr>
        <p:spPr bwMode="auto">
          <a:xfrm>
            <a:off x="25146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5149" name="Text Box 51"/>
          <p:cNvSpPr txBox="1">
            <a:spLocks noChangeArrowheads="1"/>
          </p:cNvSpPr>
          <p:nvPr/>
        </p:nvSpPr>
        <p:spPr bwMode="auto">
          <a:xfrm>
            <a:off x="30480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5150" name="Line 53"/>
          <p:cNvSpPr>
            <a:spLocks noChangeShapeType="1"/>
          </p:cNvSpPr>
          <p:nvPr/>
        </p:nvSpPr>
        <p:spPr bwMode="auto">
          <a:xfrm flipV="1">
            <a:off x="533400" y="60960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51" name="Text Box 54"/>
          <p:cNvSpPr txBox="1">
            <a:spLocks noChangeArrowheads="1"/>
          </p:cNvSpPr>
          <p:nvPr/>
        </p:nvSpPr>
        <p:spPr bwMode="auto">
          <a:xfrm>
            <a:off x="609600" y="62484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5152" name="Line 55"/>
          <p:cNvSpPr>
            <a:spLocks noChangeShapeType="1"/>
          </p:cNvSpPr>
          <p:nvPr/>
        </p:nvSpPr>
        <p:spPr bwMode="auto">
          <a:xfrm flipV="1">
            <a:off x="1752600" y="60960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53" name="Text Box 56"/>
          <p:cNvSpPr txBox="1">
            <a:spLocks noChangeArrowheads="1"/>
          </p:cNvSpPr>
          <p:nvPr/>
        </p:nvSpPr>
        <p:spPr bwMode="auto">
          <a:xfrm>
            <a:off x="1828800" y="62484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5154" name="Text Box 57"/>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1 part / time unit</a:t>
            </a:r>
          </a:p>
          <a:p>
            <a:r>
              <a:rPr lang="en-US" sz="2000"/>
              <a:t>Expected CT = t</a:t>
            </a:r>
            <a:r>
              <a:rPr lang="en-US" sz="2000" baseline="-25000"/>
              <a:t>p</a:t>
            </a:r>
            <a:endParaRPr lang="en-US" sz="2000"/>
          </a:p>
        </p:txBody>
      </p:sp>
    </p:spTree>
    <p:extLst>
      <p:ext uri="{BB962C8B-B14F-4D97-AF65-F5344CB8AC3E}">
        <p14:creationId xmlns:p14="http://schemas.microsoft.com/office/powerpoint/2010/main" val="354915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1143000"/>
          </a:xfrm>
        </p:spPr>
        <p:txBody>
          <a:bodyPr/>
          <a:lstStyle/>
          <a:p>
            <a:pPr eaLnBrk="1" hangingPunct="1">
              <a:defRPr/>
            </a:pPr>
            <a:r>
              <a:rPr lang="en-US" sz="4000" dirty="0">
                <a:solidFill>
                  <a:srgbClr val="000000"/>
                </a:solidFill>
                <a:ea typeface="+mj-ea"/>
                <a:cs typeface="+mj-cs"/>
              </a:rPr>
              <a:t>Reading Assignment</a:t>
            </a:r>
          </a:p>
        </p:txBody>
      </p:sp>
      <p:sp>
        <p:nvSpPr>
          <p:cNvPr id="3" name="Content Placeholder 2"/>
          <p:cNvSpPr>
            <a:spLocks noGrp="1"/>
          </p:cNvSpPr>
          <p:nvPr>
            <p:ph idx="1"/>
          </p:nvPr>
        </p:nvSpPr>
        <p:spPr>
          <a:xfrm>
            <a:off x="381000" y="1524000"/>
            <a:ext cx="8458200" cy="4648200"/>
          </a:xfrm>
        </p:spPr>
        <p:txBody>
          <a:bodyPr/>
          <a:lstStyle/>
          <a:p>
            <a:pPr eaLnBrk="1" hangingPunct="1">
              <a:defRPr/>
            </a:pPr>
            <a:r>
              <a:rPr lang="en-US" sz="2400" dirty="0">
                <a:solidFill>
                  <a:srgbClr val="000000"/>
                </a:solidFill>
                <a:ea typeface="+mn-ea"/>
                <a:cs typeface="+mn-cs"/>
              </a:rPr>
              <a:t>Read Chapters 1 and 2</a:t>
            </a:r>
            <a:r>
              <a:rPr lang="en-US" sz="2400" dirty="0">
                <a:solidFill>
                  <a:srgbClr val="000000"/>
                </a:solidFill>
              </a:rPr>
              <a:t> </a:t>
            </a:r>
            <a:r>
              <a:rPr lang="en-US" sz="2400" dirty="0">
                <a:solidFill>
                  <a:srgbClr val="000000"/>
                </a:solidFill>
                <a:ea typeface="+mn-ea"/>
                <a:cs typeface="+mn-cs"/>
              </a:rPr>
              <a:t>from your textbook.</a:t>
            </a:r>
          </a:p>
        </p:txBody>
      </p:sp>
    </p:spTree>
    <p:extLst>
      <p:ext uri="{BB962C8B-B14F-4D97-AF65-F5344CB8AC3E}">
        <p14:creationId xmlns:p14="http://schemas.microsoft.com/office/powerpoint/2010/main" val="560815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6147" name="Group 3"/>
          <p:cNvGrpSpPr>
            <a:grpSpLocks/>
          </p:cNvGrpSpPr>
          <p:nvPr/>
        </p:nvGrpSpPr>
        <p:grpSpPr bwMode="auto">
          <a:xfrm>
            <a:off x="3048000" y="2438400"/>
            <a:ext cx="3140075" cy="1600200"/>
            <a:chOff x="1680" y="1536"/>
            <a:chExt cx="1978" cy="1008"/>
          </a:xfrm>
        </p:grpSpPr>
        <p:grpSp>
          <p:nvGrpSpPr>
            <p:cNvPr id="6190" name="Group 4"/>
            <p:cNvGrpSpPr>
              <a:grpSpLocks/>
            </p:cNvGrpSpPr>
            <p:nvPr/>
          </p:nvGrpSpPr>
          <p:grpSpPr bwMode="auto">
            <a:xfrm>
              <a:off x="2074" y="1824"/>
              <a:ext cx="1344" cy="720"/>
              <a:chOff x="336" y="1056"/>
              <a:chExt cx="1344" cy="720"/>
            </a:xfrm>
          </p:grpSpPr>
          <p:sp>
            <p:nvSpPr>
              <p:cNvPr id="6200"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201"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202"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6191"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6192"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6193"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6194" name="Group 11"/>
            <p:cNvGrpSpPr>
              <a:grpSpLocks/>
            </p:cNvGrpSpPr>
            <p:nvPr/>
          </p:nvGrpSpPr>
          <p:grpSpPr bwMode="auto">
            <a:xfrm>
              <a:off x="1680" y="1536"/>
              <a:ext cx="1966" cy="768"/>
              <a:chOff x="326" y="624"/>
              <a:chExt cx="1966" cy="768"/>
            </a:xfrm>
          </p:grpSpPr>
          <p:sp>
            <p:nvSpPr>
              <p:cNvPr id="6195"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6196"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6197"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6198"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6199"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6148" name="Text Box 17"/>
          <p:cNvSpPr txBox="1">
            <a:spLocks noChangeArrowheads="1"/>
          </p:cNvSpPr>
          <p:nvPr/>
        </p:nvSpPr>
        <p:spPr bwMode="auto">
          <a:xfrm>
            <a:off x="457200" y="2209800"/>
            <a:ext cx="397033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 t</a:t>
            </a:r>
            <a:r>
              <a:rPr lang="en-US" baseline="-25000"/>
              <a:t>p</a:t>
            </a:r>
            <a:r>
              <a:rPr lang="en-US"/>
              <a:t> = 1.0; t</a:t>
            </a:r>
            <a:r>
              <a:rPr lang="en-US" baseline="-25000"/>
              <a:t>a</a:t>
            </a:r>
            <a:r>
              <a:rPr lang="en-US"/>
              <a:t> = 1.5 &gt; t</a:t>
            </a:r>
            <a:r>
              <a:rPr lang="en-US" baseline="-25000"/>
              <a:t>p</a:t>
            </a:r>
            <a:endParaRPr lang="en-US"/>
          </a:p>
        </p:txBody>
      </p:sp>
      <p:sp>
        <p:nvSpPr>
          <p:cNvPr id="6149" name="Text Box 18"/>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50" name="Text Box 19"/>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51" name="Line 20"/>
          <p:cNvSpPr>
            <a:spLocks noChangeShapeType="1"/>
          </p:cNvSpPr>
          <p:nvPr/>
        </p:nvSpPr>
        <p:spPr bwMode="auto">
          <a:xfrm>
            <a:off x="533400" y="5791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52" name="Line 21"/>
          <p:cNvSpPr>
            <a:spLocks noChangeShapeType="1"/>
          </p:cNvSpPr>
          <p:nvPr/>
        </p:nvSpPr>
        <p:spPr bwMode="auto">
          <a:xfrm flipV="1">
            <a:off x="533400" y="4191000"/>
            <a:ext cx="0" cy="1600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53" name="Text Box 22"/>
          <p:cNvSpPr txBox="1">
            <a:spLocks noChangeArrowheads="1"/>
          </p:cNvSpPr>
          <p:nvPr/>
        </p:nvSpPr>
        <p:spPr bwMode="auto">
          <a:xfrm>
            <a:off x="3581400" y="57150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6154" name="Text Box 23"/>
          <p:cNvSpPr txBox="1">
            <a:spLocks noChangeArrowheads="1"/>
          </p:cNvSpPr>
          <p:nvPr/>
        </p:nvSpPr>
        <p:spPr bwMode="auto">
          <a:xfrm>
            <a:off x="0" y="38862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6155" name="Line 24"/>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6" name="Line 25"/>
          <p:cNvSpPr>
            <a:spLocks noChangeShapeType="1"/>
          </p:cNvSpPr>
          <p:nvPr/>
        </p:nvSpPr>
        <p:spPr bwMode="auto">
          <a:xfrm flipV="1">
            <a:off x="13716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7" name="Line 27"/>
          <p:cNvSpPr>
            <a:spLocks noChangeShapeType="1"/>
          </p:cNvSpPr>
          <p:nvPr/>
        </p:nvSpPr>
        <p:spPr bwMode="auto">
          <a:xfrm flipV="1">
            <a:off x="2209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8" name="Line 29"/>
          <p:cNvSpPr>
            <a:spLocks noChangeShapeType="1"/>
          </p:cNvSpPr>
          <p:nvPr/>
        </p:nvSpPr>
        <p:spPr bwMode="auto">
          <a:xfrm flipV="1">
            <a:off x="2971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9" name="Line 31"/>
          <p:cNvSpPr>
            <a:spLocks noChangeShapeType="1"/>
          </p:cNvSpPr>
          <p:nvPr/>
        </p:nvSpPr>
        <p:spPr bwMode="auto">
          <a:xfrm flipV="1">
            <a:off x="1828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0" name="Line 32"/>
          <p:cNvSpPr>
            <a:spLocks noChangeShapeType="1"/>
          </p:cNvSpPr>
          <p:nvPr/>
        </p:nvSpPr>
        <p:spPr bwMode="auto">
          <a:xfrm flipV="1">
            <a:off x="1066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1" name="Line 33"/>
          <p:cNvSpPr>
            <a:spLocks noChangeShapeType="1"/>
          </p:cNvSpPr>
          <p:nvPr/>
        </p:nvSpPr>
        <p:spPr bwMode="auto">
          <a:xfrm flipV="1">
            <a:off x="3429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2" name="Line 34"/>
          <p:cNvSpPr>
            <a:spLocks noChangeShapeType="1"/>
          </p:cNvSpPr>
          <p:nvPr/>
        </p:nvSpPr>
        <p:spPr bwMode="auto">
          <a:xfrm flipV="1">
            <a:off x="2667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3" name="Text Box 37"/>
          <p:cNvSpPr txBox="1">
            <a:spLocks noChangeArrowheads="1"/>
          </p:cNvSpPr>
          <p:nvPr/>
        </p:nvSpPr>
        <p:spPr bwMode="auto">
          <a:xfrm>
            <a:off x="228600" y="47244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6164" name="Text Box 38"/>
          <p:cNvSpPr txBox="1">
            <a:spLocks noChangeArrowheads="1"/>
          </p:cNvSpPr>
          <p:nvPr/>
        </p:nvSpPr>
        <p:spPr bwMode="auto">
          <a:xfrm>
            <a:off x="228600" y="46482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65" name="Text Box 39"/>
          <p:cNvSpPr txBox="1">
            <a:spLocks noChangeArrowheads="1"/>
          </p:cNvSpPr>
          <p:nvPr/>
        </p:nvSpPr>
        <p:spPr bwMode="auto">
          <a:xfrm>
            <a:off x="9144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6166" name="Text Box 40"/>
          <p:cNvSpPr txBox="1">
            <a:spLocks noChangeArrowheads="1"/>
          </p:cNvSpPr>
          <p:nvPr/>
        </p:nvSpPr>
        <p:spPr bwMode="auto">
          <a:xfrm>
            <a:off x="1447800" y="59118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6167" name="Text Box 41"/>
          <p:cNvSpPr txBox="1">
            <a:spLocks noChangeArrowheads="1"/>
          </p:cNvSpPr>
          <p:nvPr/>
        </p:nvSpPr>
        <p:spPr bwMode="auto">
          <a:xfrm>
            <a:off x="2057400" y="59436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6168" name="Text Box 42"/>
          <p:cNvSpPr txBox="1">
            <a:spLocks noChangeArrowheads="1"/>
          </p:cNvSpPr>
          <p:nvPr/>
        </p:nvSpPr>
        <p:spPr bwMode="auto">
          <a:xfrm>
            <a:off x="25146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6169" name="Text Box 43"/>
          <p:cNvSpPr txBox="1">
            <a:spLocks noChangeArrowheads="1"/>
          </p:cNvSpPr>
          <p:nvPr/>
        </p:nvSpPr>
        <p:spPr bwMode="auto">
          <a:xfrm>
            <a:off x="30480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6170" name="Line 44"/>
          <p:cNvSpPr>
            <a:spLocks noChangeShapeType="1"/>
          </p:cNvSpPr>
          <p:nvPr/>
        </p:nvSpPr>
        <p:spPr bwMode="auto">
          <a:xfrm flipV="1">
            <a:off x="609600" y="60960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1" name="Text Box 45"/>
          <p:cNvSpPr txBox="1">
            <a:spLocks noChangeArrowheads="1"/>
          </p:cNvSpPr>
          <p:nvPr/>
        </p:nvSpPr>
        <p:spPr bwMode="auto">
          <a:xfrm>
            <a:off x="609600" y="62484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6172" name="Line 46"/>
          <p:cNvSpPr>
            <a:spLocks noChangeShapeType="1"/>
          </p:cNvSpPr>
          <p:nvPr/>
        </p:nvSpPr>
        <p:spPr bwMode="auto">
          <a:xfrm flipV="1">
            <a:off x="1828800" y="60960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3" name="Text Box 47"/>
          <p:cNvSpPr txBox="1">
            <a:spLocks noChangeArrowheads="1"/>
          </p:cNvSpPr>
          <p:nvPr/>
        </p:nvSpPr>
        <p:spPr bwMode="auto">
          <a:xfrm>
            <a:off x="1828800" y="62484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6174" name="Text Box 48"/>
          <p:cNvSpPr txBox="1">
            <a:spLocks noChangeArrowheads="1"/>
          </p:cNvSpPr>
          <p:nvPr/>
        </p:nvSpPr>
        <p:spPr bwMode="auto">
          <a:xfrm>
            <a:off x="5181600" y="5257800"/>
            <a:ext cx="2854325"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a:t>
            </a:r>
            <a:r>
              <a:rPr lang="en-US" sz="2000">
                <a:solidFill>
                  <a:srgbClr val="F41302"/>
                </a:solidFill>
              </a:rPr>
              <a:t>2/3</a:t>
            </a:r>
            <a:r>
              <a:rPr lang="en-US" sz="2000"/>
              <a:t> part / time unit</a:t>
            </a:r>
          </a:p>
          <a:p>
            <a:r>
              <a:rPr lang="en-US" sz="2000"/>
              <a:t>Expected CT = t</a:t>
            </a:r>
            <a:r>
              <a:rPr lang="en-US" sz="2000" baseline="-25000"/>
              <a:t>p</a:t>
            </a:r>
            <a:endParaRPr lang="en-US" sz="2000"/>
          </a:p>
        </p:txBody>
      </p:sp>
      <p:sp>
        <p:nvSpPr>
          <p:cNvPr id="6175" name="Line 49"/>
          <p:cNvSpPr>
            <a:spLocks noChangeShapeType="1"/>
          </p:cNvSpPr>
          <p:nvPr/>
        </p:nvSpPr>
        <p:spPr bwMode="auto">
          <a:xfrm>
            <a:off x="533400" y="49530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6" name="Line 50"/>
          <p:cNvSpPr>
            <a:spLocks noChangeShapeType="1"/>
          </p:cNvSpPr>
          <p:nvPr/>
        </p:nvSpPr>
        <p:spPr bwMode="auto">
          <a:xfrm>
            <a:off x="1066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7" name="Line 51"/>
          <p:cNvSpPr>
            <a:spLocks noChangeShapeType="1"/>
          </p:cNvSpPr>
          <p:nvPr/>
        </p:nvSpPr>
        <p:spPr bwMode="auto">
          <a:xfrm flipV="1">
            <a:off x="13716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8" name="Line 52"/>
          <p:cNvSpPr>
            <a:spLocks noChangeShapeType="1"/>
          </p:cNvSpPr>
          <p:nvPr/>
        </p:nvSpPr>
        <p:spPr bwMode="auto">
          <a:xfrm>
            <a:off x="13716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9" name="Line 53"/>
          <p:cNvSpPr>
            <a:spLocks noChangeShapeType="1"/>
          </p:cNvSpPr>
          <p:nvPr/>
        </p:nvSpPr>
        <p:spPr bwMode="auto">
          <a:xfrm>
            <a:off x="1828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0" name="Line 54"/>
          <p:cNvSpPr>
            <a:spLocks noChangeShapeType="1"/>
          </p:cNvSpPr>
          <p:nvPr/>
        </p:nvSpPr>
        <p:spPr bwMode="auto">
          <a:xfrm flipV="1">
            <a:off x="2209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1" name="Line 55"/>
          <p:cNvSpPr>
            <a:spLocks noChangeShapeType="1"/>
          </p:cNvSpPr>
          <p:nvPr/>
        </p:nvSpPr>
        <p:spPr bwMode="auto">
          <a:xfrm>
            <a:off x="22098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2" name="Line 56"/>
          <p:cNvSpPr>
            <a:spLocks noChangeShapeType="1"/>
          </p:cNvSpPr>
          <p:nvPr/>
        </p:nvSpPr>
        <p:spPr bwMode="auto">
          <a:xfrm>
            <a:off x="26670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3" name="Line 57"/>
          <p:cNvSpPr>
            <a:spLocks noChangeShapeType="1"/>
          </p:cNvSpPr>
          <p:nvPr/>
        </p:nvSpPr>
        <p:spPr bwMode="auto">
          <a:xfrm flipV="1">
            <a:off x="2971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4" name="Line 58"/>
          <p:cNvSpPr>
            <a:spLocks noChangeShapeType="1"/>
          </p:cNvSpPr>
          <p:nvPr/>
        </p:nvSpPr>
        <p:spPr bwMode="auto">
          <a:xfrm>
            <a:off x="29718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5" name="Line 59"/>
          <p:cNvSpPr>
            <a:spLocks noChangeShapeType="1"/>
          </p:cNvSpPr>
          <p:nvPr/>
        </p:nvSpPr>
        <p:spPr bwMode="auto">
          <a:xfrm>
            <a:off x="34290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6" name="Text Box 60"/>
          <p:cNvSpPr txBox="1">
            <a:spLocks noChangeArrowheads="1"/>
          </p:cNvSpPr>
          <p:nvPr/>
        </p:nvSpPr>
        <p:spPr bwMode="auto">
          <a:xfrm>
            <a:off x="1447800" y="3886200"/>
            <a:ext cx="1276350" cy="3667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solidFill>
                  <a:srgbClr val="F41302"/>
                </a:solidFill>
              </a:rPr>
              <a:t>Starvation!</a:t>
            </a:r>
          </a:p>
        </p:txBody>
      </p:sp>
      <p:sp>
        <p:nvSpPr>
          <p:cNvPr id="6187" name="Line 61"/>
          <p:cNvSpPr>
            <a:spLocks noChangeShapeType="1"/>
          </p:cNvSpPr>
          <p:nvPr/>
        </p:nvSpPr>
        <p:spPr bwMode="auto">
          <a:xfrm flipH="1">
            <a:off x="1219200" y="4267200"/>
            <a:ext cx="38100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88" name="Line 62"/>
          <p:cNvSpPr>
            <a:spLocks noChangeShapeType="1"/>
          </p:cNvSpPr>
          <p:nvPr/>
        </p:nvSpPr>
        <p:spPr bwMode="auto">
          <a:xfrm>
            <a:off x="2057400" y="4267200"/>
            <a:ext cx="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89" name="Line 63"/>
          <p:cNvSpPr>
            <a:spLocks noChangeShapeType="1"/>
          </p:cNvSpPr>
          <p:nvPr/>
        </p:nvSpPr>
        <p:spPr bwMode="auto">
          <a:xfrm>
            <a:off x="2438400" y="4191000"/>
            <a:ext cx="45720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Tree>
    <p:extLst>
      <p:ext uri="{BB962C8B-B14F-4D97-AF65-F5344CB8AC3E}">
        <p14:creationId xmlns:p14="http://schemas.microsoft.com/office/powerpoint/2010/main" val="13471063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7171" name="Group 3"/>
          <p:cNvGrpSpPr>
            <a:grpSpLocks/>
          </p:cNvGrpSpPr>
          <p:nvPr/>
        </p:nvGrpSpPr>
        <p:grpSpPr bwMode="auto">
          <a:xfrm>
            <a:off x="3048000" y="2438400"/>
            <a:ext cx="3140075" cy="1600200"/>
            <a:chOff x="1680" y="1536"/>
            <a:chExt cx="1978" cy="1008"/>
          </a:xfrm>
        </p:grpSpPr>
        <p:grpSp>
          <p:nvGrpSpPr>
            <p:cNvPr id="7221" name="Group 4"/>
            <p:cNvGrpSpPr>
              <a:grpSpLocks/>
            </p:cNvGrpSpPr>
            <p:nvPr/>
          </p:nvGrpSpPr>
          <p:grpSpPr bwMode="auto">
            <a:xfrm>
              <a:off x="2074" y="1824"/>
              <a:ext cx="1344" cy="720"/>
              <a:chOff x="336" y="1056"/>
              <a:chExt cx="1344" cy="720"/>
            </a:xfrm>
          </p:grpSpPr>
          <p:sp>
            <p:nvSpPr>
              <p:cNvPr id="7231"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2"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233"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222"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7223"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7224"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7225" name="Group 11"/>
            <p:cNvGrpSpPr>
              <a:grpSpLocks/>
            </p:cNvGrpSpPr>
            <p:nvPr/>
          </p:nvGrpSpPr>
          <p:grpSpPr bwMode="auto">
            <a:xfrm>
              <a:off x="1680" y="1536"/>
              <a:ext cx="1966" cy="768"/>
              <a:chOff x="326" y="624"/>
              <a:chExt cx="1966" cy="768"/>
            </a:xfrm>
          </p:grpSpPr>
          <p:sp>
            <p:nvSpPr>
              <p:cNvPr id="7226"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7227"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7228"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7229"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7230"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7172" name="Text Box 17"/>
          <p:cNvSpPr txBox="1">
            <a:spLocks noChangeArrowheads="1"/>
          </p:cNvSpPr>
          <p:nvPr/>
        </p:nvSpPr>
        <p:spPr bwMode="auto">
          <a:xfrm>
            <a:off x="457200" y="2209800"/>
            <a:ext cx="350996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III: t</a:t>
            </a:r>
            <a:r>
              <a:rPr lang="en-US" baseline="-25000"/>
              <a:t>p</a:t>
            </a:r>
            <a:r>
              <a:rPr lang="en-US"/>
              <a:t> = 1.0; t</a:t>
            </a:r>
            <a:r>
              <a:rPr lang="en-US" baseline="-25000"/>
              <a:t>a</a:t>
            </a:r>
            <a:r>
              <a:rPr lang="en-US"/>
              <a:t> = 0.5</a:t>
            </a:r>
          </a:p>
        </p:txBody>
      </p:sp>
      <p:sp>
        <p:nvSpPr>
          <p:cNvPr id="7173" name="Text Box 18"/>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74" name="Text Box 19"/>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75" name="Text Box 23"/>
          <p:cNvSpPr txBox="1">
            <a:spLocks noChangeArrowheads="1"/>
          </p:cNvSpPr>
          <p:nvPr/>
        </p:nvSpPr>
        <p:spPr bwMode="auto">
          <a:xfrm>
            <a:off x="0" y="35814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7176" name="Text Box 48"/>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1 part / time unit</a:t>
            </a:r>
          </a:p>
          <a:p>
            <a:r>
              <a:rPr lang="en-US" sz="2000"/>
              <a:t>Expected CT </a:t>
            </a:r>
            <a:r>
              <a:rPr lang="en-US" sz="2000">
                <a:sym typeface="Symbol" charset="0"/>
              </a:rPr>
              <a:t></a:t>
            </a:r>
            <a:r>
              <a:rPr lang="en-US" sz="2000">
                <a:solidFill>
                  <a:srgbClr val="F41302"/>
                </a:solidFill>
                <a:sym typeface="Symbol" charset="0"/>
              </a:rPr>
              <a:t> </a:t>
            </a:r>
            <a:endParaRPr lang="en-US" sz="2000"/>
          </a:p>
        </p:txBody>
      </p:sp>
      <p:grpSp>
        <p:nvGrpSpPr>
          <p:cNvPr id="7177" name="Group 64"/>
          <p:cNvGrpSpPr>
            <a:grpSpLocks/>
          </p:cNvGrpSpPr>
          <p:nvPr/>
        </p:nvGrpSpPr>
        <p:grpSpPr bwMode="auto">
          <a:xfrm>
            <a:off x="228600" y="3810000"/>
            <a:ext cx="3536950" cy="2819400"/>
            <a:chOff x="144" y="2400"/>
            <a:chExt cx="2228" cy="1776"/>
          </a:xfrm>
        </p:grpSpPr>
        <p:sp>
          <p:nvSpPr>
            <p:cNvPr id="7182" name="Line 20"/>
            <p:cNvSpPr>
              <a:spLocks noChangeShapeType="1"/>
            </p:cNvSpPr>
            <p:nvPr/>
          </p:nvSpPr>
          <p:spPr bwMode="auto">
            <a:xfrm>
              <a:off x="336" y="3648"/>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183" name="Line 21"/>
            <p:cNvSpPr>
              <a:spLocks noChangeShapeType="1"/>
            </p:cNvSpPr>
            <p:nvPr/>
          </p:nvSpPr>
          <p:spPr bwMode="auto">
            <a:xfrm flipV="1">
              <a:off x="336" y="2400"/>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184" name="Text Box 22"/>
            <p:cNvSpPr txBox="1">
              <a:spLocks noChangeArrowheads="1"/>
            </p:cNvSpPr>
            <p:nvPr/>
          </p:nvSpPr>
          <p:spPr bwMode="auto">
            <a:xfrm>
              <a:off x="2256" y="3600"/>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7185" name="Line 24"/>
            <p:cNvSpPr>
              <a:spLocks noChangeShapeType="1"/>
            </p:cNvSpPr>
            <p:nvPr/>
          </p:nvSpPr>
          <p:spPr bwMode="auto">
            <a:xfrm flipV="1">
              <a:off x="33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6" name="Line 25"/>
            <p:cNvSpPr>
              <a:spLocks noChangeShapeType="1"/>
            </p:cNvSpPr>
            <p:nvPr/>
          </p:nvSpPr>
          <p:spPr bwMode="auto">
            <a:xfrm flipV="1">
              <a:off x="48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7" name="Line 26"/>
            <p:cNvSpPr>
              <a:spLocks noChangeShapeType="1"/>
            </p:cNvSpPr>
            <p:nvPr/>
          </p:nvSpPr>
          <p:spPr bwMode="auto">
            <a:xfrm flipV="1">
              <a:off x="672"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8" name="Line 27"/>
            <p:cNvSpPr>
              <a:spLocks noChangeShapeType="1"/>
            </p:cNvSpPr>
            <p:nvPr/>
          </p:nvSpPr>
          <p:spPr bwMode="auto">
            <a:xfrm flipV="1">
              <a:off x="81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9" name="Line 28"/>
            <p:cNvSpPr>
              <a:spLocks noChangeShapeType="1"/>
            </p:cNvSpPr>
            <p:nvPr/>
          </p:nvSpPr>
          <p:spPr bwMode="auto">
            <a:xfrm flipV="1">
              <a:off x="1008"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0" name="Line 29"/>
            <p:cNvSpPr>
              <a:spLocks noChangeShapeType="1"/>
            </p:cNvSpPr>
            <p:nvPr/>
          </p:nvSpPr>
          <p:spPr bwMode="auto">
            <a:xfrm flipV="1">
              <a:off x="1152"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1" name="Line 31"/>
            <p:cNvSpPr>
              <a:spLocks noChangeShapeType="1"/>
            </p:cNvSpPr>
            <p:nvPr/>
          </p:nvSpPr>
          <p:spPr bwMode="auto">
            <a:xfrm flipV="1">
              <a:off x="960"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2" name="Line 32"/>
            <p:cNvSpPr>
              <a:spLocks noChangeShapeType="1"/>
            </p:cNvSpPr>
            <p:nvPr/>
          </p:nvSpPr>
          <p:spPr bwMode="auto">
            <a:xfrm flipV="1">
              <a:off x="624"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3" name="Line 33"/>
            <p:cNvSpPr>
              <a:spLocks noChangeShapeType="1"/>
            </p:cNvSpPr>
            <p:nvPr/>
          </p:nvSpPr>
          <p:spPr bwMode="auto">
            <a:xfrm flipV="1">
              <a:off x="1296"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4" name="Line 34"/>
            <p:cNvSpPr>
              <a:spLocks noChangeShapeType="1"/>
            </p:cNvSpPr>
            <p:nvPr/>
          </p:nvSpPr>
          <p:spPr bwMode="auto">
            <a:xfrm flipV="1">
              <a:off x="1632"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5" name="Line 35"/>
            <p:cNvSpPr>
              <a:spLocks noChangeShapeType="1"/>
            </p:cNvSpPr>
            <p:nvPr/>
          </p:nvSpPr>
          <p:spPr bwMode="auto">
            <a:xfrm flipV="1">
              <a:off x="1968"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6" name="Text Box 37"/>
            <p:cNvSpPr txBox="1">
              <a:spLocks noChangeArrowheads="1"/>
            </p:cNvSpPr>
            <p:nvPr/>
          </p:nvSpPr>
          <p:spPr bwMode="auto">
            <a:xfrm>
              <a:off x="144" y="3216"/>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7197" name="Text Box 38"/>
            <p:cNvSpPr txBox="1">
              <a:spLocks noChangeArrowheads="1"/>
            </p:cNvSpPr>
            <p:nvPr/>
          </p:nvSpPr>
          <p:spPr bwMode="auto">
            <a:xfrm>
              <a:off x="144" y="3312"/>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98" name="Text Box 39"/>
            <p:cNvSpPr txBox="1">
              <a:spLocks noChangeArrowheads="1"/>
            </p:cNvSpPr>
            <p:nvPr/>
          </p:nvSpPr>
          <p:spPr bwMode="auto">
            <a:xfrm>
              <a:off x="576"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7199" name="Text Box 40"/>
            <p:cNvSpPr txBox="1">
              <a:spLocks noChangeArrowheads="1"/>
            </p:cNvSpPr>
            <p:nvPr/>
          </p:nvSpPr>
          <p:spPr bwMode="auto">
            <a:xfrm>
              <a:off x="912" y="37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7200" name="Text Box 41"/>
            <p:cNvSpPr txBox="1">
              <a:spLocks noChangeArrowheads="1"/>
            </p:cNvSpPr>
            <p:nvPr/>
          </p:nvSpPr>
          <p:spPr bwMode="auto">
            <a:xfrm>
              <a:off x="1248"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7201" name="Text Box 42"/>
            <p:cNvSpPr txBox="1">
              <a:spLocks noChangeArrowheads="1"/>
            </p:cNvSpPr>
            <p:nvPr/>
          </p:nvSpPr>
          <p:spPr bwMode="auto">
            <a:xfrm>
              <a:off x="1584"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7202" name="Text Box 43"/>
            <p:cNvSpPr txBox="1">
              <a:spLocks noChangeArrowheads="1"/>
            </p:cNvSpPr>
            <p:nvPr/>
          </p:nvSpPr>
          <p:spPr bwMode="auto">
            <a:xfrm>
              <a:off x="1920"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7203" name="Line 44"/>
            <p:cNvSpPr>
              <a:spLocks noChangeShapeType="1"/>
            </p:cNvSpPr>
            <p:nvPr/>
          </p:nvSpPr>
          <p:spPr bwMode="auto">
            <a:xfrm flipV="1">
              <a:off x="336" y="3840"/>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4" name="Text Box 45"/>
            <p:cNvSpPr txBox="1">
              <a:spLocks noChangeArrowheads="1"/>
            </p:cNvSpPr>
            <p:nvPr/>
          </p:nvSpPr>
          <p:spPr bwMode="auto">
            <a:xfrm>
              <a:off x="384" y="3936"/>
              <a:ext cx="479"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7205" name="Line 46"/>
            <p:cNvSpPr>
              <a:spLocks noChangeShapeType="1"/>
            </p:cNvSpPr>
            <p:nvPr/>
          </p:nvSpPr>
          <p:spPr bwMode="auto">
            <a:xfrm flipV="1">
              <a:off x="1104" y="3840"/>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6" name="Text Box 47"/>
            <p:cNvSpPr txBox="1">
              <a:spLocks noChangeArrowheads="1"/>
            </p:cNvSpPr>
            <p:nvPr/>
          </p:nvSpPr>
          <p:spPr bwMode="auto">
            <a:xfrm>
              <a:off x="1152" y="3936"/>
              <a:ext cx="685"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7207" name="Line 49"/>
            <p:cNvSpPr>
              <a:spLocks noChangeShapeType="1"/>
            </p:cNvSpPr>
            <p:nvPr/>
          </p:nvSpPr>
          <p:spPr bwMode="auto">
            <a:xfrm flipV="1">
              <a:off x="1344"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8" name="Line 50"/>
            <p:cNvSpPr>
              <a:spLocks noChangeShapeType="1"/>
            </p:cNvSpPr>
            <p:nvPr/>
          </p:nvSpPr>
          <p:spPr bwMode="auto">
            <a:xfrm flipV="1">
              <a:off x="1488"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9" name="Line 51"/>
            <p:cNvSpPr>
              <a:spLocks noChangeShapeType="1"/>
            </p:cNvSpPr>
            <p:nvPr/>
          </p:nvSpPr>
          <p:spPr bwMode="auto">
            <a:xfrm flipV="1">
              <a:off x="168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0" name="Line 52"/>
            <p:cNvSpPr>
              <a:spLocks noChangeShapeType="1"/>
            </p:cNvSpPr>
            <p:nvPr/>
          </p:nvSpPr>
          <p:spPr bwMode="auto">
            <a:xfrm flipV="1">
              <a:off x="201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1" name="Line 53"/>
            <p:cNvSpPr>
              <a:spLocks noChangeShapeType="1"/>
            </p:cNvSpPr>
            <p:nvPr/>
          </p:nvSpPr>
          <p:spPr bwMode="auto">
            <a:xfrm flipV="1">
              <a:off x="1824"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2" name="Text Box 54"/>
            <p:cNvSpPr txBox="1">
              <a:spLocks noChangeArrowheads="1"/>
            </p:cNvSpPr>
            <p:nvPr/>
          </p:nvSpPr>
          <p:spPr bwMode="auto">
            <a:xfrm>
              <a:off x="144" y="2880"/>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7213" name="Text Box 55"/>
            <p:cNvSpPr txBox="1">
              <a:spLocks noChangeArrowheads="1"/>
            </p:cNvSpPr>
            <p:nvPr/>
          </p:nvSpPr>
          <p:spPr bwMode="auto">
            <a:xfrm>
              <a:off x="144" y="254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7214" name="Line 57"/>
            <p:cNvSpPr>
              <a:spLocks noChangeShapeType="1"/>
            </p:cNvSpPr>
            <p:nvPr/>
          </p:nvSpPr>
          <p:spPr bwMode="auto">
            <a:xfrm>
              <a:off x="336" y="3312"/>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5" name="Line 58"/>
            <p:cNvSpPr>
              <a:spLocks noChangeShapeType="1"/>
            </p:cNvSpPr>
            <p:nvPr/>
          </p:nvSpPr>
          <p:spPr bwMode="auto">
            <a:xfrm flipV="1">
              <a:off x="480" y="297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6" name="Line 59"/>
            <p:cNvSpPr>
              <a:spLocks noChangeShapeType="1"/>
            </p:cNvSpPr>
            <p:nvPr/>
          </p:nvSpPr>
          <p:spPr bwMode="auto">
            <a:xfrm>
              <a:off x="480" y="297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7" name="Line 60"/>
            <p:cNvSpPr>
              <a:spLocks noChangeShapeType="1"/>
            </p:cNvSpPr>
            <p:nvPr/>
          </p:nvSpPr>
          <p:spPr bwMode="auto">
            <a:xfrm flipV="1">
              <a:off x="816" y="264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8" name="Line 61"/>
            <p:cNvSpPr>
              <a:spLocks noChangeShapeType="1"/>
            </p:cNvSpPr>
            <p:nvPr/>
          </p:nvSpPr>
          <p:spPr bwMode="auto">
            <a:xfrm>
              <a:off x="816" y="2640"/>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9" name="Line 62"/>
            <p:cNvSpPr>
              <a:spLocks noChangeShapeType="1"/>
            </p:cNvSpPr>
            <p:nvPr/>
          </p:nvSpPr>
          <p:spPr bwMode="auto">
            <a:xfrm flipV="1">
              <a:off x="1152" y="2400"/>
              <a:ext cx="0" cy="24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20" name="Line 63"/>
            <p:cNvSpPr>
              <a:spLocks noChangeShapeType="1"/>
            </p:cNvSpPr>
            <p:nvPr/>
          </p:nvSpPr>
          <p:spPr bwMode="auto">
            <a:xfrm flipV="1">
              <a:off x="216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7178" name="Text Box 65"/>
          <p:cNvSpPr txBox="1">
            <a:spLocks noChangeArrowheads="1"/>
          </p:cNvSpPr>
          <p:nvPr/>
        </p:nvSpPr>
        <p:spPr bwMode="auto">
          <a:xfrm>
            <a:off x="2209800" y="4495800"/>
            <a:ext cx="1654175" cy="3968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2000">
                <a:solidFill>
                  <a:srgbClr val="F41302"/>
                </a:solidFill>
              </a:rPr>
              <a:t>Congestion!</a:t>
            </a:r>
          </a:p>
        </p:txBody>
      </p:sp>
      <p:sp>
        <p:nvSpPr>
          <p:cNvPr id="7179" name="Line 66"/>
          <p:cNvSpPr>
            <a:spLocks noChangeShapeType="1"/>
          </p:cNvSpPr>
          <p:nvPr/>
        </p:nvSpPr>
        <p:spPr bwMode="auto">
          <a:xfrm flipH="1">
            <a:off x="1066800" y="4800600"/>
            <a:ext cx="1143000" cy="2286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0" name="Line 67"/>
          <p:cNvSpPr>
            <a:spLocks noChangeShapeType="1"/>
          </p:cNvSpPr>
          <p:nvPr/>
        </p:nvSpPr>
        <p:spPr bwMode="auto">
          <a:xfrm flipH="1" flipV="1">
            <a:off x="1447800" y="4495800"/>
            <a:ext cx="762000" cy="152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1" name="Line 70"/>
          <p:cNvSpPr>
            <a:spLocks noChangeShapeType="1"/>
          </p:cNvSpPr>
          <p:nvPr/>
        </p:nvSpPr>
        <p:spPr bwMode="auto">
          <a:xfrm flipH="1" flipV="1">
            <a:off x="1905000" y="4038600"/>
            <a:ext cx="304800" cy="457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Tree>
    <p:extLst>
      <p:ext uri="{BB962C8B-B14F-4D97-AF65-F5344CB8AC3E}">
        <p14:creationId xmlns:p14="http://schemas.microsoft.com/office/powerpoint/2010/main" val="537681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dirty="0">
                <a:solidFill>
                  <a:srgbClr val="000000"/>
                </a:solidFill>
                <a:ea typeface="ＭＳ Ｐゴシック" charset="0"/>
              </a:rPr>
              <a:t>A single workstation with variable inter-arrival times</a:t>
            </a:r>
          </a:p>
        </p:txBody>
      </p:sp>
      <p:grpSp>
        <p:nvGrpSpPr>
          <p:cNvPr id="8195" name="Group 3"/>
          <p:cNvGrpSpPr>
            <a:grpSpLocks/>
          </p:cNvGrpSpPr>
          <p:nvPr/>
        </p:nvGrpSpPr>
        <p:grpSpPr bwMode="auto">
          <a:xfrm>
            <a:off x="2819400" y="2286000"/>
            <a:ext cx="3140075" cy="1600200"/>
            <a:chOff x="1680" y="1536"/>
            <a:chExt cx="1978" cy="1008"/>
          </a:xfrm>
        </p:grpSpPr>
        <p:grpSp>
          <p:nvGrpSpPr>
            <p:cNvPr id="8245" name="Group 4"/>
            <p:cNvGrpSpPr>
              <a:grpSpLocks/>
            </p:cNvGrpSpPr>
            <p:nvPr/>
          </p:nvGrpSpPr>
          <p:grpSpPr bwMode="auto">
            <a:xfrm>
              <a:off x="2074" y="1824"/>
              <a:ext cx="1344" cy="720"/>
              <a:chOff x="336" y="1056"/>
              <a:chExt cx="1344" cy="720"/>
            </a:xfrm>
          </p:grpSpPr>
          <p:sp>
            <p:nvSpPr>
              <p:cNvPr id="8255"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8256"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257"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8246"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8247"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8248"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8249" name="Group 11"/>
            <p:cNvGrpSpPr>
              <a:grpSpLocks/>
            </p:cNvGrpSpPr>
            <p:nvPr/>
          </p:nvGrpSpPr>
          <p:grpSpPr bwMode="auto">
            <a:xfrm>
              <a:off x="1680" y="1536"/>
              <a:ext cx="1966" cy="768"/>
              <a:chOff x="326" y="624"/>
              <a:chExt cx="1966" cy="768"/>
            </a:xfrm>
          </p:grpSpPr>
          <p:sp>
            <p:nvSpPr>
              <p:cNvPr id="8250"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8251"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8252"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8253"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8254"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8196" name="Text Box 17"/>
          <p:cNvSpPr txBox="1">
            <a:spLocks noChangeArrowheads="1"/>
          </p:cNvSpPr>
          <p:nvPr/>
        </p:nvSpPr>
        <p:spPr bwMode="auto">
          <a:xfrm>
            <a:off x="441325" y="1889125"/>
            <a:ext cx="60817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p</a:t>
            </a:r>
            <a:r>
              <a:rPr lang="en-US"/>
              <a:t>=1; t</a:t>
            </a:r>
            <a:r>
              <a:rPr lang="en-US" baseline="-25000"/>
              <a:t>a</a:t>
            </a:r>
            <a:r>
              <a:rPr lang="en-US">
                <a:sym typeface="Symbol" charset="0"/>
              </a:rPr>
              <a:t>N(1,0.1</a:t>
            </a:r>
            <a:r>
              <a:rPr lang="en-US" baseline="30000">
                <a:sym typeface="Symbol" charset="0"/>
              </a:rPr>
              <a:t>2</a:t>
            </a:r>
            <a:r>
              <a:rPr lang="en-US">
                <a:sym typeface="Symbol" charset="0"/>
              </a:rPr>
              <a:t>)   (c</a:t>
            </a:r>
            <a:r>
              <a:rPr lang="en-US" baseline="-25000">
                <a:sym typeface="Symbol" charset="0"/>
              </a:rPr>
              <a:t>a</a:t>
            </a:r>
            <a:r>
              <a:rPr lang="en-US">
                <a:sym typeface="Symbol" charset="0"/>
              </a:rPr>
              <a:t>=</a:t>
            </a:r>
            <a:r>
              <a:rPr lang="en-US" baseline="-25000">
                <a:sym typeface="Symbol" charset="0"/>
              </a:rPr>
              <a:t>a</a:t>
            </a:r>
            <a:r>
              <a:rPr lang="en-US">
                <a:sym typeface="Symbol" charset="0"/>
              </a:rPr>
              <a:t> / t</a:t>
            </a:r>
            <a:r>
              <a:rPr lang="en-US" baseline="-25000">
                <a:sym typeface="Symbol" charset="0"/>
              </a:rPr>
              <a:t>a</a:t>
            </a:r>
            <a:r>
              <a:rPr lang="en-US">
                <a:sym typeface="Symbol" charset="0"/>
              </a:rPr>
              <a:t> = 0.1)</a:t>
            </a:r>
            <a:endParaRPr lang="en-US"/>
          </a:p>
        </p:txBody>
      </p:sp>
      <p:sp>
        <p:nvSpPr>
          <p:cNvPr id="8197" name="Line 19"/>
          <p:cNvSpPr>
            <a:spLocks noChangeShapeType="1"/>
          </p:cNvSpPr>
          <p:nvPr/>
        </p:nvSpPr>
        <p:spPr bwMode="auto">
          <a:xfrm>
            <a:off x="533400" y="60198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198" name="Line 20"/>
          <p:cNvSpPr>
            <a:spLocks noChangeShapeType="1"/>
          </p:cNvSpPr>
          <p:nvPr/>
        </p:nvSpPr>
        <p:spPr bwMode="auto">
          <a:xfrm flipV="1">
            <a:off x="533400" y="4038600"/>
            <a:ext cx="0" cy="1981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199" name="Text Box 21"/>
          <p:cNvSpPr txBox="1">
            <a:spLocks noChangeArrowheads="1"/>
          </p:cNvSpPr>
          <p:nvPr/>
        </p:nvSpPr>
        <p:spPr bwMode="auto">
          <a:xfrm>
            <a:off x="3581400" y="59436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8200" name="Line 22"/>
          <p:cNvSpPr>
            <a:spLocks noChangeShapeType="1"/>
          </p:cNvSpPr>
          <p:nvPr/>
        </p:nvSpPr>
        <p:spPr bwMode="auto">
          <a:xfrm flipV="1">
            <a:off x="5334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1" name="Line 23"/>
          <p:cNvSpPr>
            <a:spLocks noChangeShapeType="1"/>
          </p:cNvSpPr>
          <p:nvPr/>
        </p:nvSpPr>
        <p:spPr bwMode="auto">
          <a:xfrm flipV="1">
            <a:off x="22098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2" name="Line 24"/>
          <p:cNvSpPr>
            <a:spLocks noChangeShapeType="1"/>
          </p:cNvSpPr>
          <p:nvPr/>
        </p:nvSpPr>
        <p:spPr bwMode="auto">
          <a:xfrm flipV="1">
            <a:off x="11430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3" name="Line 27"/>
          <p:cNvSpPr>
            <a:spLocks noChangeShapeType="1"/>
          </p:cNvSpPr>
          <p:nvPr/>
        </p:nvSpPr>
        <p:spPr bwMode="auto">
          <a:xfrm flipV="1">
            <a:off x="17526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4" name="Line 28"/>
          <p:cNvSpPr>
            <a:spLocks noChangeShapeType="1"/>
          </p:cNvSpPr>
          <p:nvPr/>
        </p:nvSpPr>
        <p:spPr bwMode="auto">
          <a:xfrm flipV="1">
            <a:off x="16764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5" name="Line 29"/>
          <p:cNvSpPr>
            <a:spLocks noChangeShapeType="1"/>
          </p:cNvSpPr>
          <p:nvPr/>
        </p:nvSpPr>
        <p:spPr bwMode="auto">
          <a:xfrm flipV="1">
            <a:off x="10668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6" name="Line 30"/>
          <p:cNvSpPr>
            <a:spLocks noChangeShapeType="1"/>
          </p:cNvSpPr>
          <p:nvPr/>
        </p:nvSpPr>
        <p:spPr bwMode="auto">
          <a:xfrm flipV="1">
            <a:off x="22860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7" name="Line 31"/>
          <p:cNvSpPr>
            <a:spLocks noChangeShapeType="1"/>
          </p:cNvSpPr>
          <p:nvPr/>
        </p:nvSpPr>
        <p:spPr bwMode="auto">
          <a:xfrm flipV="1">
            <a:off x="28194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8" name="Line 32"/>
          <p:cNvSpPr>
            <a:spLocks noChangeShapeType="1"/>
          </p:cNvSpPr>
          <p:nvPr/>
        </p:nvSpPr>
        <p:spPr bwMode="auto">
          <a:xfrm flipV="1">
            <a:off x="33528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9" name="Text Box 33"/>
          <p:cNvSpPr txBox="1">
            <a:spLocks noChangeArrowheads="1"/>
          </p:cNvSpPr>
          <p:nvPr/>
        </p:nvSpPr>
        <p:spPr bwMode="auto">
          <a:xfrm>
            <a:off x="228600" y="53340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8210" name="Text Box 34"/>
          <p:cNvSpPr txBox="1">
            <a:spLocks noChangeArrowheads="1"/>
          </p:cNvSpPr>
          <p:nvPr/>
        </p:nvSpPr>
        <p:spPr bwMode="auto">
          <a:xfrm>
            <a:off x="228600" y="54864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8211" name="Text Box 35"/>
          <p:cNvSpPr txBox="1">
            <a:spLocks noChangeArrowheads="1"/>
          </p:cNvSpPr>
          <p:nvPr/>
        </p:nvSpPr>
        <p:spPr bwMode="auto">
          <a:xfrm>
            <a:off x="9144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8212" name="Text Box 36"/>
          <p:cNvSpPr txBox="1">
            <a:spLocks noChangeArrowheads="1"/>
          </p:cNvSpPr>
          <p:nvPr/>
        </p:nvSpPr>
        <p:spPr bwMode="auto">
          <a:xfrm>
            <a:off x="1447800" y="61404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8213" name="Text Box 37"/>
          <p:cNvSpPr txBox="1">
            <a:spLocks noChangeArrowheads="1"/>
          </p:cNvSpPr>
          <p:nvPr/>
        </p:nvSpPr>
        <p:spPr bwMode="auto">
          <a:xfrm>
            <a:off x="19812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8214" name="Text Box 38"/>
          <p:cNvSpPr txBox="1">
            <a:spLocks noChangeArrowheads="1"/>
          </p:cNvSpPr>
          <p:nvPr/>
        </p:nvSpPr>
        <p:spPr bwMode="auto">
          <a:xfrm>
            <a:off x="25146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8215" name="Text Box 39"/>
          <p:cNvSpPr txBox="1">
            <a:spLocks noChangeArrowheads="1"/>
          </p:cNvSpPr>
          <p:nvPr/>
        </p:nvSpPr>
        <p:spPr bwMode="auto">
          <a:xfrm>
            <a:off x="30480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8216" name="Line 40"/>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7" name="Text Box 41"/>
          <p:cNvSpPr txBox="1">
            <a:spLocks noChangeArrowheads="1"/>
          </p:cNvSpPr>
          <p:nvPr/>
        </p:nvSpPr>
        <p:spPr bwMode="auto">
          <a:xfrm>
            <a:off x="609600" y="64770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8218" name="Line 42"/>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9" name="Text Box 43"/>
          <p:cNvSpPr txBox="1">
            <a:spLocks noChangeArrowheads="1"/>
          </p:cNvSpPr>
          <p:nvPr/>
        </p:nvSpPr>
        <p:spPr bwMode="auto">
          <a:xfrm>
            <a:off x="1828800" y="64770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8220" name="Line 46"/>
          <p:cNvSpPr>
            <a:spLocks noChangeShapeType="1"/>
          </p:cNvSpPr>
          <p:nvPr/>
        </p:nvSpPr>
        <p:spPr bwMode="auto">
          <a:xfrm flipV="1">
            <a:off x="26670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1" name="Line 47"/>
          <p:cNvSpPr>
            <a:spLocks noChangeShapeType="1"/>
          </p:cNvSpPr>
          <p:nvPr/>
        </p:nvSpPr>
        <p:spPr bwMode="auto">
          <a:xfrm flipV="1">
            <a:off x="31242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2" name="Text Box 49"/>
          <p:cNvSpPr txBox="1">
            <a:spLocks noChangeArrowheads="1"/>
          </p:cNvSpPr>
          <p:nvPr/>
        </p:nvSpPr>
        <p:spPr bwMode="auto">
          <a:xfrm>
            <a:off x="228600" y="48006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8223" name="Text Box 50"/>
          <p:cNvSpPr txBox="1">
            <a:spLocks noChangeArrowheads="1"/>
          </p:cNvSpPr>
          <p:nvPr/>
        </p:nvSpPr>
        <p:spPr bwMode="auto">
          <a:xfrm>
            <a:off x="228600" y="42672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8224" name="Line 51"/>
          <p:cNvSpPr>
            <a:spLocks noChangeShapeType="1"/>
          </p:cNvSpPr>
          <p:nvPr/>
        </p:nvSpPr>
        <p:spPr bwMode="auto">
          <a:xfrm>
            <a:off x="533400" y="54864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5" name="Line 52"/>
          <p:cNvSpPr>
            <a:spLocks noChangeShapeType="1"/>
          </p:cNvSpPr>
          <p:nvPr/>
        </p:nvSpPr>
        <p:spPr bwMode="auto">
          <a:xfrm flipV="1">
            <a:off x="10668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6" name="Text Box 58"/>
          <p:cNvSpPr txBox="1">
            <a:spLocks noChangeArrowheads="1"/>
          </p:cNvSpPr>
          <p:nvPr/>
        </p:nvSpPr>
        <p:spPr bwMode="auto">
          <a:xfrm>
            <a:off x="152400" y="3657600"/>
            <a:ext cx="56832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8227" name="Line 59"/>
          <p:cNvSpPr>
            <a:spLocks noChangeShapeType="1"/>
          </p:cNvSpPr>
          <p:nvPr/>
        </p:nvSpPr>
        <p:spPr bwMode="auto">
          <a:xfrm flipV="1">
            <a:off x="11430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8" name="Line 60"/>
          <p:cNvSpPr>
            <a:spLocks noChangeShapeType="1"/>
          </p:cNvSpPr>
          <p:nvPr/>
        </p:nvSpPr>
        <p:spPr bwMode="auto">
          <a:xfrm>
            <a:off x="1143000" y="54864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9" name="Line 61"/>
          <p:cNvSpPr>
            <a:spLocks noChangeShapeType="1"/>
          </p:cNvSpPr>
          <p:nvPr/>
        </p:nvSpPr>
        <p:spPr bwMode="auto">
          <a:xfrm>
            <a:off x="16764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0" name="Line 62"/>
          <p:cNvSpPr>
            <a:spLocks noChangeShapeType="1"/>
          </p:cNvSpPr>
          <p:nvPr/>
        </p:nvSpPr>
        <p:spPr bwMode="auto">
          <a:xfrm flipV="1">
            <a:off x="17526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1" name="Line 63"/>
          <p:cNvSpPr>
            <a:spLocks noChangeShapeType="1"/>
          </p:cNvSpPr>
          <p:nvPr/>
        </p:nvSpPr>
        <p:spPr bwMode="auto">
          <a:xfrm>
            <a:off x="1752600" y="54864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2" name="Line 64"/>
          <p:cNvSpPr>
            <a:spLocks noChangeShapeType="1"/>
          </p:cNvSpPr>
          <p:nvPr/>
        </p:nvSpPr>
        <p:spPr bwMode="auto">
          <a:xfrm flipV="1">
            <a:off x="22098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3" name="Line 65"/>
          <p:cNvSpPr>
            <a:spLocks noChangeShapeType="1"/>
          </p:cNvSpPr>
          <p:nvPr/>
        </p:nvSpPr>
        <p:spPr bwMode="auto">
          <a:xfrm>
            <a:off x="2209800" y="4953000"/>
            <a:ext cx="76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4" name="Line 66"/>
          <p:cNvSpPr>
            <a:spLocks noChangeShapeType="1"/>
          </p:cNvSpPr>
          <p:nvPr/>
        </p:nvSpPr>
        <p:spPr bwMode="auto">
          <a:xfrm>
            <a:off x="22860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5" name="Line 67"/>
          <p:cNvSpPr>
            <a:spLocks noChangeShapeType="1"/>
          </p:cNvSpPr>
          <p:nvPr/>
        </p:nvSpPr>
        <p:spPr bwMode="auto">
          <a:xfrm>
            <a:off x="2286000" y="5486400"/>
            <a:ext cx="381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6" name="Line 68"/>
          <p:cNvSpPr>
            <a:spLocks noChangeShapeType="1"/>
          </p:cNvSpPr>
          <p:nvPr/>
        </p:nvSpPr>
        <p:spPr bwMode="auto">
          <a:xfrm flipV="1">
            <a:off x="26670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7" name="Line 69"/>
          <p:cNvSpPr>
            <a:spLocks noChangeShapeType="1"/>
          </p:cNvSpPr>
          <p:nvPr/>
        </p:nvSpPr>
        <p:spPr bwMode="auto">
          <a:xfrm>
            <a:off x="2667000" y="49530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8" name="Line 71"/>
          <p:cNvSpPr>
            <a:spLocks noChangeShapeType="1"/>
          </p:cNvSpPr>
          <p:nvPr/>
        </p:nvSpPr>
        <p:spPr bwMode="auto">
          <a:xfrm>
            <a:off x="28194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9" name="Line 72"/>
          <p:cNvSpPr>
            <a:spLocks noChangeShapeType="1"/>
          </p:cNvSpPr>
          <p:nvPr/>
        </p:nvSpPr>
        <p:spPr bwMode="auto">
          <a:xfrm>
            <a:off x="2819400" y="5486400"/>
            <a:ext cx="304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0" name="Line 74"/>
          <p:cNvSpPr>
            <a:spLocks noChangeShapeType="1"/>
          </p:cNvSpPr>
          <p:nvPr/>
        </p:nvSpPr>
        <p:spPr bwMode="auto">
          <a:xfrm flipV="1">
            <a:off x="31242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1" name="Line 75"/>
          <p:cNvSpPr>
            <a:spLocks noChangeShapeType="1"/>
          </p:cNvSpPr>
          <p:nvPr/>
        </p:nvSpPr>
        <p:spPr bwMode="auto">
          <a:xfrm>
            <a:off x="3124200" y="4953000"/>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2" name="Line 76"/>
          <p:cNvSpPr>
            <a:spLocks noChangeShapeType="1"/>
          </p:cNvSpPr>
          <p:nvPr/>
        </p:nvSpPr>
        <p:spPr bwMode="auto">
          <a:xfrm>
            <a:off x="33528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3" name="Line 77"/>
          <p:cNvSpPr>
            <a:spLocks noChangeShapeType="1"/>
          </p:cNvSpPr>
          <p:nvPr/>
        </p:nvSpPr>
        <p:spPr bwMode="auto">
          <a:xfrm>
            <a:off x="3352800" y="54864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4" name="Rectangle 78"/>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spTree>
    <p:extLst>
      <p:ext uri="{BB962C8B-B14F-4D97-AF65-F5344CB8AC3E}">
        <p14:creationId xmlns:p14="http://schemas.microsoft.com/office/powerpoint/2010/main" val="2089787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a:solidFill>
                  <a:srgbClr val="369931"/>
                </a:solidFill>
                <a:latin typeface="Times New Roman" charset="0"/>
                <a:ea typeface="ＭＳ Ｐゴシック" charset="0"/>
              </a:rPr>
              <a:t>A single workstation with variable inter-arrival times</a:t>
            </a:r>
            <a:endParaRPr lang="en-US">
              <a:latin typeface="Times New Roman" charset="0"/>
              <a:ea typeface="ＭＳ Ｐゴシック" charset="0"/>
            </a:endParaRPr>
          </a:p>
        </p:txBody>
      </p:sp>
      <p:grpSp>
        <p:nvGrpSpPr>
          <p:cNvPr id="9219" name="Group 3"/>
          <p:cNvGrpSpPr>
            <a:grpSpLocks/>
          </p:cNvGrpSpPr>
          <p:nvPr/>
        </p:nvGrpSpPr>
        <p:grpSpPr bwMode="auto">
          <a:xfrm>
            <a:off x="2819400" y="2286000"/>
            <a:ext cx="3140075" cy="1600200"/>
            <a:chOff x="1680" y="1536"/>
            <a:chExt cx="1978" cy="1008"/>
          </a:xfrm>
        </p:grpSpPr>
        <p:grpSp>
          <p:nvGrpSpPr>
            <p:cNvPr id="9271" name="Group 4"/>
            <p:cNvGrpSpPr>
              <a:grpSpLocks/>
            </p:cNvGrpSpPr>
            <p:nvPr/>
          </p:nvGrpSpPr>
          <p:grpSpPr bwMode="auto">
            <a:xfrm>
              <a:off x="2074" y="1824"/>
              <a:ext cx="1344" cy="720"/>
              <a:chOff x="336" y="1056"/>
              <a:chExt cx="1344" cy="720"/>
            </a:xfrm>
          </p:grpSpPr>
          <p:sp>
            <p:nvSpPr>
              <p:cNvPr id="9281"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9282"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83"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9272"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9273"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9274"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9275" name="Group 11"/>
            <p:cNvGrpSpPr>
              <a:grpSpLocks/>
            </p:cNvGrpSpPr>
            <p:nvPr/>
          </p:nvGrpSpPr>
          <p:grpSpPr bwMode="auto">
            <a:xfrm>
              <a:off x="1680" y="1536"/>
              <a:ext cx="1966" cy="768"/>
              <a:chOff x="326" y="624"/>
              <a:chExt cx="1966" cy="768"/>
            </a:xfrm>
          </p:grpSpPr>
          <p:sp>
            <p:nvSpPr>
              <p:cNvPr id="9276"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9277"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9278"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9279"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9280"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9220" name="Text Box 17"/>
          <p:cNvSpPr txBox="1">
            <a:spLocks noChangeArrowheads="1"/>
          </p:cNvSpPr>
          <p:nvPr/>
        </p:nvSpPr>
        <p:spPr bwMode="auto">
          <a:xfrm>
            <a:off x="441325" y="1889125"/>
            <a:ext cx="61658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 t</a:t>
            </a:r>
            <a:r>
              <a:rPr lang="en-US" baseline="-25000"/>
              <a:t>p</a:t>
            </a:r>
            <a:r>
              <a:rPr lang="en-US"/>
              <a:t>=1; t</a:t>
            </a:r>
            <a:r>
              <a:rPr lang="en-US" baseline="-25000"/>
              <a:t>a</a:t>
            </a:r>
            <a:r>
              <a:rPr lang="en-US">
                <a:sym typeface="Symbol" charset="0"/>
              </a:rPr>
              <a:t>N(1,1.0</a:t>
            </a:r>
            <a:r>
              <a:rPr lang="en-US" baseline="30000">
                <a:sym typeface="Symbol" charset="0"/>
              </a:rPr>
              <a:t>2</a:t>
            </a:r>
            <a:r>
              <a:rPr lang="en-US">
                <a:sym typeface="Symbol" charset="0"/>
              </a:rPr>
              <a:t>)   (c</a:t>
            </a:r>
            <a:r>
              <a:rPr lang="en-US" baseline="-25000">
                <a:sym typeface="Symbol" charset="0"/>
              </a:rPr>
              <a:t>a</a:t>
            </a:r>
            <a:r>
              <a:rPr lang="en-US">
                <a:sym typeface="Symbol" charset="0"/>
              </a:rPr>
              <a:t>=</a:t>
            </a:r>
            <a:r>
              <a:rPr lang="en-US" baseline="-25000">
                <a:sym typeface="Symbol" charset="0"/>
              </a:rPr>
              <a:t>a</a:t>
            </a:r>
            <a:r>
              <a:rPr lang="en-US">
                <a:sym typeface="Symbol" charset="0"/>
              </a:rPr>
              <a:t> / t</a:t>
            </a:r>
            <a:r>
              <a:rPr lang="en-US" baseline="-25000">
                <a:sym typeface="Symbol" charset="0"/>
              </a:rPr>
              <a:t>a</a:t>
            </a:r>
            <a:r>
              <a:rPr lang="en-US">
                <a:sym typeface="Symbol" charset="0"/>
              </a:rPr>
              <a:t> = 1.0)</a:t>
            </a:r>
          </a:p>
        </p:txBody>
      </p:sp>
      <p:sp>
        <p:nvSpPr>
          <p:cNvPr id="9221" name="Rectangle 65"/>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grpSp>
        <p:nvGrpSpPr>
          <p:cNvPr id="9222" name="Group 87"/>
          <p:cNvGrpSpPr>
            <a:grpSpLocks/>
          </p:cNvGrpSpPr>
          <p:nvPr/>
        </p:nvGrpSpPr>
        <p:grpSpPr bwMode="auto">
          <a:xfrm>
            <a:off x="152400" y="3657600"/>
            <a:ext cx="3613150" cy="3200400"/>
            <a:chOff x="96" y="2304"/>
            <a:chExt cx="2276" cy="2016"/>
          </a:xfrm>
        </p:grpSpPr>
        <p:sp>
          <p:nvSpPr>
            <p:cNvPr id="9223" name="Line 1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4" name="Line 1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5" name="Text Box 20"/>
            <p:cNvSpPr txBox="1">
              <a:spLocks noChangeArrowheads="1"/>
            </p:cNvSpPr>
            <p:nvPr/>
          </p:nvSpPr>
          <p:spPr bwMode="auto">
            <a:xfrm>
              <a:off x="2256" y="374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9226"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7" name="Line 22"/>
            <p:cNvSpPr>
              <a:spLocks noChangeShapeType="1"/>
            </p:cNvSpPr>
            <p:nvPr/>
          </p:nvSpPr>
          <p:spPr bwMode="auto">
            <a:xfrm flipV="1">
              <a:off x="110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8" name="Line 24"/>
            <p:cNvSpPr>
              <a:spLocks noChangeShapeType="1"/>
            </p:cNvSpPr>
            <p:nvPr/>
          </p:nvSpPr>
          <p:spPr bwMode="auto">
            <a:xfrm flipV="1">
              <a:off x="43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9" name="Line 25"/>
            <p:cNvSpPr>
              <a:spLocks noChangeShapeType="1"/>
            </p:cNvSpPr>
            <p:nvPr/>
          </p:nvSpPr>
          <p:spPr bwMode="auto">
            <a:xfrm flipV="1">
              <a:off x="100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0" name="Line 26"/>
            <p:cNvSpPr>
              <a:spLocks noChangeShapeType="1"/>
            </p:cNvSpPr>
            <p:nvPr/>
          </p:nvSpPr>
          <p:spPr bwMode="auto">
            <a:xfrm flipV="1">
              <a:off x="67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1" name="Line 27"/>
            <p:cNvSpPr>
              <a:spLocks noChangeShapeType="1"/>
            </p:cNvSpPr>
            <p:nvPr/>
          </p:nvSpPr>
          <p:spPr bwMode="auto">
            <a:xfrm flipV="1">
              <a:off x="144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2" name="Line 28"/>
            <p:cNvSpPr>
              <a:spLocks noChangeShapeType="1"/>
            </p:cNvSpPr>
            <p:nvPr/>
          </p:nvSpPr>
          <p:spPr bwMode="auto">
            <a:xfrm flipV="1">
              <a:off x="1776"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3" name="Line 29"/>
            <p:cNvSpPr>
              <a:spLocks noChangeShapeType="1"/>
            </p:cNvSpPr>
            <p:nvPr/>
          </p:nvSpPr>
          <p:spPr bwMode="auto">
            <a:xfrm flipV="1">
              <a:off x="2064"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4" name="Text Box 30"/>
            <p:cNvSpPr txBox="1">
              <a:spLocks noChangeArrowheads="1"/>
            </p:cNvSpPr>
            <p:nvPr/>
          </p:nvSpPr>
          <p:spPr bwMode="auto">
            <a:xfrm>
              <a:off x="144" y="3360"/>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9235" name="Text Box 31"/>
            <p:cNvSpPr txBox="1">
              <a:spLocks noChangeArrowheads="1"/>
            </p:cNvSpPr>
            <p:nvPr/>
          </p:nvSpPr>
          <p:spPr bwMode="auto">
            <a:xfrm>
              <a:off x="144" y="3456"/>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9236" name="Text Box 32"/>
            <p:cNvSpPr txBox="1">
              <a:spLocks noChangeArrowheads="1"/>
            </p:cNvSpPr>
            <p:nvPr/>
          </p:nvSpPr>
          <p:spPr bwMode="auto">
            <a:xfrm>
              <a:off x="576"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9237" name="Text Box 33"/>
            <p:cNvSpPr txBox="1">
              <a:spLocks noChangeArrowheads="1"/>
            </p:cNvSpPr>
            <p:nvPr/>
          </p:nvSpPr>
          <p:spPr bwMode="auto">
            <a:xfrm>
              <a:off x="912" y="3868"/>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9238" name="Text Box 34"/>
            <p:cNvSpPr txBox="1">
              <a:spLocks noChangeArrowheads="1"/>
            </p:cNvSpPr>
            <p:nvPr/>
          </p:nvSpPr>
          <p:spPr bwMode="auto">
            <a:xfrm>
              <a:off x="1248"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9239" name="Text Box 35"/>
            <p:cNvSpPr txBox="1">
              <a:spLocks noChangeArrowheads="1"/>
            </p:cNvSpPr>
            <p:nvPr/>
          </p:nvSpPr>
          <p:spPr bwMode="auto">
            <a:xfrm>
              <a:off x="1584"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9240" name="Text Box 36"/>
            <p:cNvSpPr txBox="1">
              <a:spLocks noChangeArrowheads="1"/>
            </p:cNvSpPr>
            <p:nvPr/>
          </p:nvSpPr>
          <p:spPr bwMode="auto">
            <a:xfrm>
              <a:off x="1920"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9241" name="Line 37"/>
            <p:cNvSpPr>
              <a:spLocks noChangeShapeType="1"/>
            </p:cNvSpPr>
            <p:nvPr/>
          </p:nvSpPr>
          <p:spPr bwMode="auto">
            <a:xfrm flipV="1">
              <a:off x="336" y="3984"/>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2" name="Text Box 38"/>
            <p:cNvSpPr txBox="1">
              <a:spLocks noChangeArrowheads="1"/>
            </p:cNvSpPr>
            <p:nvPr/>
          </p:nvSpPr>
          <p:spPr bwMode="auto">
            <a:xfrm>
              <a:off x="384" y="4080"/>
              <a:ext cx="479"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9243" name="Line 39"/>
            <p:cNvSpPr>
              <a:spLocks noChangeShapeType="1"/>
            </p:cNvSpPr>
            <p:nvPr/>
          </p:nvSpPr>
          <p:spPr bwMode="auto">
            <a:xfrm flipV="1">
              <a:off x="1104" y="3984"/>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4" name="Text Box 40"/>
            <p:cNvSpPr txBox="1">
              <a:spLocks noChangeArrowheads="1"/>
            </p:cNvSpPr>
            <p:nvPr/>
          </p:nvSpPr>
          <p:spPr bwMode="auto">
            <a:xfrm>
              <a:off x="1152" y="4080"/>
              <a:ext cx="685"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9245" name="Line 41"/>
            <p:cNvSpPr>
              <a:spLocks noChangeShapeType="1"/>
            </p:cNvSpPr>
            <p:nvPr/>
          </p:nvSpPr>
          <p:spPr bwMode="auto">
            <a:xfrm flipV="1">
              <a:off x="124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6" name="Line 42"/>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7" name="Text Box 43"/>
            <p:cNvSpPr txBox="1">
              <a:spLocks noChangeArrowheads="1"/>
            </p:cNvSpPr>
            <p:nvPr/>
          </p:nvSpPr>
          <p:spPr bwMode="auto">
            <a:xfrm>
              <a:off x="144" y="30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9248" name="Text Box 44"/>
            <p:cNvSpPr txBox="1">
              <a:spLocks noChangeArrowheads="1"/>
            </p:cNvSpPr>
            <p:nvPr/>
          </p:nvSpPr>
          <p:spPr bwMode="auto">
            <a:xfrm>
              <a:off x="144" y="268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9249" name="Text Box 47"/>
            <p:cNvSpPr txBox="1">
              <a:spLocks noChangeArrowheads="1"/>
            </p:cNvSpPr>
            <p:nvPr/>
          </p:nvSpPr>
          <p:spPr bwMode="auto">
            <a:xfrm>
              <a:off x="96" y="2304"/>
              <a:ext cx="358"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9250" name="Line 66"/>
            <p:cNvSpPr>
              <a:spLocks noChangeShapeType="1"/>
            </p:cNvSpPr>
            <p:nvPr/>
          </p:nvSpPr>
          <p:spPr bwMode="auto">
            <a:xfrm flipV="1">
              <a:off x="18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51" name="Line 67"/>
            <p:cNvSpPr>
              <a:spLocks noChangeShapeType="1"/>
            </p:cNvSpPr>
            <p:nvPr/>
          </p:nvSpPr>
          <p:spPr bwMode="auto">
            <a:xfrm>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2" name="Line 68"/>
            <p:cNvSpPr>
              <a:spLocks noChangeShapeType="1"/>
            </p:cNvSpPr>
            <p:nvPr/>
          </p:nvSpPr>
          <p:spPr bwMode="auto">
            <a:xfrm flipV="1">
              <a:off x="43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3" name="Line 69"/>
            <p:cNvSpPr>
              <a:spLocks noChangeShapeType="1"/>
            </p:cNvSpPr>
            <p:nvPr/>
          </p:nvSpPr>
          <p:spPr bwMode="auto">
            <a:xfrm>
              <a:off x="432"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4" name="Line 70"/>
            <p:cNvSpPr>
              <a:spLocks noChangeShapeType="1"/>
            </p:cNvSpPr>
            <p:nvPr/>
          </p:nvSpPr>
          <p:spPr bwMode="auto">
            <a:xfrm>
              <a:off x="67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5" name="Line 71"/>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6" name="Line 72"/>
            <p:cNvSpPr>
              <a:spLocks noChangeShapeType="1"/>
            </p:cNvSpPr>
            <p:nvPr/>
          </p:nvSpPr>
          <p:spPr bwMode="auto">
            <a:xfrm>
              <a:off x="100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7" name="Line 73"/>
            <p:cNvSpPr>
              <a:spLocks noChangeShapeType="1"/>
            </p:cNvSpPr>
            <p:nvPr/>
          </p:nvSpPr>
          <p:spPr bwMode="auto">
            <a:xfrm flipV="1">
              <a:off x="1104"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8" name="Line 74"/>
            <p:cNvSpPr>
              <a:spLocks noChangeShapeType="1"/>
            </p:cNvSpPr>
            <p:nvPr/>
          </p:nvSpPr>
          <p:spPr bwMode="auto">
            <a:xfrm>
              <a:off x="1104"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9" name="Line 75"/>
            <p:cNvSpPr>
              <a:spLocks noChangeShapeType="1"/>
            </p:cNvSpPr>
            <p:nvPr/>
          </p:nvSpPr>
          <p:spPr bwMode="auto">
            <a:xfrm flipV="1">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0" name="Line 76"/>
            <p:cNvSpPr>
              <a:spLocks noChangeShapeType="1"/>
            </p:cNvSpPr>
            <p:nvPr/>
          </p:nvSpPr>
          <p:spPr bwMode="auto">
            <a:xfrm>
              <a:off x="1248" y="3120"/>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1" name="Line 77"/>
            <p:cNvSpPr>
              <a:spLocks noChangeShapeType="1"/>
            </p:cNvSpPr>
            <p:nvPr/>
          </p:nvSpPr>
          <p:spPr bwMode="auto">
            <a:xfrm flipV="1">
              <a:off x="1344" y="2784"/>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2" name="Line 78"/>
            <p:cNvSpPr>
              <a:spLocks noChangeShapeType="1"/>
            </p:cNvSpPr>
            <p:nvPr/>
          </p:nvSpPr>
          <p:spPr bwMode="auto">
            <a:xfrm>
              <a:off x="1344" y="2784"/>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3" name="Line 79"/>
            <p:cNvSpPr>
              <a:spLocks noChangeShapeType="1"/>
            </p:cNvSpPr>
            <p:nvPr/>
          </p:nvSpPr>
          <p:spPr bwMode="auto">
            <a:xfrm>
              <a:off x="1440" y="2784"/>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4" name="Line 80"/>
            <p:cNvSpPr>
              <a:spLocks noChangeShapeType="1"/>
            </p:cNvSpPr>
            <p:nvPr/>
          </p:nvSpPr>
          <p:spPr bwMode="auto">
            <a:xfrm>
              <a:off x="1440" y="3120"/>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5" name="Line 81"/>
            <p:cNvSpPr>
              <a:spLocks noChangeShapeType="1"/>
            </p:cNvSpPr>
            <p:nvPr/>
          </p:nvSpPr>
          <p:spPr bwMode="auto">
            <a:xfrm>
              <a:off x="1776"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6" name="Line 82"/>
            <p:cNvSpPr>
              <a:spLocks noChangeShapeType="1"/>
            </p:cNvSpPr>
            <p:nvPr/>
          </p:nvSpPr>
          <p:spPr bwMode="auto">
            <a:xfrm>
              <a:off x="177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7" name="Line 83"/>
            <p:cNvSpPr>
              <a:spLocks noChangeShapeType="1"/>
            </p:cNvSpPr>
            <p:nvPr/>
          </p:nvSpPr>
          <p:spPr bwMode="auto">
            <a:xfrm flipV="1">
              <a:off x="187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8" name="Line 84"/>
            <p:cNvSpPr>
              <a:spLocks noChangeShapeType="1"/>
            </p:cNvSpPr>
            <p:nvPr/>
          </p:nvSpPr>
          <p:spPr bwMode="auto">
            <a:xfrm>
              <a:off x="1872" y="3120"/>
              <a:ext cx="19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9" name="Line 85"/>
            <p:cNvSpPr>
              <a:spLocks noChangeShapeType="1"/>
            </p:cNvSpPr>
            <p:nvPr/>
          </p:nvSpPr>
          <p:spPr bwMode="auto">
            <a:xfrm>
              <a:off x="206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70" name="Line 86"/>
            <p:cNvSpPr>
              <a:spLocks noChangeShapeType="1"/>
            </p:cNvSpPr>
            <p:nvPr/>
          </p:nvSpPr>
          <p:spPr bwMode="auto">
            <a:xfrm>
              <a:off x="2064"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Tree>
    <p:extLst>
      <p:ext uri="{BB962C8B-B14F-4D97-AF65-F5344CB8AC3E}">
        <p14:creationId xmlns:p14="http://schemas.microsoft.com/office/powerpoint/2010/main" val="36281019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a:solidFill>
                  <a:srgbClr val="369931"/>
                </a:solidFill>
                <a:latin typeface="Times New Roman" charset="0"/>
                <a:ea typeface="ＭＳ Ｐゴシック" charset="0"/>
              </a:rPr>
              <a:t>A single workstation with variable processing times</a:t>
            </a:r>
            <a:endParaRPr lang="en-US">
              <a:latin typeface="Times New Roman" charset="0"/>
              <a:ea typeface="ＭＳ Ｐゴシック" charset="0"/>
            </a:endParaRPr>
          </a:p>
        </p:txBody>
      </p:sp>
      <p:grpSp>
        <p:nvGrpSpPr>
          <p:cNvPr id="10243" name="Group 3"/>
          <p:cNvGrpSpPr>
            <a:grpSpLocks/>
          </p:cNvGrpSpPr>
          <p:nvPr/>
        </p:nvGrpSpPr>
        <p:grpSpPr bwMode="auto">
          <a:xfrm>
            <a:off x="2819400" y="2286000"/>
            <a:ext cx="3140075" cy="1600200"/>
            <a:chOff x="1680" y="1536"/>
            <a:chExt cx="1978" cy="1008"/>
          </a:xfrm>
        </p:grpSpPr>
        <p:grpSp>
          <p:nvGrpSpPr>
            <p:cNvPr id="10293" name="Group 4"/>
            <p:cNvGrpSpPr>
              <a:grpSpLocks/>
            </p:cNvGrpSpPr>
            <p:nvPr/>
          </p:nvGrpSpPr>
          <p:grpSpPr bwMode="auto">
            <a:xfrm>
              <a:off x="2074" y="1824"/>
              <a:ext cx="1344" cy="720"/>
              <a:chOff x="336" y="1056"/>
              <a:chExt cx="1344" cy="720"/>
            </a:xfrm>
          </p:grpSpPr>
          <p:sp>
            <p:nvSpPr>
              <p:cNvPr id="1030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04"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30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0294"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0295"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0296"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10297" name="Group 11"/>
            <p:cNvGrpSpPr>
              <a:grpSpLocks/>
            </p:cNvGrpSpPr>
            <p:nvPr/>
          </p:nvGrpSpPr>
          <p:grpSpPr bwMode="auto">
            <a:xfrm>
              <a:off x="1680" y="1536"/>
              <a:ext cx="1966" cy="768"/>
              <a:chOff x="326" y="624"/>
              <a:chExt cx="1966" cy="768"/>
            </a:xfrm>
          </p:grpSpPr>
          <p:sp>
            <p:nvSpPr>
              <p:cNvPr id="10298"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0299"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0300"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10301"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10302"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10244" name="Text Box 17"/>
          <p:cNvSpPr txBox="1">
            <a:spLocks noChangeArrowheads="1"/>
          </p:cNvSpPr>
          <p:nvPr/>
        </p:nvSpPr>
        <p:spPr bwMode="auto">
          <a:xfrm>
            <a:off x="441325" y="1889125"/>
            <a:ext cx="36607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a</a:t>
            </a:r>
            <a:r>
              <a:rPr lang="en-US"/>
              <a:t>=1; t</a:t>
            </a:r>
            <a:r>
              <a:rPr lang="en-US" baseline="-25000"/>
              <a:t>p</a:t>
            </a:r>
            <a:r>
              <a:rPr lang="en-US">
                <a:sym typeface="Symbol" charset="0"/>
              </a:rPr>
              <a:t>N(1,1.0</a:t>
            </a:r>
            <a:r>
              <a:rPr lang="en-US" baseline="30000">
                <a:sym typeface="Symbol" charset="0"/>
              </a:rPr>
              <a:t>2</a:t>
            </a:r>
            <a:r>
              <a:rPr lang="en-US">
                <a:sym typeface="Symbol" charset="0"/>
              </a:rPr>
              <a:t>)</a:t>
            </a:r>
            <a:endParaRPr lang="en-US"/>
          </a:p>
        </p:txBody>
      </p:sp>
      <p:sp>
        <p:nvSpPr>
          <p:cNvPr id="10245" name="Line 36"/>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46" name="Text Box 37"/>
          <p:cNvSpPr txBox="1">
            <a:spLocks noChangeArrowheads="1"/>
          </p:cNvSpPr>
          <p:nvPr/>
        </p:nvSpPr>
        <p:spPr bwMode="auto">
          <a:xfrm>
            <a:off x="609600" y="64770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10247" name="Line 38"/>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48" name="Text Box 39"/>
          <p:cNvSpPr txBox="1">
            <a:spLocks noChangeArrowheads="1"/>
          </p:cNvSpPr>
          <p:nvPr/>
        </p:nvSpPr>
        <p:spPr bwMode="auto">
          <a:xfrm>
            <a:off x="1828800" y="64770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10249" name="Rectangle 45"/>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grpSp>
        <p:nvGrpSpPr>
          <p:cNvPr id="10250" name="Group 85"/>
          <p:cNvGrpSpPr>
            <a:grpSpLocks/>
          </p:cNvGrpSpPr>
          <p:nvPr/>
        </p:nvGrpSpPr>
        <p:grpSpPr bwMode="auto">
          <a:xfrm>
            <a:off x="152400" y="3657600"/>
            <a:ext cx="3613150" cy="2819400"/>
            <a:chOff x="96" y="2304"/>
            <a:chExt cx="2276" cy="1776"/>
          </a:xfrm>
        </p:grpSpPr>
        <p:sp>
          <p:nvSpPr>
            <p:cNvPr id="10251" name="Line 1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52" name="Line 1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53" name="Text Box 20"/>
            <p:cNvSpPr txBox="1">
              <a:spLocks noChangeArrowheads="1"/>
            </p:cNvSpPr>
            <p:nvPr/>
          </p:nvSpPr>
          <p:spPr bwMode="auto">
            <a:xfrm>
              <a:off x="2256" y="374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0254"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5" name="Line 2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6" name="Line 23"/>
            <p:cNvSpPr>
              <a:spLocks noChangeShapeType="1"/>
            </p:cNvSpPr>
            <p:nvPr/>
          </p:nvSpPr>
          <p:spPr bwMode="auto">
            <a:xfrm flipV="1">
              <a:off x="6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7" name="Line 24"/>
            <p:cNvSpPr>
              <a:spLocks noChangeShapeType="1"/>
            </p:cNvSpPr>
            <p:nvPr/>
          </p:nvSpPr>
          <p:spPr bwMode="auto">
            <a:xfrm flipV="1">
              <a:off x="148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8" name="Line 25"/>
            <p:cNvSpPr>
              <a:spLocks noChangeShapeType="1"/>
            </p:cNvSpPr>
            <p:nvPr/>
          </p:nvSpPr>
          <p:spPr bwMode="auto">
            <a:xfrm flipV="1">
              <a:off x="139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9" name="Line 26"/>
            <p:cNvSpPr>
              <a:spLocks noChangeShapeType="1"/>
            </p:cNvSpPr>
            <p:nvPr/>
          </p:nvSpPr>
          <p:spPr bwMode="auto">
            <a:xfrm flipV="1">
              <a:off x="124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0" name="Line 27"/>
            <p:cNvSpPr>
              <a:spLocks noChangeShapeType="1"/>
            </p:cNvSpPr>
            <p:nvPr/>
          </p:nvSpPr>
          <p:spPr bwMode="auto">
            <a:xfrm flipV="1">
              <a:off x="43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1" name="Line 28"/>
            <p:cNvSpPr>
              <a:spLocks noChangeShapeType="1"/>
            </p:cNvSpPr>
            <p:nvPr/>
          </p:nvSpPr>
          <p:spPr bwMode="auto">
            <a:xfrm flipV="1">
              <a:off x="192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2" name="Text Box 29"/>
            <p:cNvSpPr txBox="1">
              <a:spLocks noChangeArrowheads="1"/>
            </p:cNvSpPr>
            <p:nvPr/>
          </p:nvSpPr>
          <p:spPr bwMode="auto">
            <a:xfrm>
              <a:off x="144" y="3360"/>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0263" name="Text Box 30"/>
            <p:cNvSpPr txBox="1">
              <a:spLocks noChangeArrowheads="1"/>
            </p:cNvSpPr>
            <p:nvPr/>
          </p:nvSpPr>
          <p:spPr bwMode="auto">
            <a:xfrm>
              <a:off x="144" y="3456"/>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0264" name="Text Box 31"/>
            <p:cNvSpPr txBox="1">
              <a:spLocks noChangeArrowheads="1"/>
            </p:cNvSpPr>
            <p:nvPr/>
          </p:nvSpPr>
          <p:spPr bwMode="auto">
            <a:xfrm>
              <a:off x="576"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0265" name="Text Box 32"/>
            <p:cNvSpPr txBox="1">
              <a:spLocks noChangeArrowheads="1"/>
            </p:cNvSpPr>
            <p:nvPr/>
          </p:nvSpPr>
          <p:spPr bwMode="auto">
            <a:xfrm>
              <a:off x="912" y="3868"/>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0266" name="Text Box 33"/>
            <p:cNvSpPr txBox="1">
              <a:spLocks noChangeArrowheads="1"/>
            </p:cNvSpPr>
            <p:nvPr/>
          </p:nvSpPr>
          <p:spPr bwMode="auto">
            <a:xfrm>
              <a:off x="1248"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0267" name="Text Box 34"/>
            <p:cNvSpPr txBox="1">
              <a:spLocks noChangeArrowheads="1"/>
            </p:cNvSpPr>
            <p:nvPr/>
          </p:nvSpPr>
          <p:spPr bwMode="auto">
            <a:xfrm>
              <a:off x="1584"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0268" name="Text Box 35"/>
            <p:cNvSpPr txBox="1">
              <a:spLocks noChangeArrowheads="1"/>
            </p:cNvSpPr>
            <p:nvPr/>
          </p:nvSpPr>
          <p:spPr bwMode="auto">
            <a:xfrm>
              <a:off x="1920"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0269" name="Line 40"/>
            <p:cNvSpPr>
              <a:spLocks noChangeShapeType="1"/>
            </p:cNvSpPr>
            <p:nvPr/>
          </p:nvSpPr>
          <p:spPr bwMode="auto">
            <a:xfrm flipV="1">
              <a:off x="201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0" name="Line 41"/>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1" name="Text Box 42"/>
            <p:cNvSpPr txBox="1">
              <a:spLocks noChangeArrowheads="1"/>
            </p:cNvSpPr>
            <p:nvPr/>
          </p:nvSpPr>
          <p:spPr bwMode="auto">
            <a:xfrm>
              <a:off x="144" y="30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0272" name="Text Box 43"/>
            <p:cNvSpPr txBox="1">
              <a:spLocks noChangeArrowheads="1"/>
            </p:cNvSpPr>
            <p:nvPr/>
          </p:nvSpPr>
          <p:spPr bwMode="auto">
            <a:xfrm>
              <a:off x="144" y="268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0273" name="Text Box 44"/>
            <p:cNvSpPr txBox="1">
              <a:spLocks noChangeArrowheads="1"/>
            </p:cNvSpPr>
            <p:nvPr/>
          </p:nvSpPr>
          <p:spPr bwMode="auto">
            <a:xfrm>
              <a:off x="96" y="2304"/>
              <a:ext cx="358"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0274" name="Line 46"/>
            <p:cNvSpPr>
              <a:spLocks noChangeShapeType="1"/>
            </p:cNvSpPr>
            <p:nvPr/>
          </p:nvSpPr>
          <p:spPr bwMode="auto">
            <a:xfrm flipV="1">
              <a:off x="1680"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5" name="Line 67"/>
            <p:cNvSpPr>
              <a:spLocks noChangeShapeType="1"/>
            </p:cNvSpPr>
            <p:nvPr/>
          </p:nvSpPr>
          <p:spPr bwMode="auto">
            <a:xfrm flipV="1">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6" name="Line 68"/>
            <p:cNvSpPr>
              <a:spLocks noChangeShapeType="1"/>
            </p:cNvSpPr>
            <p:nvPr/>
          </p:nvSpPr>
          <p:spPr bwMode="auto">
            <a:xfrm>
              <a:off x="43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7" name="Line 69"/>
            <p:cNvSpPr>
              <a:spLocks noChangeShapeType="1"/>
            </p:cNvSpPr>
            <p:nvPr/>
          </p:nvSpPr>
          <p:spPr bwMode="auto">
            <a:xfrm flipV="1">
              <a:off x="67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8" name="Line 70"/>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9" name="Line 71"/>
            <p:cNvSpPr>
              <a:spLocks noChangeShapeType="1"/>
            </p:cNvSpPr>
            <p:nvPr/>
          </p:nvSpPr>
          <p:spPr bwMode="auto">
            <a:xfrm flipV="1">
              <a:off x="100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0" name="Line 72"/>
            <p:cNvSpPr>
              <a:spLocks noChangeShapeType="1"/>
            </p:cNvSpPr>
            <p:nvPr/>
          </p:nvSpPr>
          <p:spPr bwMode="auto">
            <a:xfrm>
              <a:off x="1008"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1" name="Line 73"/>
            <p:cNvSpPr>
              <a:spLocks noChangeShapeType="1"/>
            </p:cNvSpPr>
            <p:nvPr/>
          </p:nvSpPr>
          <p:spPr bwMode="auto">
            <a:xfrm>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2" name="Line 74"/>
            <p:cNvSpPr>
              <a:spLocks noChangeShapeType="1"/>
            </p:cNvSpPr>
            <p:nvPr/>
          </p:nvSpPr>
          <p:spPr bwMode="auto">
            <a:xfrm>
              <a:off x="1248"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3" name="Line 75"/>
            <p:cNvSpPr>
              <a:spLocks noChangeShapeType="1"/>
            </p:cNvSpPr>
            <p:nvPr/>
          </p:nvSpPr>
          <p:spPr bwMode="auto">
            <a:xfrm flipV="1">
              <a:off x="134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4" name="Line 76"/>
            <p:cNvSpPr>
              <a:spLocks noChangeShapeType="1"/>
            </p:cNvSpPr>
            <p:nvPr/>
          </p:nvSpPr>
          <p:spPr bwMode="auto">
            <a:xfrm>
              <a:off x="1344" y="3120"/>
              <a:ext cx="4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5" name="Line 77"/>
            <p:cNvSpPr>
              <a:spLocks noChangeShapeType="1"/>
            </p:cNvSpPr>
            <p:nvPr/>
          </p:nvSpPr>
          <p:spPr bwMode="auto">
            <a:xfrm>
              <a:off x="139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6" name="Line 78"/>
            <p:cNvSpPr>
              <a:spLocks noChangeShapeType="1"/>
            </p:cNvSpPr>
            <p:nvPr/>
          </p:nvSpPr>
          <p:spPr bwMode="auto">
            <a:xfrm>
              <a:off x="1392"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7" name="Line 79"/>
            <p:cNvSpPr>
              <a:spLocks noChangeShapeType="1"/>
            </p:cNvSpPr>
            <p:nvPr/>
          </p:nvSpPr>
          <p:spPr bwMode="auto">
            <a:xfrm>
              <a:off x="148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8" name="Line 80"/>
            <p:cNvSpPr>
              <a:spLocks noChangeShapeType="1"/>
            </p:cNvSpPr>
            <p:nvPr/>
          </p:nvSpPr>
          <p:spPr bwMode="auto">
            <a:xfrm flipV="1">
              <a:off x="168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9" name="Line 81"/>
            <p:cNvSpPr>
              <a:spLocks noChangeShapeType="1"/>
            </p:cNvSpPr>
            <p:nvPr/>
          </p:nvSpPr>
          <p:spPr bwMode="auto">
            <a:xfrm>
              <a:off x="1680" y="3456"/>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0" name="Line 82"/>
            <p:cNvSpPr>
              <a:spLocks noChangeShapeType="1"/>
            </p:cNvSpPr>
            <p:nvPr/>
          </p:nvSpPr>
          <p:spPr bwMode="auto">
            <a:xfrm>
              <a:off x="192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1" name="Line 83"/>
            <p:cNvSpPr>
              <a:spLocks noChangeShapeType="1"/>
            </p:cNvSpPr>
            <p:nvPr/>
          </p:nvSpPr>
          <p:spPr bwMode="auto">
            <a:xfrm flipV="1">
              <a:off x="2016"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2" name="Line 84"/>
            <p:cNvSpPr>
              <a:spLocks noChangeShapeType="1"/>
            </p:cNvSpPr>
            <p:nvPr/>
          </p:nvSpPr>
          <p:spPr bwMode="auto">
            <a:xfrm>
              <a:off x="2016"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Tree>
    <p:extLst>
      <p:ext uri="{BB962C8B-B14F-4D97-AF65-F5344CB8AC3E}">
        <p14:creationId xmlns:p14="http://schemas.microsoft.com/office/powerpoint/2010/main" val="2287185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normAutofit/>
          </a:bodyPr>
          <a:lstStyle/>
          <a:p>
            <a:pPr eaLnBrk="1" hangingPunct="1"/>
            <a:r>
              <a:rPr lang="en-US" sz="4000" dirty="0">
                <a:solidFill>
                  <a:srgbClr val="000000"/>
                </a:solidFill>
                <a:ea typeface="ＭＳ Ｐゴシック" charset="0"/>
              </a:rPr>
              <a:t>Remarks</a:t>
            </a:r>
          </a:p>
        </p:txBody>
      </p:sp>
      <p:sp>
        <p:nvSpPr>
          <p:cNvPr id="11267" name="Rectangle 3"/>
          <p:cNvSpPr>
            <a:spLocks noGrp="1" noChangeArrowheads="1"/>
          </p:cNvSpPr>
          <p:nvPr>
            <p:ph type="body" idx="1"/>
          </p:nvPr>
        </p:nvSpPr>
        <p:spPr>
          <a:xfrm>
            <a:off x="304800" y="1371600"/>
            <a:ext cx="8534400" cy="5181600"/>
          </a:xfrm>
        </p:spPr>
        <p:txBody>
          <a:bodyPr/>
          <a:lstStyle/>
          <a:p>
            <a:pPr eaLnBrk="1" hangingPunct="1">
              <a:lnSpc>
                <a:spcPct val="90000"/>
              </a:lnSpc>
            </a:pPr>
            <a:r>
              <a:rPr lang="en-US" sz="2800">
                <a:latin typeface="Times New Roman" charset="0"/>
                <a:ea typeface="ＭＳ Ｐゴシック" charset="0"/>
              </a:rPr>
              <a:t>Synchronization of job arrivals and completions maximizes throughput and minimizes experienced cycle times.</a:t>
            </a:r>
          </a:p>
          <a:p>
            <a:pPr eaLnBrk="1" hangingPunct="1">
              <a:lnSpc>
                <a:spcPct val="90000"/>
              </a:lnSpc>
            </a:pPr>
            <a:r>
              <a:rPr lang="en-US" sz="2800">
                <a:latin typeface="Times New Roman" charset="0"/>
                <a:ea typeface="ＭＳ Ｐゴシック" charset="0"/>
              </a:rPr>
              <a:t>Variability in job inter-arrival or processing times causes </a:t>
            </a:r>
            <a:r>
              <a:rPr lang="en-US" sz="2800" i="1">
                <a:latin typeface="Times New Roman" charset="0"/>
                <a:ea typeface="ＭＳ Ｐゴシック" charset="0"/>
              </a:rPr>
              <a:t>starvation</a:t>
            </a:r>
            <a:r>
              <a:rPr lang="en-US" sz="2800">
                <a:latin typeface="Times New Roman" charset="0"/>
                <a:ea typeface="ＭＳ Ｐゴシック" charset="0"/>
              </a:rPr>
              <a:t> and </a:t>
            </a:r>
            <a:r>
              <a:rPr lang="en-US" sz="2800" i="1">
                <a:latin typeface="Times New Roman" charset="0"/>
                <a:ea typeface="ＭＳ Ｐゴシック" charset="0"/>
              </a:rPr>
              <a:t>congestion</a:t>
            </a:r>
            <a:r>
              <a:rPr lang="en-US" sz="2800">
                <a:latin typeface="Times New Roman" charset="0"/>
                <a:ea typeface="ＭＳ Ｐゴシック" charset="0"/>
              </a:rPr>
              <a:t>, which respectively reduce the station throughput and increase the job cycle times.</a:t>
            </a:r>
          </a:p>
          <a:p>
            <a:pPr eaLnBrk="1" hangingPunct="1">
              <a:lnSpc>
                <a:spcPct val="90000"/>
              </a:lnSpc>
            </a:pPr>
            <a:r>
              <a:rPr lang="en-US" sz="2800">
                <a:latin typeface="Times New Roman" charset="0"/>
                <a:ea typeface="ＭＳ Ｐゴシック" charset="0"/>
              </a:rPr>
              <a:t>In general, the higher the variability in the inter-arrival and/or processing times, the more intense its disruptive effects on the performance of the station.</a:t>
            </a:r>
          </a:p>
          <a:p>
            <a:pPr eaLnBrk="1" hangingPunct="1">
              <a:lnSpc>
                <a:spcPct val="90000"/>
              </a:lnSpc>
            </a:pPr>
            <a:r>
              <a:rPr lang="en-US" sz="2800">
                <a:latin typeface="Times New Roman" charset="0"/>
                <a:ea typeface="ＭＳ Ｐゴシック" charset="0"/>
              </a:rPr>
              <a:t>The </a:t>
            </a:r>
            <a:r>
              <a:rPr lang="en-US" sz="2800" i="1">
                <a:latin typeface="Times New Roman" charset="0"/>
                <a:ea typeface="ＭＳ Ｐゴシック" charset="0"/>
              </a:rPr>
              <a:t>coefficient of variation (CV)</a:t>
            </a:r>
            <a:r>
              <a:rPr lang="en-US" sz="2800">
                <a:latin typeface="Times New Roman" charset="0"/>
                <a:ea typeface="ＭＳ Ｐゴシック" charset="0"/>
              </a:rPr>
              <a:t> defines a natural measure of the variability in a certain random variable.</a:t>
            </a:r>
          </a:p>
        </p:txBody>
      </p:sp>
    </p:spTree>
    <p:extLst>
      <p:ext uri="{BB962C8B-B14F-4D97-AF65-F5344CB8AC3E}">
        <p14:creationId xmlns:p14="http://schemas.microsoft.com/office/powerpoint/2010/main" val="2089270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62000" y="0"/>
            <a:ext cx="7772400" cy="1143000"/>
          </a:xfrm>
        </p:spPr>
        <p:txBody>
          <a:bodyPr>
            <a:normAutofit/>
          </a:bodyPr>
          <a:lstStyle/>
          <a:p>
            <a:pPr eaLnBrk="1" hangingPunct="1"/>
            <a:r>
              <a:rPr lang="en-US" sz="4000" dirty="0">
                <a:solidFill>
                  <a:srgbClr val="000000"/>
                </a:solidFill>
                <a:ea typeface="ＭＳ Ｐゴシック" charset="0"/>
              </a:rPr>
              <a:t>The propagation of variability</a:t>
            </a:r>
          </a:p>
        </p:txBody>
      </p:sp>
      <p:sp>
        <p:nvSpPr>
          <p:cNvPr id="12291" name="Text Box 12"/>
          <p:cNvSpPr txBox="1">
            <a:spLocks noChangeArrowheads="1"/>
          </p:cNvSpPr>
          <p:nvPr/>
        </p:nvSpPr>
        <p:spPr bwMode="auto">
          <a:xfrm>
            <a:off x="2989263" y="1143000"/>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2292" name="Text Box 40"/>
          <p:cNvSpPr txBox="1">
            <a:spLocks noChangeArrowheads="1"/>
          </p:cNvSpPr>
          <p:nvPr/>
        </p:nvSpPr>
        <p:spPr bwMode="auto">
          <a:xfrm>
            <a:off x="5122863" y="1143000"/>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grpSp>
        <p:nvGrpSpPr>
          <p:cNvPr id="12293" name="Group 47"/>
          <p:cNvGrpSpPr>
            <a:grpSpLocks/>
          </p:cNvGrpSpPr>
          <p:nvPr/>
        </p:nvGrpSpPr>
        <p:grpSpPr bwMode="auto">
          <a:xfrm>
            <a:off x="2133600" y="1447800"/>
            <a:ext cx="4676775" cy="1033463"/>
            <a:chOff x="1236" y="981"/>
            <a:chExt cx="2946" cy="651"/>
          </a:xfrm>
        </p:grpSpPr>
        <p:grpSp>
          <p:nvGrpSpPr>
            <p:cNvPr id="12406" name="Group 4"/>
            <p:cNvGrpSpPr>
              <a:grpSpLocks/>
            </p:cNvGrpSpPr>
            <p:nvPr/>
          </p:nvGrpSpPr>
          <p:grpSpPr bwMode="auto">
            <a:xfrm>
              <a:off x="1441" y="981"/>
              <a:ext cx="1148" cy="651"/>
              <a:chOff x="336" y="1056"/>
              <a:chExt cx="1344" cy="720"/>
            </a:xfrm>
          </p:grpSpPr>
          <p:sp>
            <p:nvSpPr>
              <p:cNvPr id="12422"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23"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424"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2407" name="Line 8"/>
            <p:cNvSpPr>
              <a:spLocks noChangeShapeType="1"/>
            </p:cNvSpPr>
            <p:nvPr/>
          </p:nvSpPr>
          <p:spPr bwMode="auto">
            <a:xfrm>
              <a:off x="1236" y="1328"/>
              <a:ext cx="32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08" name="Line 9"/>
            <p:cNvSpPr>
              <a:spLocks noChangeShapeType="1"/>
            </p:cNvSpPr>
            <p:nvPr/>
          </p:nvSpPr>
          <p:spPr bwMode="auto">
            <a:xfrm>
              <a:off x="1810" y="1328"/>
              <a:ext cx="16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09" name="Line 10"/>
            <p:cNvSpPr>
              <a:spLocks noChangeShapeType="1"/>
            </p:cNvSpPr>
            <p:nvPr/>
          </p:nvSpPr>
          <p:spPr bwMode="auto">
            <a:xfrm>
              <a:off x="2466" y="1328"/>
              <a:ext cx="462" cy="1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0" name="Text Box 15"/>
            <p:cNvSpPr txBox="1">
              <a:spLocks noChangeArrowheads="1"/>
            </p:cNvSpPr>
            <p:nvPr/>
          </p:nvSpPr>
          <p:spPr bwMode="auto">
            <a:xfrm>
              <a:off x="1564" y="115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12411" name="Text Box 16"/>
            <p:cNvSpPr txBox="1">
              <a:spLocks noChangeArrowheads="1"/>
            </p:cNvSpPr>
            <p:nvPr/>
          </p:nvSpPr>
          <p:spPr bwMode="auto">
            <a:xfrm>
              <a:off x="2056" y="115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nvGrpSpPr>
            <p:cNvPr id="12412" name="Group 32"/>
            <p:cNvGrpSpPr>
              <a:grpSpLocks/>
            </p:cNvGrpSpPr>
            <p:nvPr/>
          </p:nvGrpSpPr>
          <p:grpSpPr bwMode="auto">
            <a:xfrm>
              <a:off x="2785" y="981"/>
              <a:ext cx="1148" cy="651"/>
              <a:chOff x="336" y="1056"/>
              <a:chExt cx="1344" cy="720"/>
            </a:xfrm>
          </p:grpSpPr>
          <p:sp>
            <p:nvSpPr>
              <p:cNvPr id="12419" name="Rectangle 33"/>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20" name="AutoShape 34"/>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421" name="Rectangle 35"/>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2413" name="Line 37"/>
            <p:cNvSpPr>
              <a:spLocks noChangeShapeType="1"/>
            </p:cNvSpPr>
            <p:nvPr/>
          </p:nvSpPr>
          <p:spPr bwMode="auto">
            <a:xfrm>
              <a:off x="3154" y="1328"/>
              <a:ext cx="16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4" name="Line 38"/>
            <p:cNvSpPr>
              <a:spLocks noChangeShapeType="1"/>
            </p:cNvSpPr>
            <p:nvPr/>
          </p:nvSpPr>
          <p:spPr bwMode="auto">
            <a:xfrm>
              <a:off x="3810" y="1328"/>
              <a:ext cx="32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5" name="Text Box 41"/>
            <p:cNvSpPr txBox="1">
              <a:spLocks noChangeArrowheads="1"/>
            </p:cNvSpPr>
            <p:nvPr/>
          </p:nvSpPr>
          <p:spPr bwMode="auto">
            <a:xfrm>
              <a:off x="2448" y="1048"/>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2416" name="Text Box 42"/>
            <p:cNvSpPr txBox="1">
              <a:spLocks noChangeArrowheads="1"/>
            </p:cNvSpPr>
            <p:nvPr/>
          </p:nvSpPr>
          <p:spPr bwMode="auto">
            <a:xfrm>
              <a:off x="3810" y="1067"/>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12417" name="Text Box 43"/>
            <p:cNvSpPr txBox="1">
              <a:spLocks noChangeArrowheads="1"/>
            </p:cNvSpPr>
            <p:nvPr/>
          </p:nvSpPr>
          <p:spPr bwMode="auto">
            <a:xfrm>
              <a:off x="2908" y="115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B2</a:t>
              </a:r>
            </a:p>
          </p:txBody>
        </p:sp>
        <p:sp>
          <p:nvSpPr>
            <p:cNvPr id="12418" name="Text Box 44"/>
            <p:cNvSpPr txBox="1">
              <a:spLocks noChangeArrowheads="1"/>
            </p:cNvSpPr>
            <p:nvPr/>
          </p:nvSpPr>
          <p:spPr bwMode="auto">
            <a:xfrm>
              <a:off x="3400" y="115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M2</a:t>
              </a:r>
            </a:p>
          </p:txBody>
        </p:sp>
      </p:grpSp>
      <p:sp>
        <p:nvSpPr>
          <p:cNvPr id="12294" name="Rectangle 48"/>
          <p:cNvSpPr>
            <a:spLocks noChangeArrowheads="1"/>
          </p:cNvSpPr>
          <p:nvPr/>
        </p:nvSpPr>
        <p:spPr bwMode="auto">
          <a:xfrm>
            <a:off x="304800" y="2895600"/>
            <a:ext cx="36607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Case I: t</a:t>
            </a:r>
            <a:r>
              <a:rPr lang="en-US" baseline="-25000"/>
              <a:t>p</a:t>
            </a:r>
            <a:r>
              <a:rPr lang="en-US"/>
              <a:t>=1; t</a:t>
            </a:r>
            <a:r>
              <a:rPr lang="en-US" baseline="-25000"/>
              <a:t>a</a:t>
            </a:r>
            <a:r>
              <a:rPr lang="en-US">
                <a:sym typeface="Symbol" charset="0"/>
              </a:rPr>
              <a:t>N(1,1.0</a:t>
            </a:r>
            <a:r>
              <a:rPr lang="en-US" baseline="30000">
                <a:sym typeface="Symbol" charset="0"/>
              </a:rPr>
              <a:t>2</a:t>
            </a:r>
            <a:r>
              <a:rPr lang="en-US">
                <a:sym typeface="Symbol" charset="0"/>
              </a:rPr>
              <a:t>)</a:t>
            </a:r>
          </a:p>
        </p:txBody>
      </p:sp>
      <p:sp>
        <p:nvSpPr>
          <p:cNvPr id="12295" name="Rectangle 49"/>
          <p:cNvSpPr>
            <a:spLocks noChangeArrowheads="1"/>
          </p:cNvSpPr>
          <p:nvPr/>
        </p:nvSpPr>
        <p:spPr bwMode="auto">
          <a:xfrm>
            <a:off x="4724400" y="2895600"/>
            <a:ext cx="37465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Case II: t</a:t>
            </a:r>
            <a:r>
              <a:rPr lang="en-US" baseline="-25000"/>
              <a:t>a</a:t>
            </a:r>
            <a:r>
              <a:rPr lang="en-US"/>
              <a:t>=1; t</a:t>
            </a:r>
            <a:r>
              <a:rPr lang="en-US" baseline="-25000"/>
              <a:t>p</a:t>
            </a:r>
            <a:r>
              <a:rPr lang="en-US">
                <a:sym typeface="Symbol" charset="0"/>
              </a:rPr>
              <a:t>N(1,1.0</a:t>
            </a:r>
            <a:r>
              <a:rPr lang="en-US" baseline="30000">
                <a:sym typeface="Symbol" charset="0"/>
              </a:rPr>
              <a:t>2</a:t>
            </a:r>
            <a:r>
              <a:rPr lang="en-US">
                <a:sym typeface="Symbol" charset="0"/>
              </a:rPr>
              <a:t>)</a:t>
            </a:r>
          </a:p>
        </p:txBody>
      </p:sp>
      <p:sp>
        <p:nvSpPr>
          <p:cNvPr id="12296" name="Line 52"/>
          <p:cNvSpPr>
            <a:spLocks noChangeShapeType="1"/>
          </p:cNvSpPr>
          <p:nvPr/>
        </p:nvSpPr>
        <p:spPr bwMode="auto">
          <a:xfrm>
            <a:off x="914400" y="5364163"/>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297" name="Line 53"/>
          <p:cNvSpPr>
            <a:spLocks noChangeShapeType="1"/>
          </p:cNvSpPr>
          <p:nvPr/>
        </p:nvSpPr>
        <p:spPr bwMode="auto">
          <a:xfrm flipV="1">
            <a:off x="914400" y="3613150"/>
            <a:ext cx="0" cy="175101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298" name="Text Box 54"/>
          <p:cNvSpPr txBox="1">
            <a:spLocks noChangeArrowheads="1"/>
          </p:cNvSpPr>
          <p:nvPr/>
        </p:nvSpPr>
        <p:spPr bwMode="auto">
          <a:xfrm>
            <a:off x="3962400" y="5297488"/>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2299" name="Line 55"/>
          <p:cNvSpPr>
            <a:spLocks noChangeShapeType="1"/>
          </p:cNvSpPr>
          <p:nvPr/>
        </p:nvSpPr>
        <p:spPr bwMode="auto">
          <a:xfrm flipV="1">
            <a:off x="9144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0" name="Line 56"/>
          <p:cNvSpPr>
            <a:spLocks noChangeShapeType="1"/>
          </p:cNvSpPr>
          <p:nvPr/>
        </p:nvSpPr>
        <p:spPr bwMode="auto">
          <a:xfrm flipV="1">
            <a:off x="21336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1" name="Line 57"/>
          <p:cNvSpPr>
            <a:spLocks noChangeShapeType="1"/>
          </p:cNvSpPr>
          <p:nvPr/>
        </p:nvSpPr>
        <p:spPr bwMode="auto">
          <a:xfrm flipV="1">
            <a:off x="10668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2" name="Line 58"/>
          <p:cNvSpPr>
            <a:spLocks noChangeShapeType="1"/>
          </p:cNvSpPr>
          <p:nvPr/>
        </p:nvSpPr>
        <p:spPr bwMode="auto">
          <a:xfrm flipV="1">
            <a:off x="19812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3" name="Line 59"/>
          <p:cNvSpPr>
            <a:spLocks noChangeShapeType="1"/>
          </p:cNvSpPr>
          <p:nvPr/>
        </p:nvSpPr>
        <p:spPr bwMode="auto">
          <a:xfrm flipV="1">
            <a:off x="14478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4" name="Line 60"/>
          <p:cNvSpPr>
            <a:spLocks noChangeShapeType="1"/>
          </p:cNvSpPr>
          <p:nvPr/>
        </p:nvSpPr>
        <p:spPr bwMode="auto">
          <a:xfrm flipV="1">
            <a:off x="26670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5" name="Line 61"/>
          <p:cNvSpPr>
            <a:spLocks noChangeShapeType="1"/>
          </p:cNvSpPr>
          <p:nvPr/>
        </p:nvSpPr>
        <p:spPr bwMode="auto">
          <a:xfrm flipV="1">
            <a:off x="32004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6" name="Line 62"/>
          <p:cNvSpPr>
            <a:spLocks noChangeShapeType="1"/>
          </p:cNvSpPr>
          <p:nvPr/>
        </p:nvSpPr>
        <p:spPr bwMode="auto">
          <a:xfrm flipV="1">
            <a:off x="36576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7" name="Text Box 63"/>
          <p:cNvSpPr txBox="1">
            <a:spLocks noChangeArrowheads="1"/>
          </p:cNvSpPr>
          <p:nvPr/>
        </p:nvSpPr>
        <p:spPr bwMode="auto">
          <a:xfrm>
            <a:off x="609600" y="4757738"/>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08" name="Text Box 64"/>
          <p:cNvSpPr txBox="1">
            <a:spLocks noChangeArrowheads="1"/>
          </p:cNvSpPr>
          <p:nvPr/>
        </p:nvSpPr>
        <p:spPr bwMode="auto">
          <a:xfrm>
            <a:off x="609600" y="489267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2309" name="Text Box 65"/>
          <p:cNvSpPr txBox="1">
            <a:spLocks noChangeArrowheads="1"/>
          </p:cNvSpPr>
          <p:nvPr/>
        </p:nvSpPr>
        <p:spPr bwMode="auto">
          <a:xfrm>
            <a:off x="12954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10" name="Text Box 66"/>
          <p:cNvSpPr txBox="1">
            <a:spLocks noChangeArrowheads="1"/>
          </p:cNvSpPr>
          <p:nvPr/>
        </p:nvSpPr>
        <p:spPr bwMode="auto">
          <a:xfrm>
            <a:off x="1828800" y="5470525"/>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11" name="Text Box 67"/>
          <p:cNvSpPr txBox="1">
            <a:spLocks noChangeArrowheads="1"/>
          </p:cNvSpPr>
          <p:nvPr/>
        </p:nvSpPr>
        <p:spPr bwMode="auto">
          <a:xfrm>
            <a:off x="23622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12" name="Text Box 68"/>
          <p:cNvSpPr txBox="1">
            <a:spLocks noChangeArrowheads="1"/>
          </p:cNvSpPr>
          <p:nvPr/>
        </p:nvSpPr>
        <p:spPr bwMode="auto">
          <a:xfrm>
            <a:off x="28956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2313" name="Text Box 69"/>
          <p:cNvSpPr txBox="1">
            <a:spLocks noChangeArrowheads="1"/>
          </p:cNvSpPr>
          <p:nvPr/>
        </p:nvSpPr>
        <p:spPr bwMode="auto">
          <a:xfrm>
            <a:off x="34290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2314" name="Line 74"/>
          <p:cNvSpPr>
            <a:spLocks noChangeShapeType="1"/>
          </p:cNvSpPr>
          <p:nvPr/>
        </p:nvSpPr>
        <p:spPr bwMode="auto">
          <a:xfrm flipV="1">
            <a:off x="23622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15" name="Line 75"/>
          <p:cNvSpPr>
            <a:spLocks noChangeShapeType="1"/>
          </p:cNvSpPr>
          <p:nvPr/>
        </p:nvSpPr>
        <p:spPr bwMode="auto">
          <a:xfrm flipV="1">
            <a:off x="25146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16" name="Text Box 76"/>
          <p:cNvSpPr txBox="1">
            <a:spLocks noChangeArrowheads="1"/>
          </p:cNvSpPr>
          <p:nvPr/>
        </p:nvSpPr>
        <p:spPr bwMode="auto">
          <a:xfrm>
            <a:off x="609600" y="42862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17" name="Text Box 77"/>
          <p:cNvSpPr txBox="1">
            <a:spLocks noChangeArrowheads="1"/>
          </p:cNvSpPr>
          <p:nvPr/>
        </p:nvSpPr>
        <p:spPr bwMode="auto">
          <a:xfrm>
            <a:off x="609600" y="3814763"/>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18" name="Text Box 78"/>
          <p:cNvSpPr txBox="1">
            <a:spLocks noChangeArrowheads="1"/>
          </p:cNvSpPr>
          <p:nvPr/>
        </p:nvSpPr>
        <p:spPr bwMode="auto">
          <a:xfrm>
            <a:off x="533400" y="3276600"/>
            <a:ext cx="56832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2319" name="Line 79"/>
          <p:cNvSpPr>
            <a:spLocks noChangeShapeType="1"/>
          </p:cNvSpPr>
          <p:nvPr/>
        </p:nvSpPr>
        <p:spPr bwMode="auto">
          <a:xfrm flipV="1">
            <a:off x="33528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20" name="Line 80"/>
          <p:cNvSpPr>
            <a:spLocks noChangeShapeType="1"/>
          </p:cNvSpPr>
          <p:nvPr/>
        </p:nvSpPr>
        <p:spPr bwMode="auto">
          <a:xfrm>
            <a:off x="914400" y="4892675"/>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1" name="Line 81"/>
          <p:cNvSpPr>
            <a:spLocks noChangeShapeType="1"/>
          </p:cNvSpPr>
          <p:nvPr/>
        </p:nvSpPr>
        <p:spPr bwMode="auto">
          <a:xfrm flipV="1">
            <a:off x="1066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2" name="Line 82"/>
          <p:cNvSpPr>
            <a:spLocks noChangeShapeType="1"/>
          </p:cNvSpPr>
          <p:nvPr/>
        </p:nvSpPr>
        <p:spPr bwMode="auto">
          <a:xfrm>
            <a:off x="1066800" y="4421188"/>
            <a:ext cx="381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3" name="Line 83"/>
          <p:cNvSpPr>
            <a:spLocks noChangeShapeType="1"/>
          </p:cNvSpPr>
          <p:nvPr/>
        </p:nvSpPr>
        <p:spPr bwMode="auto">
          <a:xfrm>
            <a:off x="1447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4" name="Line 84"/>
          <p:cNvSpPr>
            <a:spLocks noChangeShapeType="1"/>
          </p:cNvSpPr>
          <p:nvPr/>
        </p:nvSpPr>
        <p:spPr bwMode="auto">
          <a:xfrm>
            <a:off x="1447800" y="4892675"/>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5" name="Line 85"/>
          <p:cNvSpPr>
            <a:spLocks noChangeShapeType="1"/>
          </p:cNvSpPr>
          <p:nvPr/>
        </p:nvSpPr>
        <p:spPr bwMode="auto">
          <a:xfrm>
            <a:off x="1981200" y="4892675"/>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6" name="Line 86"/>
          <p:cNvSpPr>
            <a:spLocks noChangeShapeType="1"/>
          </p:cNvSpPr>
          <p:nvPr/>
        </p:nvSpPr>
        <p:spPr bwMode="auto">
          <a:xfrm flipV="1">
            <a:off x="2133600" y="4892675"/>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7" name="Line 87"/>
          <p:cNvSpPr>
            <a:spLocks noChangeShapeType="1"/>
          </p:cNvSpPr>
          <p:nvPr/>
        </p:nvSpPr>
        <p:spPr bwMode="auto">
          <a:xfrm>
            <a:off x="2133600" y="4892675"/>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8" name="Line 88"/>
          <p:cNvSpPr>
            <a:spLocks noChangeShapeType="1"/>
          </p:cNvSpPr>
          <p:nvPr/>
        </p:nvSpPr>
        <p:spPr bwMode="auto">
          <a:xfrm flipV="1">
            <a:off x="23622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9" name="Line 89"/>
          <p:cNvSpPr>
            <a:spLocks noChangeShapeType="1"/>
          </p:cNvSpPr>
          <p:nvPr/>
        </p:nvSpPr>
        <p:spPr bwMode="auto">
          <a:xfrm>
            <a:off x="2362200" y="4421188"/>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0" name="Line 90"/>
          <p:cNvSpPr>
            <a:spLocks noChangeShapeType="1"/>
          </p:cNvSpPr>
          <p:nvPr/>
        </p:nvSpPr>
        <p:spPr bwMode="auto">
          <a:xfrm flipV="1">
            <a:off x="2514600" y="3949700"/>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1" name="Line 91"/>
          <p:cNvSpPr>
            <a:spLocks noChangeShapeType="1"/>
          </p:cNvSpPr>
          <p:nvPr/>
        </p:nvSpPr>
        <p:spPr bwMode="auto">
          <a:xfrm>
            <a:off x="2514600" y="39497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2" name="Line 92"/>
          <p:cNvSpPr>
            <a:spLocks noChangeShapeType="1"/>
          </p:cNvSpPr>
          <p:nvPr/>
        </p:nvSpPr>
        <p:spPr bwMode="auto">
          <a:xfrm>
            <a:off x="2667000" y="3949700"/>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3" name="Line 93"/>
          <p:cNvSpPr>
            <a:spLocks noChangeShapeType="1"/>
          </p:cNvSpPr>
          <p:nvPr/>
        </p:nvSpPr>
        <p:spPr bwMode="auto">
          <a:xfrm>
            <a:off x="2667000" y="4421188"/>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4" name="Line 94"/>
          <p:cNvSpPr>
            <a:spLocks noChangeShapeType="1"/>
          </p:cNvSpPr>
          <p:nvPr/>
        </p:nvSpPr>
        <p:spPr bwMode="auto">
          <a:xfrm>
            <a:off x="32004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5" name="Line 95"/>
          <p:cNvSpPr>
            <a:spLocks noChangeShapeType="1"/>
          </p:cNvSpPr>
          <p:nvPr/>
        </p:nvSpPr>
        <p:spPr bwMode="auto">
          <a:xfrm>
            <a:off x="3200400" y="4892675"/>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6" name="Line 96"/>
          <p:cNvSpPr>
            <a:spLocks noChangeShapeType="1"/>
          </p:cNvSpPr>
          <p:nvPr/>
        </p:nvSpPr>
        <p:spPr bwMode="auto">
          <a:xfrm flipV="1">
            <a:off x="3352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7" name="Line 97"/>
          <p:cNvSpPr>
            <a:spLocks noChangeShapeType="1"/>
          </p:cNvSpPr>
          <p:nvPr/>
        </p:nvSpPr>
        <p:spPr bwMode="auto">
          <a:xfrm>
            <a:off x="3352800" y="4421188"/>
            <a:ext cx="304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8" name="Line 98"/>
          <p:cNvSpPr>
            <a:spLocks noChangeShapeType="1"/>
          </p:cNvSpPr>
          <p:nvPr/>
        </p:nvSpPr>
        <p:spPr bwMode="auto">
          <a:xfrm>
            <a:off x="36576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9" name="Line 99"/>
          <p:cNvSpPr>
            <a:spLocks noChangeShapeType="1"/>
          </p:cNvSpPr>
          <p:nvPr/>
        </p:nvSpPr>
        <p:spPr bwMode="auto">
          <a:xfrm>
            <a:off x="3657600" y="4892675"/>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0" name="Line 100"/>
          <p:cNvSpPr>
            <a:spLocks noChangeShapeType="1"/>
          </p:cNvSpPr>
          <p:nvPr/>
        </p:nvSpPr>
        <p:spPr bwMode="auto">
          <a:xfrm>
            <a:off x="914400" y="5364163"/>
            <a:ext cx="0" cy="8080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1" name="Line 101"/>
          <p:cNvSpPr>
            <a:spLocks noChangeShapeType="1"/>
          </p:cNvSpPr>
          <p:nvPr/>
        </p:nvSpPr>
        <p:spPr bwMode="auto">
          <a:xfrm>
            <a:off x="914400" y="6172200"/>
            <a:ext cx="3124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2" name="Line 102"/>
          <p:cNvSpPr>
            <a:spLocks noChangeShapeType="1"/>
          </p:cNvSpPr>
          <p:nvPr/>
        </p:nvSpPr>
        <p:spPr bwMode="auto">
          <a:xfrm flipV="1">
            <a:off x="1447800" y="5791200"/>
            <a:ext cx="0" cy="404813"/>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3" name="Line 103"/>
          <p:cNvSpPr>
            <a:spLocks noChangeShapeType="1"/>
          </p:cNvSpPr>
          <p:nvPr/>
        </p:nvSpPr>
        <p:spPr bwMode="auto">
          <a:xfrm flipV="1">
            <a:off x="19812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4" name="Line 104"/>
          <p:cNvSpPr>
            <a:spLocks noChangeShapeType="1"/>
          </p:cNvSpPr>
          <p:nvPr/>
        </p:nvSpPr>
        <p:spPr bwMode="auto">
          <a:xfrm flipV="1">
            <a:off x="2667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5" name="Line 105"/>
          <p:cNvSpPr>
            <a:spLocks noChangeShapeType="1"/>
          </p:cNvSpPr>
          <p:nvPr/>
        </p:nvSpPr>
        <p:spPr bwMode="auto">
          <a:xfrm flipV="1">
            <a:off x="3200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6" name="Line 106"/>
          <p:cNvSpPr>
            <a:spLocks noChangeShapeType="1"/>
          </p:cNvSpPr>
          <p:nvPr/>
        </p:nvSpPr>
        <p:spPr bwMode="auto">
          <a:xfrm flipV="1">
            <a:off x="36576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12347" name="Group 107"/>
          <p:cNvGrpSpPr>
            <a:grpSpLocks/>
          </p:cNvGrpSpPr>
          <p:nvPr/>
        </p:nvGrpSpPr>
        <p:grpSpPr bwMode="auto">
          <a:xfrm>
            <a:off x="4800600" y="3276600"/>
            <a:ext cx="3613150" cy="2530475"/>
            <a:chOff x="96" y="2304"/>
            <a:chExt cx="2276" cy="1804"/>
          </a:xfrm>
        </p:grpSpPr>
        <p:sp>
          <p:nvSpPr>
            <p:cNvPr id="12364" name="Line 10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65" name="Line 10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66" name="Text Box 110"/>
            <p:cNvSpPr txBox="1">
              <a:spLocks noChangeArrowheads="1"/>
            </p:cNvSpPr>
            <p:nvPr/>
          </p:nvSpPr>
          <p:spPr bwMode="auto">
            <a:xfrm>
              <a:off x="2256" y="3742"/>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2367" name="Line 11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8" name="Line 11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9" name="Line 113"/>
            <p:cNvSpPr>
              <a:spLocks noChangeShapeType="1"/>
            </p:cNvSpPr>
            <p:nvPr/>
          </p:nvSpPr>
          <p:spPr bwMode="auto">
            <a:xfrm flipV="1">
              <a:off x="6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0" name="Line 114"/>
            <p:cNvSpPr>
              <a:spLocks noChangeShapeType="1"/>
            </p:cNvSpPr>
            <p:nvPr/>
          </p:nvSpPr>
          <p:spPr bwMode="auto">
            <a:xfrm flipV="1">
              <a:off x="148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1" name="Line 115"/>
            <p:cNvSpPr>
              <a:spLocks noChangeShapeType="1"/>
            </p:cNvSpPr>
            <p:nvPr/>
          </p:nvSpPr>
          <p:spPr bwMode="auto">
            <a:xfrm flipV="1">
              <a:off x="139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2" name="Line 116"/>
            <p:cNvSpPr>
              <a:spLocks noChangeShapeType="1"/>
            </p:cNvSpPr>
            <p:nvPr/>
          </p:nvSpPr>
          <p:spPr bwMode="auto">
            <a:xfrm flipV="1">
              <a:off x="124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3" name="Line 117"/>
            <p:cNvSpPr>
              <a:spLocks noChangeShapeType="1"/>
            </p:cNvSpPr>
            <p:nvPr/>
          </p:nvSpPr>
          <p:spPr bwMode="auto">
            <a:xfrm flipV="1">
              <a:off x="43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4" name="Line 118"/>
            <p:cNvSpPr>
              <a:spLocks noChangeShapeType="1"/>
            </p:cNvSpPr>
            <p:nvPr/>
          </p:nvSpPr>
          <p:spPr bwMode="auto">
            <a:xfrm flipV="1">
              <a:off x="192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5" name="Text Box 119"/>
            <p:cNvSpPr txBox="1">
              <a:spLocks noChangeArrowheads="1"/>
            </p:cNvSpPr>
            <p:nvPr/>
          </p:nvSpPr>
          <p:spPr bwMode="auto">
            <a:xfrm>
              <a:off x="144" y="3360"/>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76" name="Text Box 120"/>
            <p:cNvSpPr txBox="1">
              <a:spLocks noChangeArrowheads="1"/>
            </p:cNvSpPr>
            <p:nvPr/>
          </p:nvSpPr>
          <p:spPr bwMode="auto">
            <a:xfrm>
              <a:off x="144" y="3456"/>
              <a:ext cx="116" cy="32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2377" name="Text Box 121"/>
            <p:cNvSpPr txBox="1">
              <a:spLocks noChangeArrowheads="1"/>
            </p:cNvSpPr>
            <p:nvPr/>
          </p:nvSpPr>
          <p:spPr bwMode="auto">
            <a:xfrm>
              <a:off x="576"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78" name="Text Box 122"/>
            <p:cNvSpPr txBox="1">
              <a:spLocks noChangeArrowheads="1"/>
            </p:cNvSpPr>
            <p:nvPr/>
          </p:nvSpPr>
          <p:spPr bwMode="auto">
            <a:xfrm>
              <a:off x="912" y="3868"/>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79" name="Text Box 123"/>
            <p:cNvSpPr txBox="1">
              <a:spLocks noChangeArrowheads="1"/>
            </p:cNvSpPr>
            <p:nvPr/>
          </p:nvSpPr>
          <p:spPr bwMode="auto">
            <a:xfrm>
              <a:off x="1248"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80" name="Text Box 124"/>
            <p:cNvSpPr txBox="1">
              <a:spLocks noChangeArrowheads="1"/>
            </p:cNvSpPr>
            <p:nvPr/>
          </p:nvSpPr>
          <p:spPr bwMode="auto">
            <a:xfrm>
              <a:off x="1584"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2381" name="Text Box 125"/>
            <p:cNvSpPr txBox="1">
              <a:spLocks noChangeArrowheads="1"/>
            </p:cNvSpPr>
            <p:nvPr/>
          </p:nvSpPr>
          <p:spPr bwMode="auto">
            <a:xfrm>
              <a:off x="1920"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2382" name="Line 126"/>
            <p:cNvSpPr>
              <a:spLocks noChangeShapeType="1"/>
            </p:cNvSpPr>
            <p:nvPr/>
          </p:nvSpPr>
          <p:spPr bwMode="auto">
            <a:xfrm flipV="1">
              <a:off x="201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3" name="Line 127"/>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4" name="Text Box 128"/>
            <p:cNvSpPr txBox="1">
              <a:spLocks noChangeArrowheads="1"/>
            </p:cNvSpPr>
            <p:nvPr/>
          </p:nvSpPr>
          <p:spPr bwMode="auto">
            <a:xfrm>
              <a:off x="144" y="3024"/>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85" name="Text Box 129"/>
            <p:cNvSpPr txBox="1">
              <a:spLocks noChangeArrowheads="1"/>
            </p:cNvSpPr>
            <p:nvPr/>
          </p:nvSpPr>
          <p:spPr bwMode="auto">
            <a:xfrm>
              <a:off x="144" y="268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86" name="Text Box 130"/>
            <p:cNvSpPr txBox="1">
              <a:spLocks noChangeArrowheads="1"/>
            </p:cNvSpPr>
            <p:nvPr/>
          </p:nvSpPr>
          <p:spPr bwMode="auto">
            <a:xfrm>
              <a:off x="96" y="2304"/>
              <a:ext cx="358"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2387" name="Line 131"/>
            <p:cNvSpPr>
              <a:spLocks noChangeShapeType="1"/>
            </p:cNvSpPr>
            <p:nvPr/>
          </p:nvSpPr>
          <p:spPr bwMode="auto">
            <a:xfrm flipV="1">
              <a:off x="1680"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8" name="Line 132"/>
            <p:cNvSpPr>
              <a:spLocks noChangeShapeType="1"/>
            </p:cNvSpPr>
            <p:nvPr/>
          </p:nvSpPr>
          <p:spPr bwMode="auto">
            <a:xfrm flipV="1">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89" name="Line 133"/>
            <p:cNvSpPr>
              <a:spLocks noChangeShapeType="1"/>
            </p:cNvSpPr>
            <p:nvPr/>
          </p:nvSpPr>
          <p:spPr bwMode="auto">
            <a:xfrm>
              <a:off x="43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0" name="Line 134"/>
            <p:cNvSpPr>
              <a:spLocks noChangeShapeType="1"/>
            </p:cNvSpPr>
            <p:nvPr/>
          </p:nvSpPr>
          <p:spPr bwMode="auto">
            <a:xfrm flipV="1">
              <a:off x="67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1" name="Line 135"/>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2" name="Line 136"/>
            <p:cNvSpPr>
              <a:spLocks noChangeShapeType="1"/>
            </p:cNvSpPr>
            <p:nvPr/>
          </p:nvSpPr>
          <p:spPr bwMode="auto">
            <a:xfrm flipV="1">
              <a:off x="100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3" name="Line 137"/>
            <p:cNvSpPr>
              <a:spLocks noChangeShapeType="1"/>
            </p:cNvSpPr>
            <p:nvPr/>
          </p:nvSpPr>
          <p:spPr bwMode="auto">
            <a:xfrm>
              <a:off x="1008"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4" name="Line 138"/>
            <p:cNvSpPr>
              <a:spLocks noChangeShapeType="1"/>
            </p:cNvSpPr>
            <p:nvPr/>
          </p:nvSpPr>
          <p:spPr bwMode="auto">
            <a:xfrm>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5" name="Line 139"/>
            <p:cNvSpPr>
              <a:spLocks noChangeShapeType="1"/>
            </p:cNvSpPr>
            <p:nvPr/>
          </p:nvSpPr>
          <p:spPr bwMode="auto">
            <a:xfrm>
              <a:off x="1248"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6" name="Line 140"/>
            <p:cNvSpPr>
              <a:spLocks noChangeShapeType="1"/>
            </p:cNvSpPr>
            <p:nvPr/>
          </p:nvSpPr>
          <p:spPr bwMode="auto">
            <a:xfrm flipV="1">
              <a:off x="134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7" name="Line 141"/>
            <p:cNvSpPr>
              <a:spLocks noChangeShapeType="1"/>
            </p:cNvSpPr>
            <p:nvPr/>
          </p:nvSpPr>
          <p:spPr bwMode="auto">
            <a:xfrm>
              <a:off x="1344" y="3120"/>
              <a:ext cx="4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8" name="Line 142"/>
            <p:cNvSpPr>
              <a:spLocks noChangeShapeType="1"/>
            </p:cNvSpPr>
            <p:nvPr/>
          </p:nvSpPr>
          <p:spPr bwMode="auto">
            <a:xfrm>
              <a:off x="139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9" name="Line 143"/>
            <p:cNvSpPr>
              <a:spLocks noChangeShapeType="1"/>
            </p:cNvSpPr>
            <p:nvPr/>
          </p:nvSpPr>
          <p:spPr bwMode="auto">
            <a:xfrm>
              <a:off x="1392"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0" name="Line 144"/>
            <p:cNvSpPr>
              <a:spLocks noChangeShapeType="1"/>
            </p:cNvSpPr>
            <p:nvPr/>
          </p:nvSpPr>
          <p:spPr bwMode="auto">
            <a:xfrm>
              <a:off x="148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1" name="Line 145"/>
            <p:cNvSpPr>
              <a:spLocks noChangeShapeType="1"/>
            </p:cNvSpPr>
            <p:nvPr/>
          </p:nvSpPr>
          <p:spPr bwMode="auto">
            <a:xfrm flipV="1">
              <a:off x="168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2" name="Line 146"/>
            <p:cNvSpPr>
              <a:spLocks noChangeShapeType="1"/>
            </p:cNvSpPr>
            <p:nvPr/>
          </p:nvSpPr>
          <p:spPr bwMode="auto">
            <a:xfrm>
              <a:off x="1680" y="3456"/>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3" name="Line 147"/>
            <p:cNvSpPr>
              <a:spLocks noChangeShapeType="1"/>
            </p:cNvSpPr>
            <p:nvPr/>
          </p:nvSpPr>
          <p:spPr bwMode="auto">
            <a:xfrm>
              <a:off x="192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4" name="Line 148"/>
            <p:cNvSpPr>
              <a:spLocks noChangeShapeType="1"/>
            </p:cNvSpPr>
            <p:nvPr/>
          </p:nvSpPr>
          <p:spPr bwMode="auto">
            <a:xfrm flipV="1">
              <a:off x="2016"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5" name="Line 149"/>
            <p:cNvSpPr>
              <a:spLocks noChangeShapeType="1"/>
            </p:cNvSpPr>
            <p:nvPr/>
          </p:nvSpPr>
          <p:spPr bwMode="auto">
            <a:xfrm>
              <a:off x="2016"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12348" name="Line 150"/>
          <p:cNvSpPr>
            <a:spLocks noChangeShapeType="1"/>
          </p:cNvSpPr>
          <p:nvPr/>
        </p:nvSpPr>
        <p:spPr bwMode="auto">
          <a:xfrm>
            <a:off x="5181600" y="5364163"/>
            <a:ext cx="0" cy="8080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9" name="Line 151"/>
          <p:cNvSpPr>
            <a:spLocks noChangeShapeType="1"/>
          </p:cNvSpPr>
          <p:nvPr/>
        </p:nvSpPr>
        <p:spPr bwMode="auto">
          <a:xfrm>
            <a:off x="5181600" y="6172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50" name="Line 152"/>
          <p:cNvSpPr>
            <a:spLocks noChangeShapeType="1"/>
          </p:cNvSpPr>
          <p:nvPr/>
        </p:nvSpPr>
        <p:spPr bwMode="auto">
          <a:xfrm flipV="1">
            <a:off x="5334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1" name="Line 153"/>
          <p:cNvSpPr>
            <a:spLocks noChangeShapeType="1"/>
          </p:cNvSpPr>
          <p:nvPr/>
        </p:nvSpPr>
        <p:spPr bwMode="auto">
          <a:xfrm flipV="1">
            <a:off x="6629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2" name="Line 154"/>
          <p:cNvSpPr>
            <a:spLocks noChangeShapeType="1"/>
          </p:cNvSpPr>
          <p:nvPr/>
        </p:nvSpPr>
        <p:spPr bwMode="auto">
          <a:xfrm flipV="1">
            <a:off x="6858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3" name="Line 155"/>
          <p:cNvSpPr>
            <a:spLocks noChangeShapeType="1"/>
          </p:cNvSpPr>
          <p:nvPr/>
        </p:nvSpPr>
        <p:spPr bwMode="auto">
          <a:xfrm flipV="1">
            <a:off x="7010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4" name="Line 156"/>
          <p:cNvSpPr>
            <a:spLocks noChangeShapeType="1"/>
          </p:cNvSpPr>
          <p:nvPr/>
        </p:nvSpPr>
        <p:spPr bwMode="auto">
          <a:xfrm flipV="1">
            <a:off x="76962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5" name="Line 158"/>
          <p:cNvSpPr>
            <a:spLocks noChangeShapeType="1"/>
          </p:cNvSpPr>
          <p:nvPr/>
        </p:nvSpPr>
        <p:spPr bwMode="auto">
          <a:xfrm flipV="1">
            <a:off x="381000" y="6386513"/>
            <a:ext cx="0" cy="471487"/>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6" name="Text Box 159"/>
          <p:cNvSpPr txBox="1">
            <a:spLocks noChangeArrowheads="1"/>
          </p:cNvSpPr>
          <p:nvPr/>
        </p:nvSpPr>
        <p:spPr bwMode="auto">
          <a:xfrm>
            <a:off x="3048000" y="990600"/>
            <a:ext cx="6238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latin typeface="Times New Roman" charset="0"/>
              </a:rPr>
              <a:t>W1</a:t>
            </a:r>
          </a:p>
        </p:txBody>
      </p:sp>
      <p:sp>
        <p:nvSpPr>
          <p:cNvPr id="12357" name="Text Box 160"/>
          <p:cNvSpPr txBox="1">
            <a:spLocks noChangeArrowheads="1"/>
          </p:cNvSpPr>
          <p:nvPr/>
        </p:nvSpPr>
        <p:spPr bwMode="auto">
          <a:xfrm>
            <a:off x="5257800" y="990600"/>
            <a:ext cx="6238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latin typeface="Times New Roman" charset="0"/>
              </a:rPr>
              <a:t>W2</a:t>
            </a:r>
          </a:p>
        </p:txBody>
      </p:sp>
      <p:sp>
        <p:nvSpPr>
          <p:cNvPr id="12358" name="Text Box 161"/>
          <p:cNvSpPr txBox="1">
            <a:spLocks noChangeArrowheads="1"/>
          </p:cNvSpPr>
          <p:nvPr/>
        </p:nvSpPr>
        <p:spPr bwMode="auto">
          <a:xfrm>
            <a:off x="403225" y="1820863"/>
            <a:ext cx="12731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endParaRPr lang="en-US"/>
          </a:p>
        </p:txBody>
      </p:sp>
      <p:sp>
        <p:nvSpPr>
          <p:cNvPr id="12359" name="Text Box 162"/>
          <p:cNvSpPr txBox="1">
            <a:spLocks noChangeArrowheads="1"/>
          </p:cNvSpPr>
          <p:nvPr/>
        </p:nvSpPr>
        <p:spPr bwMode="auto">
          <a:xfrm>
            <a:off x="457200" y="6491288"/>
            <a:ext cx="1844675"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W1 arrivals</a:t>
            </a:r>
          </a:p>
        </p:txBody>
      </p:sp>
      <p:sp>
        <p:nvSpPr>
          <p:cNvPr id="12360" name="Line 163"/>
          <p:cNvSpPr>
            <a:spLocks noChangeShapeType="1"/>
          </p:cNvSpPr>
          <p:nvPr/>
        </p:nvSpPr>
        <p:spPr bwMode="auto">
          <a:xfrm flipV="1">
            <a:off x="2286000" y="6386513"/>
            <a:ext cx="0" cy="471487"/>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1" name="Text Box 164"/>
          <p:cNvSpPr txBox="1">
            <a:spLocks noChangeArrowheads="1"/>
          </p:cNvSpPr>
          <p:nvPr/>
        </p:nvSpPr>
        <p:spPr bwMode="auto">
          <a:xfrm>
            <a:off x="2362200" y="6491288"/>
            <a:ext cx="1682750"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W1 departures</a:t>
            </a:r>
          </a:p>
        </p:txBody>
      </p:sp>
      <p:sp>
        <p:nvSpPr>
          <p:cNvPr id="12362" name="Line 165"/>
          <p:cNvSpPr>
            <a:spLocks noChangeShapeType="1"/>
          </p:cNvSpPr>
          <p:nvPr/>
        </p:nvSpPr>
        <p:spPr bwMode="auto">
          <a:xfrm flipV="1">
            <a:off x="4572000" y="64531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3" name="Text Box 166"/>
          <p:cNvSpPr txBox="1">
            <a:spLocks noChangeArrowheads="1"/>
          </p:cNvSpPr>
          <p:nvPr/>
        </p:nvSpPr>
        <p:spPr bwMode="auto">
          <a:xfrm>
            <a:off x="4648200" y="6491288"/>
            <a:ext cx="1327150"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W2 arrivals</a:t>
            </a:r>
          </a:p>
        </p:txBody>
      </p:sp>
    </p:spTree>
    <p:extLst>
      <p:ext uri="{BB962C8B-B14F-4D97-AF65-F5344CB8AC3E}">
        <p14:creationId xmlns:p14="http://schemas.microsoft.com/office/powerpoint/2010/main" val="76327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0"/>
            <a:ext cx="7772400" cy="1143000"/>
          </a:xfrm>
        </p:spPr>
        <p:txBody>
          <a:bodyPr>
            <a:normAutofit/>
          </a:bodyPr>
          <a:lstStyle/>
          <a:p>
            <a:pPr eaLnBrk="1" hangingPunct="1"/>
            <a:r>
              <a:rPr lang="en-US" sz="4000" dirty="0">
                <a:solidFill>
                  <a:srgbClr val="000000"/>
                </a:solidFill>
                <a:ea typeface="ＭＳ Ｐゴシック" charset="0"/>
              </a:rPr>
              <a:t>Remarks</a:t>
            </a:r>
          </a:p>
        </p:txBody>
      </p:sp>
      <p:sp>
        <p:nvSpPr>
          <p:cNvPr id="13315" name="Rectangle 3"/>
          <p:cNvSpPr>
            <a:spLocks noGrp="1" noChangeArrowheads="1"/>
          </p:cNvSpPr>
          <p:nvPr>
            <p:ph type="body" idx="1"/>
          </p:nvPr>
        </p:nvSpPr>
        <p:spPr>
          <a:xfrm>
            <a:off x="152400" y="1143000"/>
            <a:ext cx="8686800" cy="5410200"/>
          </a:xfrm>
        </p:spPr>
        <p:txBody>
          <a:bodyPr/>
          <a:lstStyle/>
          <a:p>
            <a:pPr eaLnBrk="1" hangingPunct="1">
              <a:lnSpc>
                <a:spcPct val="90000"/>
              </a:lnSpc>
            </a:pPr>
            <a:r>
              <a:rPr lang="en-US" sz="2800">
                <a:latin typeface="Times New Roman" charset="0"/>
                <a:ea typeface="ＭＳ Ｐゴシック" charset="0"/>
              </a:rPr>
              <a:t>The variability experienced at a certain station propagates to the downstream part of the line due to the fact that the arrivals at a downstream station are determined by the departures of its neighboring upstream station.</a:t>
            </a:r>
          </a:p>
          <a:p>
            <a:pPr eaLnBrk="1" hangingPunct="1">
              <a:lnSpc>
                <a:spcPct val="90000"/>
              </a:lnSpc>
            </a:pPr>
            <a:r>
              <a:rPr lang="en-US" sz="2800">
                <a:latin typeface="Times New Roman" charset="0"/>
                <a:ea typeface="ＭＳ Ｐゴシック" charset="0"/>
              </a:rPr>
              <a:t>The intensity of the propagated variability is modulated by the utilization of the station under consideration.</a:t>
            </a:r>
          </a:p>
          <a:p>
            <a:pPr eaLnBrk="1" hangingPunct="1">
              <a:lnSpc>
                <a:spcPct val="90000"/>
              </a:lnSpc>
            </a:pPr>
            <a:r>
              <a:rPr lang="en-US" sz="2800">
                <a:latin typeface="Times New Roman" charset="0"/>
                <a:ea typeface="ＭＳ Ｐゴシック" charset="0"/>
              </a:rPr>
              <a:t>In general, a highly utilized station propagates the variability experienced in the job processing times, but attenuates the variability experienced in the job inter-arrival times.</a:t>
            </a:r>
          </a:p>
          <a:p>
            <a:pPr eaLnBrk="1" hangingPunct="1">
              <a:lnSpc>
                <a:spcPct val="90000"/>
              </a:lnSpc>
            </a:pPr>
            <a:r>
              <a:rPr lang="en-US" sz="2800">
                <a:latin typeface="Times New Roman" charset="0"/>
                <a:ea typeface="ＭＳ Ｐゴシック" charset="0"/>
              </a:rPr>
              <a:t>A station with very low utilization has the opposite effects. </a:t>
            </a:r>
          </a:p>
        </p:txBody>
      </p:sp>
    </p:spTree>
    <p:extLst>
      <p:ext uri="{BB962C8B-B14F-4D97-AF65-F5344CB8AC3E}">
        <p14:creationId xmlns:p14="http://schemas.microsoft.com/office/powerpoint/2010/main" val="205925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94436"/>
            <a:ext cx="8229600" cy="1143000"/>
          </a:xfrm>
        </p:spPr>
        <p:txBody>
          <a:bodyPr/>
          <a:lstStyle/>
          <a:p>
            <a:pPr eaLnBrk="1" hangingPunct="1">
              <a:lnSpc>
                <a:spcPct val="80000"/>
              </a:lnSpc>
              <a:defRPr/>
            </a:pPr>
            <a:r>
              <a:rPr lang="en-US" sz="3600" dirty="0">
                <a:solidFill>
                  <a:srgbClr val="000000"/>
                </a:solidFill>
                <a:ea typeface="+mj-ea"/>
                <a:cs typeface="+mj-cs"/>
              </a:rPr>
              <a:t>Course Objectives</a:t>
            </a:r>
            <a:br>
              <a:rPr lang="en-US" sz="3600" dirty="0">
                <a:solidFill>
                  <a:srgbClr val="000000"/>
                </a:solidFill>
                <a:ea typeface="+mj-ea"/>
                <a:cs typeface="+mj-cs"/>
              </a:rPr>
            </a:br>
            <a:r>
              <a:rPr lang="en-US" sz="3600" dirty="0">
                <a:solidFill>
                  <a:srgbClr val="000000"/>
                </a:solidFill>
                <a:ea typeface="+mj-ea"/>
                <a:cs typeface="+mj-cs"/>
              </a:rPr>
              <a:t>(What is this course all about?)</a:t>
            </a:r>
          </a:p>
        </p:txBody>
      </p:sp>
      <p:sp>
        <p:nvSpPr>
          <p:cNvPr id="8195" name="Rectangle 3"/>
          <p:cNvSpPr>
            <a:spLocks noGrp="1" noChangeArrowheads="1"/>
          </p:cNvSpPr>
          <p:nvPr>
            <p:ph idx="1"/>
          </p:nvPr>
        </p:nvSpPr>
        <p:spPr>
          <a:xfrm>
            <a:off x="260111" y="1929336"/>
            <a:ext cx="8721320" cy="4725655"/>
          </a:xfrm>
        </p:spPr>
        <p:txBody>
          <a:bodyPr>
            <a:normAutofit fontScale="62500" lnSpcReduction="20000"/>
          </a:bodyPr>
          <a:lstStyle/>
          <a:p>
            <a:pPr>
              <a:lnSpc>
                <a:spcPct val="120000"/>
              </a:lnSpc>
              <a:defRPr/>
            </a:pPr>
            <a:r>
              <a:rPr lang="en-US" sz="2700" dirty="0"/>
              <a:t>Introduce the students to an in-depth modeling and analysis of the workflow dynamics that shape the operation and the performance of contemporary production systems.</a:t>
            </a:r>
          </a:p>
          <a:p>
            <a:pPr>
              <a:lnSpc>
                <a:spcPct val="120000"/>
              </a:lnSpc>
              <a:defRPr/>
            </a:pPr>
            <a:endParaRPr lang="en-US" sz="2700" dirty="0"/>
          </a:p>
          <a:p>
            <a:pPr>
              <a:lnSpc>
                <a:spcPct val="120000"/>
              </a:lnSpc>
              <a:defRPr/>
            </a:pPr>
            <a:r>
              <a:rPr lang="en-US" sz="2700" dirty="0"/>
              <a:t>Offer the students the experience of applying their formal background in stochastic modeling and analysis to practical problems and applications.</a:t>
            </a:r>
          </a:p>
          <a:p>
            <a:pPr>
              <a:lnSpc>
                <a:spcPct val="120000"/>
              </a:lnSpc>
              <a:defRPr/>
            </a:pPr>
            <a:endParaRPr lang="en-US" sz="2700" dirty="0"/>
          </a:p>
          <a:p>
            <a:pPr>
              <a:lnSpc>
                <a:spcPct val="120000"/>
              </a:lnSpc>
              <a:defRPr/>
            </a:pPr>
            <a:r>
              <a:rPr lang="en-US" sz="2700" dirty="0"/>
              <a:t>In fact, a further intention of the course is to teach the students not only the particular models and algorithms that are covered in it, but also the thinking processes and the broader methodology that underlie the development of the presented results.</a:t>
            </a:r>
          </a:p>
          <a:p>
            <a:pPr>
              <a:lnSpc>
                <a:spcPct val="120000"/>
              </a:lnSpc>
              <a:defRPr/>
            </a:pPr>
            <a:endParaRPr lang="en-US" sz="2700" dirty="0"/>
          </a:p>
          <a:p>
            <a:pPr>
              <a:lnSpc>
                <a:spcPct val="120000"/>
              </a:lnSpc>
              <a:defRPr/>
            </a:pPr>
            <a:r>
              <a:rPr lang="en-US" sz="2700" dirty="0"/>
              <a:t>Finally, while the course material will be motivated and presented primarily through applications drawn from the manufacturing domain, for specificity and concreteness, this material finds further applicability in any other application domain involving a structured workflow, like in health care and other service-related industries.</a:t>
            </a:r>
            <a:endParaRPr lang="en-US" sz="2700" dirty="0">
              <a:solidFill>
                <a:schemeClr val="accent2"/>
              </a:solidFill>
              <a:latin typeface="Times New Roman" charset="0"/>
              <a:ea typeface="MS PGothic" charset="0"/>
            </a:endParaRPr>
          </a:p>
        </p:txBody>
      </p:sp>
    </p:spTree>
    <p:extLst>
      <p:ext uri="{BB962C8B-B14F-4D97-AF65-F5344CB8AC3E}">
        <p14:creationId xmlns:p14="http://schemas.microsoft.com/office/powerpoint/2010/main" val="4087417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28600"/>
            <a:ext cx="7772400" cy="1143000"/>
          </a:xfrm>
        </p:spPr>
        <p:txBody>
          <a:bodyPr>
            <a:normAutofit fontScale="90000"/>
          </a:bodyPr>
          <a:lstStyle/>
          <a:p>
            <a:pPr eaLnBrk="1" hangingPunct="1">
              <a:defRPr/>
            </a:pPr>
            <a:r>
              <a:rPr lang="en-US" sz="3600" dirty="0">
                <a:solidFill>
                  <a:srgbClr val="000000"/>
                </a:solidFill>
                <a:ea typeface="+mj-ea"/>
                <a:cs typeface="+mj-cs"/>
              </a:rPr>
              <a:t>Our abstraction of the Production System</a:t>
            </a:r>
          </a:p>
        </p:txBody>
      </p:sp>
      <p:sp>
        <p:nvSpPr>
          <p:cNvPr id="10243" name="Rectangle 3"/>
          <p:cNvSpPr>
            <a:spLocks noGrp="1" noChangeArrowheads="1"/>
          </p:cNvSpPr>
          <p:nvPr>
            <p:ph type="body" idx="1"/>
          </p:nvPr>
        </p:nvSpPr>
        <p:spPr>
          <a:xfrm>
            <a:off x="609600" y="762000"/>
            <a:ext cx="7772400" cy="4114800"/>
          </a:xfrm>
        </p:spPr>
        <p:txBody>
          <a:bodyPr/>
          <a:lstStyle/>
          <a:p>
            <a:pPr eaLnBrk="1" hangingPunct="1">
              <a:defRPr/>
            </a:pPr>
            <a:r>
              <a:rPr lang="en-US" sz="2400" dirty="0">
                <a:solidFill>
                  <a:srgbClr val="000000"/>
                </a:solidFill>
                <a:ea typeface="+mn-ea"/>
                <a:cs typeface="+mn-cs"/>
              </a:rPr>
              <a:t>The</a:t>
            </a:r>
            <a:r>
              <a:rPr lang="en-US" sz="2400" dirty="0">
                <a:solidFill>
                  <a:srgbClr val="33CCFF"/>
                </a:solidFill>
                <a:ea typeface="+mn-ea"/>
                <a:cs typeface="+mn-cs"/>
              </a:rPr>
              <a:t> </a:t>
            </a:r>
            <a:r>
              <a:rPr lang="en-US" sz="2400" dirty="0">
                <a:solidFill>
                  <a:srgbClr val="0000FF"/>
                </a:solidFill>
                <a:ea typeface="+mn-ea"/>
                <a:cs typeface="+mn-cs"/>
              </a:rPr>
              <a:t>production </a:t>
            </a:r>
            <a:r>
              <a:rPr lang="en-US" sz="2400" dirty="0">
                <a:solidFill>
                  <a:srgbClr val="0000FF"/>
                </a:solidFill>
              </a:rPr>
              <a:t>s</a:t>
            </a:r>
            <a:r>
              <a:rPr lang="en-US" sz="2400" dirty="0">
                <a:solidFill>
                  <a:srgbClr val="0000FF"/>
                </a:solidFill>
                <a:ea typeface="+mn-ea"/>
                <a:cs typeface="+mn-cs"/>
              </a:rPr>
              <a:t>ystem</a:t>
            </a:r>
            <a:r>
              <a:rPr lang="en-US" sz="2400" dirty="0">
                <a:solidFill>
                  <a:srgbClr val="0000FF"/>
                </a:solidFill>
              </a:rPr>
              <a:t> </a:t>
            </a:r>
            <a:r>
              <a:rPr lang="en-US" sz="2400" dirty="0">
                <a:solidFill>
                  <a:srgbClr val="000000"/>
                </a:solidFill>
              </a:rPr>
              <a:t>as a</a:t>
            </a:r>
            <a:r>
              <a:rPr lang="en-US" sz="2400" dirty="0">
                <a:solidFill>
                  <a:srgbClr val="000000"/>
                </a:solidFill>
                <a:ea typeface="+mn-ea"/>
                <a:cs typeface="+mn-cs"/>
              </a:rPr>
              <a:t> transformation process (physical, locational, physiological, intellectual, etc.)</a:t>
            </a:r>
          </a:p>
        </p:txBody>
      </p:sp>
      <p:grpSp>
        <p:nvGrpSpPr>
          <p:cNvPr id="21507" name="Group 4"/>
          <p:cNvGrpSpPr>
            <a:grpSpLocks/>
          </p:cNvGrpSpPr>
          <p:nvPr/>
        </p:nvGrpSpPr>
        <p:grpSpPr bwMode="auto">
          <a:xfrm>
            <a:off x="1600200" y="2057400"/>
            <a:ext cx="5416550" cy="1582738"/>
            <a:chOff x="1056" y="1440"/>
            <a:chExt cx="3412" cy="997"/>
          </a:xfrm>
        </p:grpSpPr>
        <p:sp>
          <p:nvSpPr>
            <p:cNvPr id="10245" name="Rectangle 5"/>
            <p:cNvSpPr>
              <a:spLocks noChangeArrowheads="1"/>
            </p:cNvSpPr>
            <p:nvPr/>
          </p:nvSpPr>
          <p:spPr bwMode="auto">
            <a:xfrm>
              <a:off x="2112" y="1638"/>
              <a:ext cx="1392" cy="592"/>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46" name="Text Box 6"/>
            <p:cNvSpPr txBox="1">
              <a:spLocks noChangeArrowheads="1"/>
            </p:cNvSpPr>
            <p:nvPr/>
          </p:nvSpPr>
          <p:spPr bwMode="auto">
            <a:xfrm>
              <a:off x="2256" y="1786"/>
              <a:ext cx="111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Organization</a:t>
              </a:r>
            </a:p>
          </p:txBody>
        </p:sp>
        <p:sp>
          <p:nvSpPr>
            <p:cNvPr id="10247" name="Rectangle 7"/>
            <p:cNvSpPr>
              <a:spLocks noChangeArrowheads="1"/>
            </p:cNvSpPr>
            <p:nvPr/>
          </p:nvSpPr>
          <p:spPr bwMode="auto">
            <a:xfrm>
              <a:off x="1104" y="1489"/>
              <a:ext cx="768" cy="939"/>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48" name="Text Box 8"/>
            <p:cNvSpPr txBox="1">
              <a:spLocks noChangeArrowheads="1"/>
            </p:cNvSpPr>
            <p:nvPr/>
          </p:nvSpPr>
          <p:spPr bwMode="auto">
            <a:xfrm>
              <a:off x="1152" y="1440"/>
              <a:ext cx="5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Inputs</a:t>
              </a:r>
            </a:p>
          </p:txBody>
        </p:sp>
        <p:sp>
          <p:nvSpPr>
            <p:cNvPr id="10249" name="Rectangle 9"/>
            <p:cNvSpPr>
              <a:spLocks noChangeArrowheads="1"/>
            </p:cNvSpPr>
            <p:nvPr/>
          </p:nvSpPr>
          <p:spPr bwMode="auto">
            <a:xfrm>
              <a:off x="3744" y="1440"/>
              <a:ext cx="720" cy="93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0" name="Text Box 10"/>
            <p:cNvSpPr txBox="1">
              <a:spLocks noChangeArrowheads="1"/>
            </p:cNvSpPr>
            <p:nvPr/>
          </p:nvSpPr>
          <p:spPr bwMode="auto">
            <a:xfrm>
              <a:off x="3744" y="1440"/>
              <a:ext cx="72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Outputs</a:t>
              </a:r>
            </a:p>
          </p:txBody>
        </p:sp>
        <p:sp>
          <p:nvSpPr>
            <p:cNvPr id="10251" name="Text Box 11"/>
            <p:cNvSpPr txBox="1">
              <a:spLocks noChangeArrowheads="1"/>
            </p:cNvSpPr>
            <p:nvPr/>
          </p:nvSpPr>
          <p:spPr bwMode="auto">
            <a:xfrm>
              <a:off x="1056" y="1687"/>
              <a:ext cx="890" cy="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1800" dirty="0">
                  <a:ea typeface="ＭＳ Ｐゴシック" charset="0"/>
                  <a:cs typeface="+mn-cs"/>
                </a:rPr>
                <a:t>Materials</a:t>
              </a:r>
            </a:p>
            <a:p>
              <a:pPr eaLnBrk="0" hangingPunct="0">
                <a:buFontTx/>
                <a:buChar char="•"/>
                <a:defRPr/>
              </a:pPr>
              <a:r>
                <a:rPr lang="en-US" sz="1800" dirty="0">
                  <a:ea typeface="ＭＳ Ｐゴシック" charset="0"/>
                  <a:cs typeface="+mn-cs"/>
                </a:rPr>
                <a:t>Capital</a:t>
              </a:r>
            </a:p>
            <a:p>
              <a:pPr eaLnBrk="0" hangingPunct="0">
                <a:buFontTx/>
                <a:buChar char="•"/>
                <a:defRPr/>
              </a:pPr>
              <a:r>
                <a:rPr lang="en-US" sz="1800" dirty="0">
                  <a:ea typeface="ＭＳ Ｐゴシック" charset="0"/>
                  <a:cs typeface="+mn-cs"/>
                </a:rPr>
                <a:t>Labor</a:t>
              </a:r>
            </a:p>
            <a:p>
              <a:pPr eaLnBrk="0" hangingPunct="0">
                <a:buFontTx/>
                <a:buChar char="•"/>
                <a:defRPr/>
              </a:pPr>
              <a:r>
                <a:rPr lang="en-US" sz="1800" dirty="0" err="1">
                  <a:ea typeface="ＭＳ Ｐゴシック" charset="0"/>
                  <a:cs typeface="+mn-cs"/>
                </a:rPr>
                <a:t>Manag</a:t>
              </a:r>
              <a:r>
                <a:rPr lang="en-US" sz="1800" dirty="0">
                  <a:ea typeface="ＭＳ Ｐゴシック" charset="0"/>
                  <a:cs typeface="+mn-cs"/>
                </a:rPr>
                <a:t>. Res.</a:t>
              </a:r>
            </a:p>
          </p:txBody>
        </p:sp>
        <p:sp>
          <p:nvSpPr>
            <p:cNvPr id="10252" name="Text Box 12"/>
            <p:cNvSpPr txBox="1">
              <a:spLocks noChangeArrowheads="1"/>
            </p:cNvSpPr>
            <p:nvPr/>
          </p:nvSpPr>
          <p:spPr bwMode="auto">
            <a:xfrm>
              <a:off x="3792" y="1736"/>
              <a:ext cx="654"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1800">
                  <a:ea typeface="ＭＳ Ｐゴシック" charset="0"/>
                  <a:cs typeface="+mn-cs"/>
                </a:rPr>
                <a:t>Goods</a:t>
              </a:r>
            </a:p>
            <a:p>
              <a:pPr eaLnBrk="0" hangingPunct="0">
                <a:buFontTx/>
                <a:buChar char="•"/>
                <a:defRPr/>
              </a:pPr>
              <a:r>
                <a:rPr lang="en-US" sz="1800">
                  <a:ea typeface="ＭＳ Ｐゴシック" charset="0"/>
                  <a:cs typeface="+mn-cs"/>
                </a:rPr>
                <a:t>Services</a:t>
              </a:r>
            </a:p>
          </p:txBody>
        </p:sp>
        <p:sp>
          <p:nvSpPr>
            <p:cNvPr id="10253" name="Line 13"/>
            <p:cNvSpPr>
              <a:spLocks noChangeShapeType="1"/>
            </p:cNvSpPr>
            <p:nvPr/>
          </p:nvSpPr>
          <p:spPr bwMode="auto">
            <a:xfrm>
              <a:off x="1872" y="1983"/>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54" name="Line 14"/>
            <p:cNvSpPr>
              <a:spLocks noChangeShapeType="1"/>
            </p:cNvSpPr>
            <p:nvPr/>
          </p:nvSpPr>
          <p:spPr bwMode="auto">
            <a:xfrm>
              <a:off x="3504" y="1983"/>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grpSp>
      <p:sp>
        <p:nvSpPr>
          <p:cNvPr id="10255" name="Text Box 15"/>
          <p:cNvSpPr txBox="1">
            <a:spLocks noChangeArrowheads="1"/>
          </p:cNvSpPr>
          <p:nvPr/>
        </p:nvSpPr>
        <p:spPr bwMode="auto">
          <a:xfrm>
            <a:off x="818460" y="3746956"/>
            <a:ext cx="5455340" cy="430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2200" dirty="0">
                <a:ea typeface="ＭＳ Ｐゴシック" charset="0"/>
                <a:cs typeface="+mn-cs"/>
              </a:rPr>
              <a:t> </a:t>
            </a:r>
            <a:r>
              <a:rPr lang="en-US" sz="2200" dirty="0">
                <a:solidFill>
                  <a:srgbClr val="000000"/>
                </a:solidFill>
                <a:ea typeface="ＭＳ Ｐゴシック" charset="0"/>
                <a:cs typeface="+mn-cs"/>
              </a:rPr>
              <a:t>The production system as a </a:t>
            </a:r>
            <a:r>
              <a:rPr lang="en-US" sz="2200" i="1" dirty="0">
                <a:solidFill>
                  <a:srgbClr val="000000"/>
                </a:solidFill>
                <a:ea typeface="ＭＳ Ｐゴシック" charset="0"/>
                <a:cs typeface="+mn-cs"/>
              </a:rPr>
              <a:t>process network</a:t>
            </a:r>
          </a:p>
        </p:txBody>
      </p:sp>
      <p:grpSp>
        <p:nvGrpSpPr>
          <p:cNvPr id="21509" name="Group 16"/>
          <p:cNvGrpSpPr>
            <a:grpSpLocks/>
          </p:cNvGrpSpPr>
          <p:nvPr/>
        </p:nvGrpSpPr>
        <p:grpSpPr bwMode="auto">
          <a:xfrm>
            <a:off x="1295400" y="4648200"/>
            <a:ext cx="5791200" cy="1828800"/>
            <a:chOff x="432" y="2976"/>
            <a:chExt cx="3648" cy="1152"/>
          </a:xfrm>
        </p:grpSpPr>
        <p:sp>
          <p:nvSpPr>
            <p:cNvPr id="10257" name="Rectangle 17"/>
            <p:cNvSpPr>
              <a:spLocks noChangeArrowheads="1"/>
            </p:cNvSpPr>
            <p:nvPr/>
          </p:nvSpPr>
          <p:spPr bwMode="auto">
            <a:xfrm>
              <a:off x="960" y="2976"/>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8" name="Rectangle 18"/>
            <p:cNvSpPr>
              <a:spLocks noChangeArrowheads="1"/>
            </p:cNvSpPr>
            <p:nvPr/>
          </p:nvSpPr>
          <p:spPr bwMode="auto">
            <a:xfrm>
              <a:off x="2976" y="3840"/>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9" name="Rectangle 19"/>
            <p:cNvSpPr>
              <a:spLocks noChangeArrowheads="1"/>
            </p:cNvSpPr>
            <p:nvPr/>
          </p:nvSpPr>
          <p:spPr bwMode="auto">
            <a:xfrm>
              <a:off x="2976" y="3264"/>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0" name="Rectangle 20"/>
            <p:cNvSpPr>
              <a:spLocks noChangeArrowheads="1"/>
            </p:cNvSpPr>
            <p:nvPr/>
          </p:nvSpPr>
          <p:spPr bwMode="auto">
            <a:xfrm>
              <a:off x="1920" y="3552"/>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1" name="Rectangle 21"/>
            <p:cNvSpPr>
              <a:spLocks noChangeArrowheads="1"/>
            </p:cNvSpPr>
            <p:nvPr/>
          </p:nvSpPr>
          <p:spPr bwMode="auto">
            <a:xfrm>
              <a:off x="1920" y="2976"/>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2" name="Line 22"/>
            <p:cNvSpPr>
              <a:spLocks noChangeShapeType="1"/>
            </p:cNvSpPr>
            <p:nvPr/>
          </p:nvSpPr>
          <p:spPr bwMode="auto">
            <a:xfrm>
              <a:off x="1584" y="3120"/>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3" name="Line 23"/>
            <p:cNvSpPr>
              <a:spLocks noChangeShapeType="1"/>
            </p:cNvSpPr>
            <p:nvPr/>
          </p:nvSpPr>
          <p:spPr bwMode="auto">
            <a:xfrm>
              <a:off x="2544" y="3120"/>
              <a:ext cx="432"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4" name="Line 24"/>
            <p:cNvSpPr>
              <a:spLocks noChangeShapeType="1"/>
            </p:cNvSpPr>
            <p:nvPr/>
          </p:nvSpPr>
          <p:spPr bwMode="auto">
            <a:xfrm flipV="1">
              <a:off x="2544" y="3456"/>
              <a:ext cx="432"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5" name="Line 25"/>
            <p:cNvSpPr>
              <a:spLocks noChangeShapeType="1"/>
            </p:cNvSpPr>
            <p:nvPr/>
          </p:nvSpPr>
          <p:spPr bwMode="auto">
            <a:xfrm>
              <a:off x="2544" y="3744"/>
              <a:ext cx="432"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6" name="Line 26"/>
            <p:cNvSpPr>
              <a:spLocks noChangeShapeType="1"/>
            </p:cNvSpPr>
            <p:nvPr/>
          </p:nvSpPr>
          <p:spPr bwMode="auto">
            <a:xfrm>
              <a:off x="480" y="3024"/>
              <a:ext cx="0" cy="1056"/>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7" name="Line 27"/>
            <p:cNvSpPr>
              <a:spLocks noChangeShapeType="1"/>
            </p:cNvSpPr>
            <p:nvPr/>
          </p:nvSpPr>
          <p:spPr bwMode="auto">
            <a:xfrm>
              <a:off x="480" y="4080"/>
              <a:ext cx="249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8" name="Line 28"/>
            <p:cNvSpPr>
              <a:spLocks noChangeShapeType="1"/>
            </p:cNvSpPr>
            <p:nvPr/>
          </p:nvSpPr>
          <p:spPr bwMode="auto">
            <a:xfrm>
              <a:off x="480" y="3744"/>
              <a:ext cx="14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9" name="Line 29"/>
            <p:cNvSpPr>
              <a:spLocks noChangeShapeType="1"/>
            </p:cNvSpPr>
            <p:nvPr/>
          </p:nvSpPr>
          <p:spPr bwMode="auto">
            <a:xfrm>
              <a:off x="480" y="3120"/>
              <a:ext cx="48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0" name="Line 30"/>
            <p:cNvSpPr>
              <a:spLocks noChangeShapeType="1"/>
            </p:cNvSpPr>
            <p:nvPr/>
          </p:nvSpPr>
          <p:spPr bwMode="auto">
            <a:xfrm>
              <a:off x="1296" y="3264"/>
              <a:ext cx="0" cy="7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1" name="Line 31"/>
            <p:cNvSpPr>
              <a:spLocks noChangeShapeType="1"/>
            </p:cNvSpPr>
            <p:nvPr/>
          </p:nvSpPr>
          <p:spPr bwMode="auto">
            <a:xfrm>
              <a:off x="1296" y="3984"/>
              <a:ext cx="168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2" name="Line 32"/>
            <p:cNvSpPr>
              <a:spLocks noChangeShapeType="1"/>
            </p:cNvSpPr>
            <p:nvPr/>
          </p:nvSpPr>
          <p:spPr bwMode="auto">
            <a:xfrm>
              <a:off x="3600" y="3408"/>
              <a:ext cx="43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3" name="Line 33"/>
            <p:cNvSpPr>
              <a:spLocks noChangeShapeType="1"/>
            </p:cNvSpPr>
            <p:nvPr/>
          </p:nvSpPr>
          <p:spPr bwMode="auto">
            <a:xfrm>
              <a:off x="3600" y="3984"/>
              <a:ext cx="43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4" name="Line 34"/>
            <p:cNvSpPr>
              <a:spLocks noChangeShapeType="1"/>
            </p:cNvSpPr>
            <p:nvPr/>
          </p:nvSpPr>
          <p:spPr bwMode="auto">
            <a:xfrm>
              <a:off x="432" y="3024"/>
              <a:ext cx="0" cy="1056"/>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5" name="Line 35"/>
            <p:cNvSpPr>
              <a:spLocks noChangeShapeType="1"/>
            </p:cNvSpPr>
            <p:nvPr/>
          </p:nvSpPr>
          <p:spPr bwMode="auto">
            <a:xfrm>
              <a:off x="4080" y="3072"/>
              <a:ext cx="0" cy="96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6" name="Line 36"/>
            <p:cNvSpPr>
              <a:spLocks noChangeShapeType="1"/>
            </p:cNvSpPr>
            <p:nvPr/>
          </p:nvSpPr>
          <p:spPr bwMode="auto">
            <a:xfrm>
              <a:off x="4032" y="3072"/>
              <a:ext cx="0" cy="96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7" name="Text Box 37"/>
            <p:cNvSpPr txBox="1">
              <a:spLocks noChangeArrowheads="1"/>
            </p:cNvSpPr>
            <p:nvPr/>
          </p:nvSpPr>
          <p:spPr bwMode="auto">
            <a:xfrm>
              <a:off x="3024" y="3888"/>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5</a:t>
              </a:r>
            </a:p>
          </p:txBody>
        </p:sp>
        <p:sp>
          <p:nvSpPr>
            <p:cNvPr id="10278" name="Text Box 38"/>
            <p:cNvSpPr txBox="1">
              <a:spLocks noChangeArrowheads="1"/>
            </p:cNvSpPr>
            <p:nvPr/>
          </p:nvSpPr>
          <p:spPr bwMode="auto">
            <a:xfrm>
              <a:off x="3024" y="3312"/>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4</a:t>
              </a:r>
            </a:p>
          </p:txBody>
        </p:sp>
        <p:sp>
          <p:nvSpPr>
            <p:cNvPr id="10279" name="Text Box 39"/>
            <p:cNvSpPr txBox="1">
              <a:spLocks noChangeArrowheads="1"/>
            </p:cNvSpPr>
            <p:nvPr/>
          </p:nvSpPr>
          <p:spPr bwMode="auto">
            <a:xfrm>
              <a:off x="1920" y="3600"/>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3</a:t>
              </a:r>
            </a:p>
          </p:txBody>
        </p:sp>
        <p:sp>
          <p:nvSpPr>
            <p:cNvPr id="10280" name="Text Box 40"/>
            <p:cNvSpPr txBox="1">
              <a:spLocks noChangeArrowheads="1"/>
            </p:cNvSpPr>
            <p:nvPr/>
          </p:nvSpPr>
          <p:spPr bwMode="auto">
            <a:xfrm>
              <a:off x="1968" y="3024"/>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2</a:t>
              </a:r>
            </a:p>
          </p:txBody>
        </p:sp>
        <p:sp>
          <p:nvSpPr>
            <p:cNvPr id="10281" name="Text Box 41"/>
            <p:cNvSpPr txBox="1">
              <a:spLocks noChangeArrowheads="1"/>
            </p:cNvSpPr>
            <p:nvPr/>
          </p:nvSpPr>
          <p:spPr bwMode="auto">
            <a:xfrm>
              <a:off x="1008" y="3024"/>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1</a:t>
              </a:r>
            </a:p>
          </p:txBody>
        </p:sp>
      </p:grpSp>
      <p:sp>
        <p:nvSpPr>
          <p:cNvPr id="10282" name="Text Box 42"/>
          <p:cNvSpPr txBox="1">
            <a:spLocks noChangeArrowheads="1"/>
          </p:cNvSpPr>
          <p:nvPr/>
        </p:nvSpPr>
        <p:spPr bwMode="auto">
          <a:xfrm>
            <a:off x="152400" y="5257800"/>
            <a:ext cx="11414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2000">
                <a:ea typeface="ＭＳ Ｐゴシック" charset="0"/>
                <a:cs typeface="+mn-cs"/>
              </a:rPr>
              <a:t>Suppliers</a:t>
            </a:r>
            <a:endParaRPr lang="en-US">
              <a:ea typeface="ＭＳ Ｐゴシック" charset="0"/>
              <a:cs typeface="+mn-cs"/>
            </a:endParaRPr>
          </a:p>
        </p:txBody>
      </p:sp>
      <p:sp>
        <p:nvSpPr>
          <p:cNvPr id="10283" name="Text Box 43"/>
          <p:cNvSpPr txBox="1">
            <a:spLocks noChangeArrowheads="1"/>
          </p:cNvSpPr>
          <p:nvPr/>
        </p:nvSpPr>
        <p:spPr bwMode="auto">
          <a:xfrm>
            <a:off x="7086600" y="5257800"/>
            <a:ext cx="12684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2000">
                <a:ea typeface="ＭＳ Ｐゴシック" charset="0"/>
                <a:cs typeface="+mn-cs"/>
              </a:rPr>
              <a:t>Customers</a:t>
            </a:r>
            <a:endParaRPr lang="en-US">
              <a:ea typeface="ＭＳ Ｐゴシック" charset="0"/>
              <a:cs typeface="+mn-cs"/>
            </a:endParaRPr>
          </a:p>
        </p:txBody>
      </p:sp>
      <p:sp>
        <p:nvSpPr>
          <p:cNvPr id="10284" name="Rectangle 44"/>
          <p:cNvSpPr>
            <a:spLocks noChangeArrowheads="1"/>
          </p:cNvSpPr>
          <p:nvPr/>
        </p:nvSpPr>
        <p:spPr bwMode="auto">
          <a:xfrm>
            <a:off x="1676400" y="4495800"/>
            <a:ext cx="4876800" cy="2209800"/>
          </a:xfrm>
          <a:prstGeom prst="rect">
            <a:avLst/>
          </a:prstGeom>
          <a:noFill/>
          <a:ln w="9525">
            <a:solidFill>
              <a:srgbClr val="FF0000"/>
            </a:solidFill>
            <a:prstDash val="dash"/>
            <a:miter lim="800000"/>
            <a:headEnd/>
            <a:tailEnd/>
          </a:ln>
          <a:effectLst/>
          <a:extLst>
            <a:ext uri="{909E8E84-426E-40dd-AFC4-6F175D3DCCD1}">
              <a14:hiddenFill xmlns:a14="http://schemas.microsoft.com/office/drawing/2010/main" xmlns="">
                <a:solidFill>
                  <a:srgbClr val="CCFFFF">
                    <a:alpha val="50195"/>
                  </a:srgbClr>
                </a:solid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85" name="Line 45"/>
          <p:cNvSpPr>
            <a:spLocks noChangeShapeType="1"/>
          </p:cNvSpPr>
          <p:nvPr/>
        </p:nvSpPr>
        <p:spPr bwMode="auto">
          <a:xfrm flipH="1" flipV="1">
            <a:off x="4648200" y="4800600"/>
            <a:ext cx="685800" cy="3810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6" name="Line 46"/>
          <p:cNvSpPr>
            <a:spLocks noChangeShapeType="1"/>
          </p:cNvSpPr>
          <p:nvPr/>
        </p:nvSpPr>
        <p:spPr bwMode="auto">
          <a:xfrm flipH="1">
            <a:off x="3124200" y="4724400"/>
            <a:ext cx="5334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7" name="Line 47"/>
          <p:cNvSpPr>
            <a:spLocks noChangeShapeType="1"/>
          </p:cNvSpPr>
          <p:nvPr/>
        </p:nvSpPr>
        <p:spPr bwMode="auto">
          <a:xfrm flipH="1">
            <a:off x="4648200" y="5486400"/>
            <a:ext cx="685800" cy="3810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8" name="Line 48"/>
          <p:cNvSpPr>
            <a:spLocks noChangeShapeType="1"/>
          </p:cNvSpPr>
          <p:nvPr/>
        </p:nvSpPr>
        <p:spPr bwMode="auto">
          <a:xfrm flipH="1" flipV="1">
            <a:off x="4648200" y="5791200"/>
            <a:ext cx="685800" cy="3048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9" name="Line 49"/>
          <p:cNvSpPr>
            <a:spLocks noChangeShapeType="1"/>
          </p:cNvSpPr>
          <p:nvPr/>
        </p:nvSpPr>
        <p:spPr bwMode="auto">
          <a:xfrm flipH="1">
            <a:off x="6324600" y="5410200"/>
            <a:ext cx="6858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0" name="Line 50"/>
          <p:cNvSpPr>
            <a:spLocks noChangeShapeType="1"/>
          </p:cNvSpPr>
          <p:nvPr/>
        </p:nvSpPr>
        <p:spPr bwMode="auto">
          <a:xfrm flipH="1">
            <a:off x="6324600" y="6172200"/>
            <a:ext cx="6858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1" name="Line 51"/>
          <p:cNvSpPr>
            <a:spLocks noChangeShapeType="1"/>
          </p:cNvSpPr>
          <p:nvPr/>
        </p:nvSpPr>
        <p:spPr bwMode="auto">
          <a:xfrm flipH="1">
            <a:off x="1371600" y="4953000"/>
            <a:ext cx="7620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2" name="Line 52"/>
          <p:cNvSpPr>
            <a:spLocks noChangeShapeType="1"/>
          </p:cNvSpPr>
          <p:nvPr/>
        </p:nvSpPr>
        <p:spPr bwMode="auto">
          <a:xfrm flipH="1">
            <a:off x="1371600" y="5791200"/>
            <a:ext cx="22860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3" name="Line 53"/>
          <p:cNvSpPr>
            <a:spLocks noChangeShapeType="1"/>
          </p:cNvSpPr>
          <p:nvPr/>
        </p:nvSpPr>
        <p:spPr bwMode="auto">
          <a:xfrm flipH="1">
            <a:off x="1371600" y="6324600"/>
            <a:ext cx="39624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4" name="Line 54"/>
          <p:cNvSpPr>
            <a:spLocks noChangeShapeType="1"/>
          </p:cNvSpPr>
          <p:nvPr/>
        </p:nvSpPr>
        <p:spPr bwMode="auto">
          <a:xfrm flipV="1">
            <a:off x="2590800" y="5105400"/>
            <a:ext cx="0" cy="12192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Tree>
    <p:extLst>
      <p:ext uri="{BB962C8B-B14F-4D97-AF65-F5344CB8AC3E}">
        <p14:creationId xmlns:p14="http://schemas.microsoft.com/office/powerpoint/2010/main" val="20274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228600"/>
            <a:ext cx="8686800" cy="1143000"/>
          </a:xfrm>
        </p:spPr>
        <p:txBody>
          <a:bodyPr/>
          <a:lstStyle/>
          <a:p>
            <a:pPr>
              <a:lnSpc>
                <a:spcPct val="80000"/>
              </a:lnSpc>
            </a:pPr>
            <a:r>
              <a:rPr lang="en-US" dirty="0">
                <a:solidFill>
                  <a:srgbClr val="000000"/>
                </a:solidFill>
              </a:rPr>
              <a:t>Discrete Part Manufacturing Systems</a:t>
            </a:r>
            <a:br>
              <a:rPr lang="en-US" dirty="0">
                <a:solidFill>
                  <a:schemeClr val="accent1"/>
                </a:solidFill>
                <a:latin typeface="Times New Roman" charset="0"/>
              </a:rPr>
            </a:br>
            <a:endParaRPr lang="en-US" sz="3200" dirty="0">
              <a:solidFill>
                <a:schemeClr val="accent2"/>
              </a:solidFill>
            </a:endParaRPr>
          </a:p>
        </p:txBody>
      </p:sp>
      <p:sp>
        <p:nvSpPr>
          <p:cNvPr id="20486" name="Text Box 6"/>
          <p:cNvSpPr txBox="1">
            <a:spLocks noChangeArrowheads="1"/>
          </p:cNvSpPr>
          <p:nvPr/>
        </p:nvSpPr>
        <p:spPr bwMode="auto">
          <a:xfrm>
            <a:off x="5241925" y="1600200"/>
            <a:ext cx="3902075" cy="39909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r>
              <a:rPr lang="en-US" sz="3200" dirty="0"/>
              <a:t>The end product is the</a:t>
            </a:r>
          </a:p>
          <a:p>
            <a:r>
              <a:rPr lang="en-US" sz="3200" dirty="0"/>
              <a:t>assemblage of a</a:t>
            </a:r>
          </a:p>
          <a:p>
            <a:r>
              <a:rPr lang="en-US" sz="3200" dirty="0"/>
              <a:t>number of components</a:t>
            </a:r>
          </a:p>
          <a:p>
            <a:r>
              <a:rPr lang="en-US" sz="3200" dirty="0"/>
              <a:t>and sub-assemblies,</a:t>
            </a:r>
          </a:p>
          <a:p>
            <a:r>
              <a:rPr lang="en-US" sz="3200" dirty="0"/>
              <a:t>either produced in- house or procured from outside.</a:t>
            </a:r>
          </a:p>
        </p:txBody>
      </p:sp>
      <p:sp>
        <p:nvSpPr>
          <p:cNvPr id="20487" name="Rectangle 7"/>
          <p:cNvSpPr>
            <a:spLocks noChangeArrowheads="1"/>
          </p:cNvSpPr>
          <p:nvPr/>
        </p:nvSpPr>
        <p:spPr bwMode="auto">
          <a:xfrm>
            <a:off x="3048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88" name="Rectangle 8"/>
          <p:cNvSpPr>
            <a:spLocks noChangeArrowheads="1"/>
          </p:cNvSpPr>
          <p:nvPr/>
        </p:nvSpPr>
        <p:spPr bwMode="auto">
          <a:xfrm>
            <a:off x="28194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89" name="Rectangle 9"/>
          <p:cNvSpPr>
            <a:spLocks noChangeArrowheads="1"/>
          </p:cNvSpPr>
          <p:nvPr/>
        </p:nvSpPr>
        <p:spPr bwMode="auto">
          <a:xfrm>
            <a:off x="15240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0" name="Rectangle 10"/>
          <p:cNvSpPr>
            <a:spLocks noChangeArrowheads="1"/>
          </p:cNvSpPr>
          <p:nvPr/>
        </p:nvSpPr>
        <p:spPr bwMode="auto">
          <a:xfrm>
            <a:off x="2819400" y="28956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1" name="Rectangle 11"/>
          <p:cNvSpPr>
            <a:spLocks noChangeArrowheads="1"/>
          </p:cNvSpPr>
          <p:nvPr/>
        </p:nvSpPr>
        <p:spPr bwMode="auto">
          <a:xfrm>
            <a:off x="2819400" y="3581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2" name="Rectangle 12"/>
          <p:cNvSpPr>
            <a:spLocks noChangeArrowheads="1"/>
          </p:cNvSpPr>
          <p:nvPr/>
        </p:nvSpPr>
        <p:spPr bwMode="auto">
          <a:xfrm>
            <a:off x="2819400" y="4343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3" name="Rectangle 13"/>
          <p:cNvSpPr>
            <a:spLocks noChangeArrowheads="1"/>
          </p:cNvSpPr>
          <p:nvPr/>
        </p:nvSpPr>
        <p:spPr bwMode="auto">
          <a:xfrm>
            <a:off x="1447800" y="4343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4" name="Rectangle 14"/>
          <p:cNvSpPr>
            <a:spLocks noChangeArrowheads="1"/>
          </p:cNvSpPr>
          <p:nvPr/>
        </p:nvSpPr>
        <p:spPr bwMode="auto">
          <a:xfrm>
            <a:off x="1447800" y="3581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5" name="Rectangle 15"/>
          <p:cNvSpPr>
            <a:spLocks noChangeArrowheads="1"/>
          </p:cNvSpPr>
          <p:nvPr/>
        </p:nvSpPr>
        <p:spPr bwMode="auto">
          <a:xfrm>
            <a:off x="1447800" y="28956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6" name="Rectangle 16"/>
          <p:cNvSpPr>
            <a:spLocks noChangeArrowheads="1"/>
          </p:cNvSpPr>
          <p:nvPr/>
        </p:nvSpPr>
        <p:spPr bwMode="auto">
          <a:xfrm>
            <a:off x="228600" y="28956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7" name="Rectangle 17"/>
          <p:cNvSpPr>
            <a:spLocks noChangeArrowheads="1"/>
          </p:cNvSpPr>
          <p:nvPr/>
        </p:nvSpPr>
        <p:spPr bwMode="auto">
          <a:xfrm>
            <a:off x="228600" y="32004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8" name="Rectangle 18"/>
          <p:cNvSpPr>
            <a:spLocks noChangeArrowheads="1"/>
          </p:cNvSpPr>
          <p:nvPr/>
        </p:nvSpPr>
        <p:spPr bwMode="auto">
          <a:xfrm>
            <a:off x="228600" y="35052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9" name="Rectangle 19"/>
          <p:cNvSpPr>
            <a:spLocks noChangeArrowheads="1"/>
          </p:cNvSpPr>
          <p:nvPr/>
        </p:nvSpPr>
        <p:spPr bwMode="auto">
          <a:xfrm>
            <a:off x="228600" y="3810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0" name="Rectangle 20"/>
          <p:cNvSpPr>
            <a:spLocks noChangeArrowheads="1"/>
          </p:cNvSpPr>
          <p:nvPr/>
        </p:nvSpPr>
        <p:spPr bwMode="auto">
          <a:xfrm>
            <a:off x="228600" y="4191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1" name="Rectangle 21"/>
          <p:cNvSpPr>
            <a:spLocks noChangeArrowheads="1"/>
          </p:cNvSpPr>
          <p:nvPr/>
        </p:nvSpPr>
        <p:spPr bwMode="auto">
          <a:xfrm>
            <a:off x="228600" y="4572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5" name="Rectangle 25"/>
          <p:cNvSpPr>
            <a:spLocks noChangeArrowheads="1"/>
          </p:cNvSpPr>
          <p:nvPr/>
        </p:nvSpPr>
        <p:spPr bwMode="auto">
          <a:xfrm>
            <a:off x="2819400" y="5181600"/>
            <a:ext cx="1066800" cy="914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10" name="Text Box 30"/>
          <p:cNvSpPr txBox="1">
            <a:spLocks noChangeArrowheads="1"/>
          </p:cNvSpPr>
          <p:nvPr/>
        </p:nvSpPr>
        <p:spPr bwMode="auto">
          <a:xfrm>
            <a:off x="304800" y="1752600"/>
            <a:ext cx="80645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Building</a:t>
            </a:r>
          </a:p>
        </p:txBody>
      </p:sp>
      <p:sp>
        <p:nvSpPr>
          <p:cNvPr id="20511" name="Text Box 31"/>
          <p:cNvSpPr txBox="1">
            <a:spLocks noChangeArrowheads="1"/>
          </p:cNvSpPr>
          <p:nvPr/>
        </p:nvSpPr>
        <p:spPr bwMode="auto">
          <a:xfrm>
            <a:off x="1486434" y="1752600"/>
            <a:ext cx="95408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Machining</a:t>
            </a:r>
          </a:p>
        </p:txBody>
      </p:sp>
      <p:sp>
        <p:nvSpPr>
          <p:cNvPr id="20513" name="Text Box 33"/>
          <p:cNvSpPr txBox="1">
            <a:spLocks noChangeArrowheads="1"/>
          </p:cNvSpPr>
          <p:nvPr/>
        </p:nvSpPr>
        <p:spPr bwMode="auto">
          <a:xfrm>
            <a:off x="2819400" y="1776357"/>
            <a:ext cx="77628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Painting</a:t>
            </a:r>
          </a:p>
        </p:txBody>
      </p:sp>
      <p:sp>
        <p:nvSpPr>
          <p:cNvPr id="20515" name="Text Box 35"/>
          <p:cNvSpPr txBox="1">
            <a:spLocks noChangeArrowheads="1"/>
          </p:cNvSpPr>
          <p:nvPr/>
        </p:nvSpPr>
        <p:spPr bwMode="auto">
          <a:xfrm>
            <a:off x="3810000" y="2362200"/>
            <a:ext cx="121126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Engines and</a:t>
            </a:r>
          </a:p>
          <a:p>
            <a:r>
              <a:rPr lang="en-US"/>
              <a:t>Transmissions</a:t>
            </a:r>
          </a:p>
        </p:txBody>
      </p:sp>
      <p:sp>
        <p:nvSpPr>
          <p:cNvPr id="20516" name="Text Box 36"/>
          <p:cNvSpPr txBox="1">
            <a:spLocks noChangeArrowheads="1"/>
          </p:cNvSpPr>
          <p:nvPr/>
        </p:nvSpPr>
        <p:spPr bwMode="auto">
          <a:xfrm>
            <a:off x="2895600" y="2819400"/>
            <a:ext cx="82073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Oil Tank</a:t>
            </a:r>
          </a:p>
          <a:p>
            <a:r>
              <a:rPr lang="en-US" dirty="0"/>
              <a:t>Cell</a:t>
            </a:r>
          </a:p>
        </p:txBody>
      </p:sp>
      <p:sp>
        <p:nvSpPr>
          <p:cNvPr id="20517" name="Text Box 37"/>
          <p:cNvSpPr txBox="1">
            <a:spLocks noChangeArrowheads="1"/>
          </p:cNvSpPr>
          <p:nvPr/>
        </p:nvSpPr>
        <p:spPr bwMode="auto">
          <a:xfrm>
            <a:off x="2971800" y="3505200"/>
            <a:ext cx="69850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Shocks</a:t>
            </a:r>
          </a:p>
          <a:p>
            <a:r>
              <a:rPr lang="en-US"/>
              <a:t>Cell</a:t>
            </a:r>
          </a:p>
        </p:txBody>
      </p:sp>
      <p:sp>
        <p:nvSpPr>
          <p:cNvPr id="20518" name="Text Box 38"/>
          <p:cNvSpPr txBox="1">
            <a:spLocks noChangeArrowheads="1"/>
          </p:cNvSpPr>
          <p:nvPr/>
        </p:nvSpPr>
        <p:spPr bwMode="auto">
          <a:xfrm>
            <a:off x="1447800" y="3505200"/>
            <a:ext cx="98901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Steering </a:t>
            </a:r>
          </a:p>
          <a:p>
            <a:r>
              <a:rPr lang="en-US"/>
              <a:t>Wheel Cell</a:t>
            </a:r>
          </a:p>
        </p:txBody>
      </p:sp>
      <p:sp>
        <p:nvSpPr>
          <p:cNvPr id="20519" name="Text Box 39"/>
          <p:cNvSpPr txBox="1">
            <a:spLocks noChangeArrowheads="1"/>
          </p:cNvSpPr>
          <p:nvPr/>
        </p:nvSpPr>
        <p:spPr bwMode="auto">
          <a:xfrm>
            <a:off x="2971800" y="4267200"/>
            <a:ext cx="71755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Wheels</a:t>
            </a:r>
          </a:p>
          <a:p>
            <a:r>
              <a:rPr lang="en-US"/>
              <a:t>Cell</a:t>
            </a:r>
          </a:p>
        </p:txBody>
      </p:sp>
      <p:sp>
        <p:nvSpPr>
          <p:cNvPr id="20520" name="Text Box 40"/>
          <p:cNvSpPr txBox="1">
            <a:spLocks noChangeArrowheads="1"/>
          </p:cNvSpPr>
          <p:nvPr/>
        </p:nvSpPr>
        <p:spPr bwMode="auto">
          <a:xfrm>
            <a:off x="1676400" y="4267200"/>
            <a:ext cx="619125"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Doors</a:t>
            </a:r>
          </a:p>
          <a:p>
            <a:r>
              <a:rPr lang="en-US"/>
              <a:t>Cell</a:t>
            </a:r>
          </a:p>
        </p:txBody>
      </p:sp>
      <p:sp>
        <p:nvSpPr>
          <p:cNvPr id="20521" name="Text Box 41"/>
          <p:cNvSpPr txBox="1">
            <a:spLocks noChangeArrowheads="1"/>
          </p:cNvSpPr>
          <p:nvPr/>
        </p:nvSpPr>
        <p:spPr bwMode="auto">
          <a:xfrm>
            <a:off x="1600200" y="2819400"/>
            <a:ext cx="55880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Seats</a:t>
            </a:r>
          </a:p>
          <a:p>
            <a:r>
              <a:rPr lang="en-US"/>
              <a:t>Cell</a:t>
            </a:r>
          </a:p>
        </p:txBody>
      </p:sp>
      <p:sp>
        <p:nvSpPr>
          <p:cNvPr id="20522" name="Text Box 42"/>
          <p:cNvSpPr txBox="1">
            <a:spLocks noChangeArrowheads="1"/>
          </p:cNvSpPr>
          <p:nvPr/>
        </p:nvSpPr>
        <p:spPr bwMode="auto">
          <a:xfrm>
            <a:off x="304800" y="2590800"/>
            <a:ext cx="9255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TESTING</a:t>
            </a:r>
          </a:p>
        </p:txBody>
      </p:sp>
      <p:sp>
        <p:nvSpPr>
          <p:cNvPr id="20523" name="Text Box 43"/>
          <p:cNvSpPr txBox="1">
            <a:spLocks noChangeArrowheads="1"/>
          </p:cNvSpPr>
          <p:nvPr/>
        </p:nvSpPr>
        <p:spPr bwMode="auto">
          <a:xfrm>
            <a:off x="2727325" y="5486400"/>
            <a:ext cx="10826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ja-JP" altLang="en-US" dirty="0"/>
              <a:t>“</a:t>
            </a:r>
            <a:r>
              <a:rPr lang="en-US" dirty="0"/>
              <a:t>Packaging</a:t>
            </a:r>
            <a:r>
              <a:rPr lang="ja-JP" altLang="en-US" dirty="0"/>
              <a:t>”</a:t>
            </a:r>
            <a:endParaRPr lang="en-US" dirty="0"/>
          </a:p>
        </p:txBody>
      </p:sp>
      <p:sp>
        <p:nvSpPr>
          <p:cNvPr id="20531" name="Line 51"/>
          <p:cNvSpPr>
            <a:spLocks noChangeShapeType="1"/>
          </p:cNvSpPr>
          <p:nvPr/>
        </p:nvSpPr>
        <p:spPr bwMode="auto">
          <a:xfrm>
            <a:off x="1219200" y="20574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2" name="Line 52"/>
          <p:cNvSpPr>
            <a:spLocks noChangeShapeType="1"/>
          </p:cNvSpPr>
          <p:nvPr/>
        </p:nvSpPr>
        <p:spPr bwMode="auto">
          <a:xfrm>
            <a:off x="24384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3" name="Line 53"/>
          <p:cNvSpPr>
            <a:spLocks noChangeShapeType="1"/>
          </p:cNvSpPr>
          <p:nvPr/>
        </p:nvSpPr>
        <p:spPr bwMode="auto">
          <a:xfrm>
            <a:off x="3276600" y="23622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4" name="Line 54"/>
          <p:cNvSpPr>
            <a:spLocks noChangeShapeType="1"/>
          </p:cNvSpPr>
          <p:nvPr/>
        </p:nvSpPr>
        <p:spPr bwMode="auto">
          <a:xfrm>
            <a:off x="3276600" y="3276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5" name="Line 55"/>
          <p:cNvSpPr>
            <a:spLocks noChangeShapeType="1"/>
          </p:cNvSpPr>
          <p:nvPr/>
        </p:nvSpPr>
        <p:spPr bwMode="auto">
          <a:xfrm>
            <a:off x="3276600" y="3962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6" name="Line 56"/>
          <p:cNvSpPr>
            <a:spLocks noChangeShapeType="1"/>
          </p:cNvSpPr>
          <p:nvPr/>
        </p:nvSpPr>
        <p:spPr bwMode="auto">
          <a:xfrm flipH="1">
            <a:off x="2438400" y="4572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7" name="Line 57"/>
          <p:cNvSpPr>
            <a:spLocks noChangeShapeType="1"/>
          </p:cNvSpPr>
          <p:nvPr/>
        </p:nvSpPr>
        <p:spPr bwMode="auto">
          <a:xfrm flipV="1">
            <a:off x="1905000" y="3962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8" name="Line 58"/>
          <p:cNvSpPr>
            <a:spLocks noChangeShapeType="1"/>
          </p:cNvSpPr>
          <p:nvPr/>
        </p:nvSpPr>
        <p:spPr bwMode="auto">
          <a:xfrm flipV="1">
            <a:off x="1905000" y="3276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9" name="Line 59"/>
          <p:cNvSpPr>
            <a:spLocks noChangeShapeType="1"/>
          </p:cNvSpPr>
          <p:nvPr/>
        </p:nvSpPr>
        <p:spPr bwMode="auto">
          <a:xfrm flipH="1">
            <a:off x="1219200" y="2971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0" name="Line 60"/>
          <p:cNvSpPr>
            <a:spLocks noChangeShapeType="1"/>
          </p:cNvSpPr>
          <p:nvPr/>
        </p:nvSpPr>
        <p:spPr bwMode="auto">
          <a:xfrm>
            <a:off x="762000" y="30480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1" name="Line 61"/>
          <p:cNvSpPr>
            <a:spLocks noChangeShapeType="1"/>
          </p:cNvSpPr>
          <p:nvPr/>
        </p:nvSpPr>
        <p:spPr bwMode="auto">
          <a:xfrm>
            <a:off x="762000" y="33528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2" name="Line 62"/>
          <p:cNvSpPr>
            <a:spLocks noChangeShapeType="1"/>
          </p:cNvSpPr>
          <p:nvPr/>
        </p:nvSpPr>
        <p:spPr bwMode="auto">
          <a:xfrm>
            <a:off x="762000" y="36576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3" name="Line 63"/>
          <p:cNvSpPr>
            <a:spLocks noChangeShapeType="1"/>
          </p:cNvSpPr>
          <p:nvPr/>
        </p:nvSpPr>
        <p:spPr bwMode="auto">
          <a:xfrm>
            <a:off x="762000" y="39624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4" name="Line 64"/>
          <p:cNvSpPr>
            <a:spLocks noChangeShapeType="1"/>
          </p:cNvSpPr>
          <p:nvPr/>
        </p:nvSpPr>
        <p:spPr bwMode="auto">
          <a:xfrm>
            <a:off x="762000" y="43434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5" name="Line 65"/>
          <p:cNvSpPr>
            <a:spLocks noChangeShapeType="1"/>
          </p:cNvSpPr>
          <p:nvPr/>
        </p:nvSpPr>
        <p:spPr bwMode="auto">
          <a:xfrm>
            <a:off x="762000" y="47244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6" name="Line 66"/>
          <p:cNvSpPr>
            <a:spLocks noChangeShapeType="1"/>
          </p:cNvSpPr>
          <p:nvPr/>
        </p:nvSpPr>
        <p:spPr bwMode="auto">
          <a:xfrm>
            <a:off x="2286000" y="56388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7" name="Line 67"/>
          <p:cNvSpPr>
            <a:spLocks noChangeShapeType="1"/>
          </p:cNvSpPr>
          <p:nvPr/>
        </p:nvSpPr>
        <p:spPr bwMode="auto">
          <a:xfrm flipH="1">
            <a:off x="3276600" y="25908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pic>
        <p:nvPicPr>
          <p:cNvPr id="20549" name="Picture 69" descr="C:\Documents and Settings\spyros\My Documents\My Pictures\t_ccy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510" y="4968875"/>
            <a:ext cx="1600200" cy="124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202596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18562" y="318315"/>
            <a:ext cx="7772400" cy="1143000"/>
          </a:xfrm>
        </p:spPr>
        <p:txBody>
          <a:bodyPr>
            <a:normAutofit fontScale="90000"/>
          </a:bodyPr>
          <a:lstStyle/>
          <a:p>
            <a:pPr>
              <a:lnSpc>
                <a:spcPct val="80000"/>
              </a:lnSpc>
            </a:pPr>
            <a:r>
              <a:rPr lang="en-US" dirty="0"/>
              <a:t>Production Flow in </a:t>
            </a:r>
            <a:br>
              <a:rPr lang="en-US" dirty="0"/>
            </a:br>
            <a:r>
              <a:rPr lang="en-US" dirty="0"/>
              <a:t>discrete part manufacturing</a:t>
            </a:r>
            <a:br>
              <a:rPr lang="en-US" b="1" dirty="0"/>
            </a:br>
            <a:endParaRPr lang="en-US" sz="3600" dirty="0"/>
          </a:p>
        </p:txBody>
      </p:sp>
      <p:sp>
        <p:nvSpPr>
          <p:cNvPr id="4101" name="Oval 5"/>
          <p:cNvSpPr>
            <a:spLocks noChangeArrowheads="1"/>
          </p:cNvSpPr>
          <p:nvPr/>
        </p:nvSpPr>
        <p:spPr bwMode="auto">
          <a:xfrm>
            <a:off x="6629400" y="1905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2" name="Oval 6"/>
          <p:cNvSpPr>
            <a:spLocks noChangeArrowheads="1"/>
          </p:cNvSpPr>
          <p:nvPr/>
        </p:nvSpPr>
        <p:spPr bwMode="auto">
          <a:xfrm>
            <a:off x="6629400" y="58674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3" name="Oval 7"/>
          <p:cNvSpPr>
            <a:spLocks noChangeArrowheads="1"/>
          </p:cNvSpPr>
          <p:nvPr/>
        </p:nvSpPr>
        <p:spPr bwMode="auto">
          <a:xfrm>
            <a:off x="6629400" y="2667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4" name="Oval 8"/>
          <p:cNvSpPr>
            <a:spLocks noChangeArrowheads="1"/>
          </p:cNvSpPr>
          <p:nvPr/>
        </p:nvSpPr>
        <p:spPr bwMode="auto">
          <a:xfrm>
            <a:off x="6629400" y="3429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5" name="Oval 9"/>
          <p:cNvSpPr>
            <a:spLocks noChangeArrowheads="1"/>
          </p:cNvSpPr>
          <p:nvPr/>
        </p:nvSpPr>
        <p:spPr bwMode="auto">
          <a:xfrm>
            <a:off x="6553200" y="42672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6" name="Rectangle 10"/>
          <p:cNvSpPr>
            <a:spLocks noChangeArrowheads="1"/>
          </p:cNvSpPr>
          <p:nvPr/>
        </p:nvSpPr>
        <p:spPr bwMode="auto">
          <a:xfrm>
            <a:off x="6553200" y="5105400"/>
            <a:ext cx="1219200"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107" name="Oval 11"/>
          <p:cNvSpPr>
            <a:spLocks noChangeArrowheads="1"/>
          </p:cNvSpPr>
          <p:nvPr/>
        </p:nvSpPr>
        <p:spPr bwMode="auto">
          <a:xfrm>
            <a:off x="4800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8" name="Oval 12"/>
          <p:cNvSpPr>
            <a:spLocks noChangeArrowheads="1"/>
          </p:cNvSpPr>
          <p:nvPr/>
        </p:nvSpPr>
        <p:spPr bwMode="auto">
          <a:xfrm>
            <a:off x="2514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9" name="Oval 13"/>
          <p:cNvSpPr>
            <a:spLocks noChangeArrowheads="1"/>
          </p:cNvSpPr>
          <p:nvPr/>
        </p:nvSpPr>
        <p:spPr bwMode="auto">
          <a:xfrm>
            <a:off x="12954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0" name="Oval 14"/>
          <p:cNvSpPr>
            <a:spLocks noChangeArrowheads="1"/>
          </p:cNvSpPr>
          <p:nvPr/>
        </p:nvSpPr>
        <p:spPr bwMode="auto">
          <a:xfrm>
            <a:off x="2514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1" name="Oval 15"/>
          <p:cNvSpPr>
            <a:spLocks noChangeArrowheads="1"/>
          </p:cNvSpPr>
          <p:nvPr/>
        </p:nvSpPr>
        <p:spPr bwMode="auto">
          <a:xfrm>
            <a:off x="3657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2" name="Oval 16"/>
          <p:cNvSpPr>
            <a:spLocks noChangeArrowheads="1"/>
          </p:cNvSpPr>
          <p:nvPr/>
        </p:nvSpPr>
        <p:spPr bwMode="auto">
          <a:xfrm>
            <a:off x="3657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3" name="Oval 17"/>
          <p:cNvSpPr>
            <a:spLocks noChangeArrowheads="1"/>
          </p:cNvSpPr>
          <p:nvPr/>
        </p:nvSpPr>
        <p:spPr bwMode="auto">
          <a:xfrm>
            <a:off x="4800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4" name="Oval 18"/>
          <p:cNvSpPr>
            <a:spLocks noChangeArrowheads="1"/>
          </p:cNvSpPr>
          <p:nvPr/>
        </p:nvSpPr>
        <p:spPr bwMode="auto">
          <a:xfrm>
            <a:off x="48768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5" name="Oval 19"/>
          <p:cNvSpPr>
            <a:spLocks noChangeArrowheads="1"/>
          </p:cNvSpPr>
          <p:nvPr/>
        </p:nvSpPr>
        <p:spPr bwMode="auto">
          <a:xfrm>
            <a:off x="37338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6" name="Oval 20"/>
          <p:cNvSpPr>
            <a:spLocks noChangeArrowheads="1"/>
          </p:cNvSpPr>
          <p:nvPr/>
        </p:nvSpPr>
        <p:spPr bwMode="auto">
          <a:xfrm>
            <a:off x="26670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7" name="Oval 21"/>
          <p:cNvSpPr>
            <a:spLocks noChangeArrowheads="1"/>
          </p:cNvSpPr>
          <p:nvPr/>
        </p:nvSpPr>
        <p:spPr bwMode="auto">
          <a:xfrm>
            <a:off x="3810000" y="5867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8" name="Oval 22"/>
          <p:cNvSpPr>
            <a:spLocks noChangeArrowheads="1"/>
          </p:cNvSpPr>
          <p:nvPr/>
        </p:nvSpPr>
        <p:spPr bwMode="auto">
          <a:xfrm>
            <a:off x="4876800" y="5867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9" name="Text Box 23"/>
          <p:cNvSpPr txBox="1">
            <a:spLocks noChangeArrowheads="1"/>
          </p:cNvSpPr>
          <p:nvPr/>
        </p:nvSpPr>
        <p:spPr bwMode="auto">
          <a:xfrm>
            <a:off x="7010400" y="19812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A-1</a:t>
            </a:r>
          </a:p>
        </p:txBody>
      </p:sp>
      <p:sp>
        <p:nvSpPr>
          <p:cNvPr id="4120" name="Text Box 24"/>
          <p:cNvSpPr txBox="1">
            <a:spLocks noChangeArrowheads="1"/>
          </p:cNvSpPr>
          <p:nvPr/>
        </p:nvSpPr>
        <p:spPr bwMode="auto">
          <a:xfrm>
            <a:off x="7010400" y="2743200"/>
            <a:ext cx="685800" cy="3693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a:spAutoFit/>
          </a:bodyPr>
          <a:lstStyle/>
          <a:p>
            <a:r>
              <a:rPr lang="en-US" dirty="0"/>
              <a:t>A-2</a:t>
            </a:r>
          </a:p>
        </p:txBody>
      </p:sp>
      <p:sp>
        <p:nvSpPr>
          <p:cNvPr id="4121" name="Text Box 25"/>
          <p:cNvSpPr txBox="1">
            <a:spLocks noChangeArrowheads="1"/>
          </p:cNvSpPr>
          <p:nvPr/>
        </p:nvSpPr>
        <p:spPr bwMode="auto">
          <a:xfrm>
            <a:off x="7010400" y="35052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A-3</a:t>
            </a:r>
          </a:p>
        </p:txBody>
      </p:sp>
      <p:sp>
        <p:nvSpPr>
          <p:cNvPr id="4122" name="Text Box 26"/>
          <p:cNvSpPr txBox="1">
            <a:spLocks noChangeArrowheads="1"/>
          </p:cNvSpPr>
          <p:nvPr/>
        </p:nvSpPr>
        <p:spPr bwMode="auto">
          <a:xfrm>
            <a:off x="6934200" y="43434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A-4</a:t>
            </a:r>
          </a:p>
        </p:txBody>
      </p:sp>
      <p:sp>
        <p:nvSpPr>
          <p:cNvPr id="4123" name="Text Box 27"/>
          <p:cNvSpPr txBox="1">
            <a:spLocks noChangeArrowheads="1"/>
          </p:cNvSpPr>
          <p:nvPr/>
        </p:nvSpPr>
        <p:spPr bwMode="auto">
          <a:xfrm>
            <a:off x="7010400" y="5105400"/>
            <a:ext cx="3921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I-1</a:t>
            </a:r>
          </a:p>
        </p:txBody>
      </p:sp>
      <p:sp>
        <p:nvSpPr>
          <p:cNvPr id="4124" name="Text Box 28"/>
          <p:cNvSpPr txBox="1">
            <a:spLocks noChangeArrowheads="1"/>
          </p:cNvSpPr>
          <p:nvPr/>
        </p:nvSpPr>
        <p:spPr bwMode="auto">
          <a:xfrm>
            <a:off x="7010400" y="59436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A-5</a:t>
            </a:r>
          </a:p>
        </p:txBody>
      </p:sp>
      <p:sp>
        <p:nvSpPr>
          <p:cNvPr id="4125" name="Text Box 29"/>
          <p:cNvSpPr txBox="1">
            <a:spLocks noChangeArrowheads="1"/>
          </p:cNvSpPr>
          <p:nvPr/>
        </p:nvSpPr>
        <p:spPr bwMode="auto">
          <a:xfrm>
            <a:off x="13716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O-1-1</a:t>
            </a:r>
          </a:p>
        </p:txBody>
      </p:sp>
      <p:sp>
        <p:nvSpPr>
          <p:cNvPr id="4126" name="Text Box 30"/>
          <p:cNvSpPr txBox="1">
            <a:spLocks noChangeArrowheads="1"/>
          </p:cNvSpPr>
          <p:nvPr/>
        </p:nvSpPr>
        <p:spPr bwMode="auto">
          <a:xfrm>
            <a:off x="2590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O-1-2</a:t>
            </a:r>
          </a:p>
        </p:txBody>
      </p:sp>
      <p:sp>
        <p:nvSpPr>
          <p:cNvPr id="4127" name="Text Box 31"/>
          <p:cNvSpPr txBox="1">
            <a:spLocks noChangeArrowheads="1"/>
          </p:cNvSpPr>
          <p:nvPr/>
        </p:nvSpPr>
        <p:spPr bwMode="auto">
          <a:xfrm>
            <a:off x="3733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O-1-3</a:t>
            </a:r>
          </a:p>
        </p:txBody>
      </p:sp>
      <p:sp>
        <p:nvSpPr>
          <p:cNvPr id="4128" name="Text Box 32"/>
          <p:cNvSpPr txBox="1">
            <a:spLocks noChangeArrowheads="1"/>
          </p:cNvSpPr>
          <p:nvPr/>
        </p:nvSpPr>
        <p:spPr bwMode="auto">
          <a:xfrm>
            <a:off x="4876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O-1-4</a:t>
            </a:r>
          </a:p>
        </p:txBody>
      </p:sp>
      <p:sp>
        <p:nvSpPr>
          <p:cNvPr id="4129" name="Text Box 33"/>
          <p:cNvSpPr txBox="1">
            <a:spLocks noChangeArrowheads="1"/>
          </p:cNvSpPr>
          <p:nvPr/>
        </p:nvSpPr>
        <p:spPr bwMode="auto">
          <a:xfrm>
            <a:off x="2590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O-2-1</a:t>
            </a:r>
          </a:p>
        </p:txBody>
      </p:sp>
      <p:sp>
        <p:nvSpPr>
          <p:cNvPr id="4130" name="Text Box 34"/>
          <p:cNvSpPr txBox="1">
            <a:spLocks noChangeArrowheads="1"/>
          </p:cNvSpPr>
          <p:nvPr/>
        </p:nvSpPr>
        <p:spPr bwMode="auto">
          <a:xfrm>
            <a:off x="3733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O-2-2</a:t>
            </a:r>
          </a:p>
        </p:txBody>
      </p:sp>
      <p:sp>
        <p:nvSpPr>
          <p:cNvPr id="4132" name="Text Box 36"/>
          <p:cNvSpPr txBox="1">
            <a:spLocks noChangeArrowheads="1"/>
          </p:cNvSpPr>
          <p:nvPr/>
        </p:nvSpPr>
        <p:spPr bwMode="auto">
          <a:xfrm>
            <a:off x="4876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O-2-3</a:t>
            </a:r>
          </a:p>
        </p:txBody>
      </p:sp>
      <p:sp>
        <p:nvSpPr>
          <p:cNvPr id="4133" name="Text Box 37"/>
          <p:cNvSpPr txBox="1">
            <a:spLocks noChangeArrowheads="1"/>
          </p:cNvSpPr>
          <p:nvPr/>
        </p:nvSpPr>
        <p:spPr bwMode="auto">
          <a:xfrm>
            <a:off x="27432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O-4-1</a:t>
            </a:r>
          </a:p>
        </p:txBody>
      </p:sp>
      <p:sp>
        <p:nvSpPr>
          <p:cNvPr id="4134" name="Text Box 38"/>
          <p:cNvSpPr txBox="1">
            <a:spLocks noChangeArrowheads="1"/>
          </p:cNvSpPr>
          <p:nvPr/>
        </p:nvSpPr>
        <p:spPr bwMode="auto">
          <a:xfrm>
            <a:off x="38100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O-4-2</a:t>
            </a:r>
          </a:p>
        </p:txBody>
      </p:sp>
      <p:sp>
        <p:nvSpPr>
          <p:cNvPr id="4135" name="Text Box 39"/>
          <p:cNvSpPr txBox="1">
            <a:spLocks noChangeArrowheads="1"/>
          </p:cNvSpPr>
          <p:nvPr/>
        </p:nvSpPr>
        <p:spPr bwMode="auto">
          <a:xfrm>
            <a:off x="49530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O-4-3</a:t>
            </a:r>
          </a:p>
        </p:txBody>
      </p:sp>
      <p:sp>
        <p:nvSpPr>
          <p:cNvPr id="4136" name="Text Box 40"/>
          <p:cNvSpPr txBox="1">
            <a:spLocks noChangeArrowheads="1"/>
          </p:cNvSpPr>
          <p:nvPr/>
        </p:nvSpPr>
        <p:spPr bwMode="auto">
          <a:xfrm>
            <a:off x="3886200" y="5867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O-5-1</a:t>
            </a:r>
          </a:p>
        </p:txBody>
      </p:sp>
      <p:sp>
        <p:nvSpPr>
          <p:cNvPr id="4137" name="Text Box 41"/>
          <p:cNvSpPr txBox="1">
            <a:spLocks noChangeArrowheads="1"/>
          </p:cNvSpPr>
          <p:nvPr/>
        </p:nvSpPr>
        <p:spPr bwMode="auto">
          <a:xfrm>
            <a:off x="4953000" y="5867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O-5-2</a:t>
            </a:r>
          </a:p>
        </p:txBody>
      </p:sp>
      <p:sp>
        <p:nvSpPr>
          <p:cNvPr id="4138" name="Text Box 42"/>
          <p:cNvSpPr txBox="1">
            <a:spLocks noChangeArrowheads="1"/>
          </p:cNvSpPr>
          <p:nvPr/>
        </p:nvSpPr>
        <p:spPr bwMode="auto">
          <a:xfrm>
            <a:off x="708025" y="4945063"/>
            <a:ext cx="18415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pPr>
              <a:spcBef>
                <a:spcPct val="50000"/>
              </a:spcBef>
            </a:pPr>
            <a:endParaRPr lang="en-US"/>
          </a:p>
        </p:txBody>
      </p:sp>
      <p:sp>
        <p:nvSpPr>
          <p:cNvPr id="4139" name="Text Box 43"/>
          <p:cNvSpPr txBox="1">
            <a:spLocks noChangeArrowheads="1"/>
          </p:cNvSpPr>
          <p:nvPr/>
        </p:nvSpPr>
        <p:spPr bwMode="auto">
          <a:xfrm>
            <a:off x="381000" y="18288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1</a:t>
            </a:r>
          </a:p>
          <a:p>
            <a:r>
              <a:rPr lang="en-US"/>
              <a:t>Process</a:t>
            </a:r>
          </a:p>
          <a:p>
            <a:r>
              <a:rPr lang="en-US"/>
              <a:t>Plan</a:t>
            </a:r>
          </a:p>
        </p:txBody>
      </p:sp>
      <p:sp>
        <p:nvSpPr>
          <p:cNvPr id="4140" name="Text Box 44"/>
          <p:cNvSpPr txBox="1">
            <a:spLocks noChangeArrowheads="1"/>
          </p:cNvSpPr>
          <p:nvPr/>
        </p:nvSpPr>
        <p:spPr bwMode="auto">
          <a:xfrm>
            <a:off x="1600200" y="26670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2</a:t>
            </a:r>
          </a:p>
          <a:p>
            <a:r>
              <a:rPr lang="en-US"/>
              <a:t>Process</a:t>
            </a:r>
          </a:p>
          <a:p>
            <a:r>
              <a:rPr lang="en-US"/>
              <a:t>Plan</a:t>
            </a:r>
          </a:p>
        </p:txBody>
      </p:sp>
      <p:sp>
        <p:nvSpPr>
          <p:cNvPr id="4141" name="Text Box 45"/>
          <p:cNvSpPr txBox="1">
            <a:spLocks noChangeArrowheads="1"/>
          </p:cNvSpPr>
          <p:nvPr/>
        </p:nvSpPr>
        <p:spPr bwMode="auto">
          <a:xfrm>
            <a:off x="1676400" y="41910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4</a:t>
            </a:r>
          </a:p>
          <a:p>
            <a:r>
              <a:rPr lang="en-US"/>
              <a:t>Process</a:t>
            </a:r>
          </a:p>
          <a:p>
            <a:r>
              <a:rPr lang="en-US"/>
              <a:t>Plann</a:t>
            </a:r>
          </a:p>
        </p:txBody>
      </p:sp>
      <p:sp>
        <p:nvSpPr>
          <p:cNvPr id="4142" name="Text Box 46"/>
          <p:cNvSpPr txBox="1">
            <a:spLocks noChangeArrowheads="1"/>
          </p:cNvSpPr>
          <p:nvPr/>
        </p:nvSpPr>
        <p:spPr bwMode="auto">
          <a:xfrm>
            <a:off x="2819400" y="57912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5</a:t>
            </a:r>
          </a:p>
          <a:p>
            <a:r>
              <a:rPr lang="en-US"/>
              <a:t>Process</a:t>
            </a:r>
          </a:p>
          <a:p>
            <a:r>
              <a:rPr lang="en-US"/>
              <a:t>Plan</a:t>
            </a:r>
          </a:p>
        </p:txBody>
      </p:sp>
      <p:sp>
        <p:nvSpPr>
          <p:cNvPr id="4143" name="Line 47"/>
          <p:cNvSpPr>
            <a:spLocks noChangeShapeType="1"/>
          </p:cNvSpPr>
          <p:nvPr/>
        </p:nvSpPr>
        <p:spPr bwMode="auto">
          <a:xfrm>
            <a:off x="2057400" y="20574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4" name="Text Box 48"/>
          <p:cNvSpPr txBox="1">
            <a:spLocks noChangeArrowheads="1"/>
          </p:cNvSpPr>
          <p:nvPr/>
        </p:nvSpPr>
        <p:spPr bwMode="auto">
          <a:xfrm>
            <a:off x="974725" y="4741863"/>
            <a:ext cx="18415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endParaRPr lang="en-US"/>
          </a:p>
        </p:txBody>
      </p:sp>
      <p:sp>
        <p:nvSpPr>
          <p:cNvPr id="4145" name="Line 49"/>
          <p:cNvSpPr>
            <a:spLocks noChangeShapeType="1"/>
          </p:cNvSpPr>
          <p:nvPr/>
        </p:nvSpPr>
        <p:spPr bwMode="auto">
          <a:xfrm>
            <a:off x="32766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6" name="Line 50"/>
          <p:cNvSpPr>
            <a:spLocks noChangeShapeType="1"/>
          </p:cNvSpPr>
          <p:nvPr/>
        </p:nvSpPr>
        <p:spPr bwMode="auto">
          <a:xfrm flipV="1">
            <a:off x="44196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7" name="Line 51"/>
          <p:cNvSpPr>
            <a:spLocks noChangeShapeType="1"/>
          </p:cNvSpPr>
          <p:nvPr/>
        </p:nvSpPr>
        <p:spPr bwMode="auto">
          <a:xfrm>
            <a:off x="5562600" y="20574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8" name="Line 52"/>
          <p:cNvSpPr>
            <a:spLocks noChangeShapeType="1"/>
          </p:cNvSpPr>
          <p:nvPr/>
        </p:nvSpPr>
        <p:spPr bwMode="auto">
          <a:xfrm>
            <a:off x="3276600" y="2971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9" name="Line 53"/>
          <p:cNvSpPr>
            <a:spLocks noChangeShapeType="1"/>
          </p:cNvSpPr>
          <p:nvPr/>
        </p:nvSpPr>
        <p:spPr bwMode="auto">
          <a:xfrm>
            <a:off x="4419600" y="2971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0" name="Line 54"/>
          <p:cNvSpPr>
            <a:spLocks noChangeShapeType="1"/>
          </p:cNvSpPr>
          <p:nvPr/>
        </p:nvSpPr>
        <p:spPr bwMode="auto">
          <a:xfrm flipV="1">
            <a:off x="5562600" y="2971800"/>
            <a:ext cx="1143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1" name="Line 55"/>
          <p:cNvSpPr>
            <a:spLocks noChangeShapeType="1"/>
          </p:cNvSpPr>
          <p:nvPr/>
        </p:nvSpPr>
        <p:spPr bwMode="auto">
          <a:xfrm>
            <a:off x="7239000" y="2362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2" name="Line 56"/>
          <p:cNvSpPr>
            <a:spLocks noChangeShapeType="1"/>
          </p:cNvSpPr>
          <p:nvPr/>
        </p:nvSpPr>
        <p:spPr bwMode="auto">
          <a:xfrm>
            <a:off x="7239000" y="3124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3" name="Line 57"/>
          <p:cNvSpPr>
            <a:spLocks noChangeShapeType="1"/>
          </p:cNvSpPr>
          <p:nvPr/>
        </p:nvSpPr>
        <p:spPr bwMode="auto">
          <a:xfrm>
            <a:off x="7239000" y="38862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4" name="Line 58"/>
          <p:cNvSpPr>
            <a:spLocks noChangeShapeType="1"/>
          </p:cNvSpPr>
          <p:nvPr/>
        </p:nvSpPr>
        <p:spPr bwMode="auto">
          <a:xfrm>
            <a:off x="7239000" y="4724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5" name="Line 59"/>
          <p:cNvSpPr>
            <a:spLocks noChangeShapeType="1"/>
          </p:cNvSpPr>
          <p:nvPr/>
        </p:nvSpPr>
        <p:spPr bwMode="auto">
          <a:xfrm>
            <a:off x="7239000" y="5410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6" name="Line 60"/>
          <p:cNvSpPr>
            <a:spLocks noChangeShapeType="1"/>
          </p:cNvSpPr>
          <p:nvPr/>
        </p:nvSpPr>
        <p:spPr bwMode="auto">
          <a:xfrm>
            <a:off x="7239000" y="6324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7" name="Text Box 61"/>
          <p:cNvSpPr txBox="1">
            <a:spLocks noChangeArrowheads="1"/>
          </p:cNvSpPr>
          <p:nvPr/>
        </p:nvSpPr>
        <p:spPr bwMode="auto">
          <a:xfrm>
            <a:off x="7467600" y="6400800"/>
            <a:ext cx="1068388"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End Product</a:t>
            </a:r>
          </a:p>
        </p:txBody>
      </p:sp>
      <p:sp>
        <p:nvSpPr>
          <p:cNvPr id="4158" name="Line 62"/>
          <p:cNvSpPr>
            <a:spLocks noChangeShapeType="1"/>
          </p:cNvSpPr>
          <p:nvPr/>
        </p:nvSpPr>
        <p:spPr bwMode="auto">
          <a:xfrm flipV="1">
            <a:off x="6019800" y="3657600"/>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9" name="Text Box 63"/>
          <p:cNvSpPr txBox="1">
            <a:spLocks noChangeArrowheads="1"/>
          </p:cNvSpPr>
          <p:nvPr/>
        </p:nvSpPr>
        <p:spPr bwMode="auto">
          <a:xfrm>
            <a:off x="4267200" y="3429000"/>
            <a:ext cx="170021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3</a:t>
            </a:r>
          </a:p>
          <a:p>
            <a:r>
              <a:rPr lang="en-US"/>
              <a:t>(Procured externally)</a:t>
            </a:r>
          </a:p>
        </p:txBody>
      </p:sp>
      <p:sp>
        <p:nvSpPr>
          <p:cNvPr id="4160" name="Line 64"/>
          <p:cNvSpPr>
            <a:spLocks noChangeShapeType="1"/>
          </p:cNvSpPr>
          <p:nvPr/>
        </p:nvSpPr>
        <p:spPr bwMode="auto">
          <a:xfrm>
            <a:off x="3429000" y="4495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1" name="Line 65"/>
          <p:cNvSpPr>
            <a:spLocks noChangeShapeType="1"/>
          </p:cNvSpPr>
          <p:nvPr/>
        </p:nvSpPr>
        <p:spPr bwMode="auto">
          <a:xfrm>
            <a:off x="4495800" y="4495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2" name="Line 66"/>
          <p:cNvSpPr>
            <a:spLocks noChangeShapeType="1"/>
          </p:cNvSpPr>
          <p:nvPr/>
        </p:nvSpPr>
        <p:spPr bwMode="auto">
          <a:xfrm flipV="1">
            <a:off x="5638800" y="44958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3" name="Line 67"/>
          <p:cNvSpPr>
            <a:spLocks noChangeShapeType="1"/>
          </p:cNvSpPr>
          <p:nvPr/>
        </p:nvSpPr>
        <p:spPr bwMode="auto">
          <a:xfrm>
            <a:off x="1066800" y="20574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4" name="Line 68"/>
          <p:cNvSpPr>
            <a:spLocks noChangeShapeType="1"/>
          </p:cNvSpPr>
          <p:nvPr/>
        </p:nvSpPr>
        <p:spPr bwMode="auto">
          <a:xfrm>
            <a:off x="2286000" y="2971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5" name="Line 69"/>
          <p:cNvSpPr>
            <a:spLocks noChangeShapeType="1"/>
          </p:cNvSpPr>
          <p:nvPr/>
        </p:nvSpPr>
        <p:spPr bwMode="auto">
          <a:xfrm flipV="1">
            <a:off x="2438400" y="4495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6" name="Line 70"/>
          <p:cNvSpPr>
            <a:spLocks noChangeShapeType="1"/>
          </p:cNvSpPr>
          <p:nvPr/>
        </p:nvSpPr>
        <p:spPr bwMode="auto">
          <a:xfrm>
            <a:off x="3581400" y="6019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7" name="Line 71"/>
          <p:cNvSpPr>
            <a:spLocks noChangeShapeType="1"/>
          </p:cNvSpPr>
          <p:nvPr/>
        </p:nvSpPr>
        <p:spPr bwMode="auto">
          <a:xfrm>
            <a:off x="4572000" y="6019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8" name="Line 72"/>
          <p:cNvSpPr>
            <a:spLocks noChangeShapeType="1"/>
          </p:cNvSpPr>
          <p:nvPr/>
        </p:nvSpPr>
        <p:spPr bwMode="auto">
          <a:xfrm>
            <a:off x="5638800" y="6019800"/>
            <a:ext cx="990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9" name="Line 73"/>
          <p:cNvSpPr>
            <a:spLocks noChangeShapeType="1"/>
          </p:cNvSpPr>
          <p:nvPr/>
        </p:nvSpPr>
        <p:spPr bwMode="auto">
          <a:xfrm>
            <a:off x="7239000" y="1600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70" name="Text Box 74"/>
          <p:cNvSpPr txBox="1">
            <a:spLocks noChangeArrowheads="1"/>
          </p:cNvSpPr>
          <p:nvPr/>
        </p:nvSpPr>
        <p:spPr bwMode="auto">
          <a:xfrm>
            <a:off x="7315200" y="1447800"/>
            <a:ext cx="105886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Main Frame</a:t>
            </a:r>
          </a:p>
        </p:txBody>
      </p:sp>
    </p:spTree>
    <p:extLst>
      <p:ext uri="{BB962C8B-B14F-4D97-AF65-F5344CB8AC3E}">
        <p14:creationId xmlns:p14="http://schemas.microsoft.com/office/powerpoint/2010/main" val="24417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839200" cy="1143000"/>
          </a:xfrm>
        </p:spPr>
        <p:txBody>
          <a:bodyPr>
            <a:normAutofit fontScale="90000"/>
          </a:bodyPr>
          <a:lstStyle/>
          <a:p>
            <a:pPr>
              <a:lnSpc>
                <a:spcPct val="80000"/>
              </a:lnSpc>
            </a:pPr>
            <a:r>
              <a:rPr lang="en-US" sz="3600" dirty="0">
                <a:solidFill>
                  <a:srgbClr val="000000"/>
                </a:solidFill>
              </a:rPr>
              <a:t>A typical Organization of the </a:t>
            </a:r>
            <a:br>
              <a:rPr lang="en-US" sz="3600" dirty="0">
                <a:solidFill>
                  <a:srgbClr val="000000"/>
                </a:solidFill>
              </a:rPr>
            </a:br>
            <a:r>
              <a:rPr lang="en-US" sz="3600" dirty="0">
                <a:solidFill>
                  <a:srgbClr val="000000"/>
                </a:solidFill>
              </a:rPr>
              <a:t>Production Activity in </a:t>
            </a:r>
            <a:br>
              <a:rPr lang="en-US" sz="3600" dirty="0">
                <a:solidFill>
                  <a:srgbClr val="000000"/>
                </a:solidFill>
              </a:rPr>
            </a:br>
            <a:r>
              <a:rPr lang="en-US" sz="3600" dirty="0">
                <a:solidFill>
                  <a:srgbClr val="000000"/>
                </a:solidFill>
              </a:rPr>
              <a:t>High-Volume Discrete-Part Manufacturing</a:t>
            </a:r>
            <a:endParaRPr lang="en-US" dirty="0">
              <a:solidFill>
                <a:srgbClr val="000000"/>
              </a:solidFill>
            </a:endParaRPr>
          </a:p>
        </p:txBody>
      </p:sp>
      <p:sp>
        <p:nvSpPr>
          <p:cNvPr id="7171" name="Rectangle 3"/>
          <p:cNvSpPr>
            <a:spLocks noChangeArrowheads="1"/>
          </p:cNvSpPr>
          <p:nvPr/>
        </p:nvSpPr>
        <p:spPr bwMode="auto">
          <a:xfrm>
            <a:off x="381000" y="1905000"/>
            <a:ext cx="8458200" cy="449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US" sz="1800" b="1"/>
          </a:p>
        </p:txBody>
      </p:sp>
      <p:sp>
        <p:nvSpPr>
          <p:cNvPr id="7172" name="Rectangle 4"/>
          <p:cNvSpPr>
            <a:spLocks noChangeArrowheads="1"/>
          </p:cNvSpPr>
          <p:nvPr/>
        </p:nvSpPr>
        <p:spPr bwMode="auto">
          <a:xfrm>
            <a:off x="914400" y="2438400"/>
            <a:ext cx="914400" cy="35052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en-US" sz="1800" b="1"/>
              <a:t>Raw</a:t>
            </a:r>
          </a:p>
          <a:p>
            <a:pPr algn="ctr"/>
            <a:r>
              <a:rPr lang="en-US" sz="1800" b="1"/>
              <a:t>Material</a:t>
            </a:r>
          </a:p>
          <a:p>
            <a:pPr algn="ctr"/>
            <a:r>
              <a:rPr lang="en-US" sz="1800" b="1"/>
              <a:t>&amp; Comp.</a:t>
            </a:r>
          </a:p>
          <a:p>
            <a:pPr algn="ctr"/>
            <a:r>
              <a:rPr lang="en-US" sz="1800" b="1"/>
              <a:t>Inventory</a:t>
            </a:r>
          </a:p>
        </p:txBody>
      </p:sp>
      <p:grpSp>
        <p:nvGrpSpPr>
          <p:cNvPr id="7173" name="Group 5"/>
          <p:cNvGrpSpPr>
            <a:grpSpLocks/>
          </p:cNvGrpSpPr>
          <p:nvPr/>
        </p:nvGrpSpPr>
        <p:grpSpPr bwMode="auto">
          <a:xfrm>
            <a:off x="2209800" y="2286000"/>
            <a:ext cx="5486400" cy="685800"/>
            <a:chOff x="1392" y="1440"/>
            <a:chExt cx="3456" cy="432"/>
          </a:xfrm>
        </p:grpSpPr>
        <p:sp>
          <p:nvSpPr>
            <p:cNvPr id="7174" name="Rectangle 6"/>
            <p:cNvSpPr>
              <a:spLocks noChangeArrowheads="1"/>
            </p:cNvSpPr>
            <p:nvPr/>
          </p:nvSpPr>
          <p:spPr bwMode="auto">
            <a:xfrm>
              <a:off x="1392" y="1440"/>
              <a:ext cx="3456" cy="432"/>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5" name="Rectangle 7"/>
            <p:cNvSpPr>
              <a:spLocks noChangeArrowheads="1"/>
            </p:cNvSpPr>
            <p:nvPr/>
          </p:nvSpPr>
          <p:spPr bwMode="auto">
            <a:xfrm>
              <a:off x="158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6" name="Rectangle 8"/>
            <p:cNvSpPr>
              <a:spLocks noChangeArrowheads="1"/>
            </p:cNvSpPr>
            <p:nvPr/>
          </p:nvSpPr>
          <p:spPr bwMode="auto">
            <a:xfrm>
              <a:off x="20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7" name="Rectangle 9"/>
            <p:cNvSpPr>
              <a:spLocks noChangeArrowheads="1"/>
            </p:cNvSpPr>
            <p:nvPr/>
          </p:nvSpPr>
          <p:spPr bwMode="auto">
            <a:xfrm>
              <a:off x="254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8" name="Rectangle 10"/>
            <p:cNvSpPr>
              <a:spLocks noChangeArrowheads="1"/>
            </p:cNvSpPr>
            <p:nvPr/>
          </p:nvSpPr>
          <p:spPr bwMode="auto">
            <a:xfrm>
              <a:off x="297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9" name="Rectangle 11"/>
            <p:cNvSpPr>
              <a:spLocks noChangeArrowheads="1"/>
            </p:cNvSpPr>
            <p:nvPr/>
          </p:nvSpPr>
          <p:spPr bwMode="auto">
            <a:xfrm>
              <a:off x="345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0" name="Rectangle 12"/>
            <p:cNvSpPr>
              <a:spLocks noChangeArrowheads="1"/>
            </p:cNvSpPr>
            <p:nvPr/>
          </p:nvSpPr>
          <p:spPr bwMode="auto">
            <a:xfrm>
              <a:off x="44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1" name="Rectangle 13"/>
            <p:cNvSpPr>
              <a:spLocks noChangeArrowheads="1"/>
            </p:cNvSpPr>
            <p:nvPr/>
          </p:nvSpPr>
          <p:spPr bwMode="auto">
            <a:xfrm>
              <a:off x="393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182" name="Rectangle 14"/>
          <p:cNvSpPr>
            <a:spLocks noChangeArrowheads="1"/>
          </p:cNvSpPr>
          <p:nvPr/>
        </p:nvSpPr>
        <p:spPr bwMode="auto">
          <a:xfrm>
            <a:off x="7924800" y="2438400"/>
            <a:ext cx="914400" cy="35052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en-US" sz="1800" b="1"/>
              <a:t>Finished</a:t>
            </a:r>
          </a:p>
          <a:p>
            <a:pPr algn="ctr"/>
            <a:r>
              <a:rPr lang="en-US" sz="1800" b="1"/>
              <a:t>Item</a:t>
            </a:r>
          </a:p>
          <a:p>
            <a:pPr algn="ctr"/>
            <a:r>
              <a:rPr lang="en-US" sz="1800" b="1"/>
              <a:t>Inventory</a:t>
            </a:r>
          </a:p>
        </p:txBody>
      </p:sp>
      <p:grpSp>
        <p:nvGrpSpPr>
          <p:cNvPr id="7183" name="Group 15"/>
          <p:cNvGrpSpPr>
            <a:grpSpLocks/>
          </p:cNvGrpSpPr>
          <p:nvPr/>
        </p:nvGrpSpPr>
        <p:grpSpPr bwMode="auto">
          <a:xfrm>
            <a:off x="2209800" y="5334000"/>
            <a:ext cx="5486400" cy="685800"/>
            <a:chOff x="1392" y="1440"/>
            <a:chExt cx="3456" cy="432"/>
          </a:xfrm>
        </p:grpSpPr>
        <p:sp>
          <p:nvSpPr>
            <p:cNvPr id="7184" name="Rectangle 16"/>
            <p:cNvSpPr>
              <a:spLocks noChangeArrowheads="1"/>
            </p:cNvSpPr>
            <p:nvPr/>
          </p:nvSpPr>
          <p:spPr bwMode="auto">
            <a:xfrm>
              <a:off x="1392" y="1440"/>
              <a:ext cx="3456" cy="432"/>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5" name="Rectangle 17"/>
            <p:cNvSpPr>
              <a:spLocks noChangeArrowheads="1"/>
            </p:cNvSpPr>
            <p:nvPr/>
          </p:nvSpPr>
          <p:spPr bwMode="auto">
            <a:xfrm>
              <a:off x="158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6" name="Rectangle 18"/>
            <p:cNvSpPr>
              <a:spLocks noChangeArrowheads="1"/>
            </p:cNvSpPr>
            <p:nvPr/>
          </p:nvSpPr>
          <p:spPr bwMode="auto">
            <a:xfrm>
              <a:off x="20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7" name="Rectangle 19"/>
            <p:cNvSpPr>
              <a:spLocks noChangeArrowheads="1"/>
            </p:cNvSpPr>
            <p:nvPr/>
          </p:nvSpPr>
          <p:spPr bwMode="auto">
            <a:xfrm>
              <a:off x="254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8" name="Rectangle 20"/>
            <p:cNvSpPr>
              <a:spLocks noChangeArrowheads="1"/>
            </p:cNvSpPr>
            <p:nvPr/>
          </p:nvSpPr>
          <p:spPr bwMode="auto">
            <a:xfrm>
              <a:off x="297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9" name="Rectangle 21"/>
            <p:cNvSpPr>
              <a:spLocks noChangeArrowheads="1"/>
            </p:cNvSpPr>
            <p:nvPr/>
          </p:nvSpPr>
          <p:spPr bwMode="auto">
            <a:xfrm>
              <a:off x="345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90" name="Rectangle 22"/>
            <p:cNvSpPr>
              <a:spLocks noChangeArrowheads="1"/>
            </p:cNvSpPr>
            <p:nvPr/>
          </p:nvSpPr>
          <p:spPr bwMode="auto">
            <a:xfrm>
              <a:off x="44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91" name="Rectangle 23"/>
            <p:cNvSpPr>
              <a:spLocks noChangeArrowheads="1"/>
            </p:cNvSpPr>
            <p:nvPr/>
          </p:nvSpPr>
          <p:spPr bwMode="auto">
            <a:xfrm>
              <a:off x="393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192" name="Rectangle 24"/>
          <p:cNvSpPr>
            <a:spLocks noChangeArrowheads="1"/>
          </p:cNvSpPr>
          <p:nvPr/>
        </p:nvSpPr>
        <p:spPr bwMode="auto">
          <a:xfrm>
            <a:off x="2514600" y="3505200"/>
            <a:ext cx="4724400" cy="1295400"/>
          </a:xfrm>
          <a:prstGeom prst="rect">
            <a:avLst/>
          </a:prstGeom>
          <a:solidFill>
            <a:srgbClr val="33CC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US" sz="1800" b="1"/>
          </a:p>
        </p:txBody>
      </p:sp>
      <p:sp>
        <p:nvSpPr>
          <p:cNvPr id="7193" name="Text Box 25"/>
          <p:cNvSpPr txBox="1">
            <a:spLocks noChangeArrowheads="1"/>
          </p:cNvSpPr>
          <p:nvPr/>
        </p:nvSpPr>
        <p:spPr bwMode="auto">
          <a:xfrm>
            <a:off x="3200400" y="2462213"/>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S1,2</a:t>
            </a:r>
          </a:p>
        </p:txBody>
      </p:sp>
      <p:sp>
        <p:nvSpPr>
          <p:cNvPr id="7194" name="Text Box 26"/>
          <p:cNvSpPr txBox="1">
            <a:spLocks noChangeArrowheads="1"/>
          </p:cNvSpPr>
          <p:nvPr/>
        </p:nvSpPr>
        <p:spPr bwMode="auto">
          <a:xfrm>
            <a:off x="2438400" y="2438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S1,1</a:t>
            </a:r>
          </a:p>
        </p:txBody>
      </p:sp>
      <p:sp>
        <p:nvSpPr>
          <p:cNvPr id="7195" name="Text Box 27"/>
          <p:cNvSpPr txBox="1">
            <a:spLocks noChangeArrowheads="1"/>
          </p:cNvSpPr>
          <p:nvPr/>
        </p:nvSpPr>
        <p:spPr bwMode="auto">
          <a:xfrm>
            <a:off x="7010400" y="2438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S1,n</a:t>
            </a:r>
          </a:p>
        </p:txBody>
      </p:sp>
      <p:sp>
        <p:nvSpPr>
          <p:cNvPr id="7196" name="Text Box 28"/>
          <p:cNvSpPr txBox="1">
            <a:spLocks noChangeArrowheads="1"/>
          </p:cNvSpPr>
          <p:nvPr/>
        </p:nvSpPr>
        <p:spPr bwMode="auto">
          <a:xfrm>
            <a:off x="2438400" y="5486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S2,1</a:t>
            </a:r>
          </a:p>
        </p:txBody>
      </p:sp>
      <p:sp>
        <p:nvSpPr>
          <p:cNvPr id="7197" name="Text Box 29"/>
          <p:cNvSpPr txBox="1">
            <a:spLocks noChangeArrowheads="1"/>
          </p:cNvSpPr>
          <p:nvPr/>
        </p:nvSpPr>
        <p:spPr bwMode="auto">
          <a:xfrm>
            <a:off x="3200400" y="5486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S2,2</a:t>
            </a:r>
          </a:p>
        </p:txBody>
      </p:sp>
      <p:sp>
        <p:nvSpPr>
          <p:cNvPr id="7198" name="Text Box 30"/>
          <p:cNvSpPr txBox="1">
            <a:spLocks noChangeArrowheads="1"/>
          </p:cNvSpPr>
          <p:nvPr/>
        </p:nvSpPr>
        <p:spPr bwMode="auto">
          <a:xfrm>
            <a:off x="7010400" y="5486400"/>
            <a:ext cx="6080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S2,m</a:t>
            </a:r>
          </a:p>
        </p:txBody>
      </p:sp>
      <p:sp>
        <p:nvSpPr>
          <p:cNvPr id="7199" name="Text Box 31"/>
          <p:cNvSpPr txBox="1">
            <a:spLocks noChangeArrowheads="1"/>
          </p:cNvSpPr>
          <p:nvPr/>
        </p:nvSpPr>
        <p:spPr bwMode="auto">
          <a:xfrm>
            <a:off x="2133600" y="1981200"/>
            <a:ext cx="3632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Assembly Line 1: Product Family 1</a:t>
            </a:r>
          </a:p>
        </p:txBody>
      </p:sp>
      <p:sp>
        <p:nvSpPr>
          <p:cNvPr id="7200" name="Text Box 32"/>
          <p:cNvSpPr txBox="1">
            <a:spLocks noChangeArrowheads="1"/>
          </p:cNvSpPr>
          <p:nvPr/>
        </p:nvSpPr>
        <p:spPr bwMode="auto">
          <a:xfrm>
            <a:off x="2133600" y="5943600"/>
            <a:ext cx="3632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Assembly Line 2: Product Family 2</a:t>
            </a:r>
          </a:p>
        </p:txBody>
      </p:sp>
      <p:sp>
        <p:nvSpPr>
          <p:cNvPr id="7201" name="Text Box 33"/>
          <p:cNvSpPr txBox="1">
            <a:spLocks noChangeArrowheads="1"/>
          </p:cNvSpPr>
          <p:nvPr/>
        </p:nvSpPr>
        <p:spPr bwMode="auto">
          <a:xfrm>
            <a:off x="2514600" y="3505200"/>
            <a:ext cx="3867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Fabrication (or  Backend Operations)</a:t>
            </a:r>
          </a:p>
        </p:txBody>
      </p:sp>
      <p:sp>
        <p:nvSpPr>
          <p:cNvPr id="7202" name="Rectangle 34"/>
          <p:cNvSpPr>
            <a:spLocks noChangeArrowheads="1"/>
          </p:cNvSpPr>
          <p:nvPr/>
        </p:nvSpPr>
        <p:spPr bwMode="auto">
          <a:xfrm>
            <a:off x="28194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3" name="Rectangle 35"/>
          <p:cNvSpPr>
            <a:spLocks noChangeArrowheads="1"/>
          </p:cNvSpPr>
          <p:nvPr/>
        </p:nvSpPr>
        <p:spPr bwMode="auto">
          <a:xfrm>
            <a:off x="5181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4" name="Rectangle 36"/>
          <p:cNvSpPr>
            <a:spLocks noChangeArrowheads="1"/>
          </p:cNvSpPr>
          <p:nvPr/>
        </p:nvSpPr>
        <p:spPr bwMode="auto">
          <a:xfrm>
            <a:off x="6324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5" name="Rectangle 37"/>
          <p:cNvSpPr>
            <a:spLocks noChangeArrowheads="1"/>
          </p:cNvSpPr>
          <p:nvPr/>
        </p:nvSpPr>
        <p:spPr bwMode="auto">
          <a:xfrm>
            <a:off x="4038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6" name="Text Box 38"/>
          <p:cNvSpPr txBox="1">
            <a:spLocks noChangeArrowheads="1"/>
          </p:cNvSpPr>
          <p:nvPr/>
        </p:nvSpPr>
        <p:spPr bwMode="auto">
          <a:xfrm>
            <a:off x="2819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1</a:t>
            </a:r>
          </a:p>
        </p:txBody>
      </p:sp>
      <p:sp>
        <p:nvSpPr>
          <p:cNvPr id="7207" name="Text Box 39"/>
          <p:cNvSpPr txBox="1">
            <a:spLocks noChangeArrowheads="1"/>
          </p:cNvSpPr>
          <p:nvPr/>
        </p:nvSpPr>
        <p:spPr bwMode="auto">
          <a:xfrm>
            <a:off x="3962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2</a:t>
            </a:r>
          </a:p>
        </p:txBody>
      </p:sp>
      <p:sp>
        <p:nvSpPr>
          <p:cNvPr id="7208" name="Text Box 40"/>
          <p:cNvSpPr txBox="1">
            <a:spLocks noChangeArrowheads="1"/>
          </p:cNvSpPr>
          <p:nvPr/>
        </p:nvSpPr>
        <p:spPr bwMode="auto">
          <a:xfrm>
            <a:off x="6248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k</a:t>
            </a:r>
          </a:p>
        </p:txBody>
      </p:sp>
      <p:sp>
        <p:nvSpPr>
          <p:cNvPr id="7209" name="AutoShape 41"/>
          <p:cNvSpPr>
            <a:spLocks noChangeArrowheads="1"/>
          </p:cNvSpPr>
          <p:nvPr/>
        </p:nvSpPr>
        <p:spPr bwMode="auto">
          <a:xfrm>
            <a:off x="1828800" y="2514600"/>
            <a:ext cx="381000" cy="228600"/>
          </a:xfrm>
          <a:prstGeom prst="rightArrow">
            <a:avLst>
              <a:gd name="adj1" fmla="val 50000"/>
              <a:gd name="adj2" fmla="val 41667"/>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0" name="AutoShape 42"/>
          <p:cNvSpPr>
            <a:spLocks noChangeArrowheads="1"/>
          </p:cNvSpPr>
          <p:nvPr/>
        </p:nvSpPr>
        <p:spPr bwMode="auto">
          <a:xfrm>
            <a:off x="1828800" y="5562600"/>
            <a:ext cx="381000" cy="228600"/>
          </a:xfrm>
          <a:prstGeom prst="rightArrow">
            <a:avLst>
              <a:gd name="adj1" fmla="val 50000"/>
              <a:gd name="adj2" fmla="val 41667"/>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1" name="AutoShape 43"/>
          <p:cNvSpPr>
            <a:spLocks noChangeArrowheads="1"/>
          </p:cNvSpPr>
          <p:nvPr/>
        </p:nvSpPr>
        <p:spPr bwMode="auto">
          <a:xfrm>
            <a:off x="1828800" y="4038600"/>
            <a:ext cx="685800" cy="228600"/>
          </a:xfrm>
          <a:prstGeom prst="rightArrow">
            <a:avLst>
              <a:gd name="adj1" fmla="val 50000"/>
              <a:gd name="adj2" fmla="val 75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2" name="AutoShape 44"/>
          <p:cNvSpPr>
            <a:spLocks noChangeArrowheads="1"/>
          </p:cNvSpPr>
          <p:nvPr/>
        </p:nvSpPr>
        <p:spPr bwMode="auto">
          <a:xfrm>
            <a:off x="4876800" y="2971800"/>
            <a:ext cx="228600" cy="533400"/>
          </a:xfrm>
          <a:prstGeom prst="upArrow">
            <a:avLst>
              <a:gd name="adj1" fmla="val 50000"/>
              <a:gd name="adj2" fmla="val 58333"/>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3" name="AutoShape 45"/>
          <p:cNvSpPr>
            <a:spLocks noChangeArrowheads="1"/>
          </p:cNvSpPr>
          <p:nvPr/>
        </p:nvSpPr>
        <p:spPr bwMode="auto">
          <a:xfrm>
            <a:off x="4876800" y="4800600"/>
            <a:ext cx="228600" cy="533400"/>
          </a:xfrm>
          <a:prstGeom prst="downArrow">
            <a:avLst>
              <a:gd name="adj1" fmla="val 50000"/>
              <a:gd name="adj2" fmla="val 58333"/>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4" name="AutoShape 46"/>
          <p:cNvSpPr>
            <a:spLocks noChangeArrowheads="1"/>
          </p:cNvSpPr>
          <p:nvPr/>
        </p:nvSpPr>
        <p:spPr bwMode="auto">
          <a:xfrm>
            <a:off x="7696200" y="2590800"/>
            <a:ext cx="228600" cy="152400"/>
          </a:xfrm>
          <a:prstGeom prst="rightArrow">
            <a:avLst>
              <a:gd name="adj1" fmla="val 50000"/>
              <a:gd name="adj2" fmla="val 375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5" name="AutoShape 47"/>
          <p:cNvSpPr>
            <a:spLocks noChangeArrowheads="1"/>
          </p:cNvSpPr>
          <p:nvPr/>
        </p:nvSpPr>
        <p:spPr bwMode="auto">
          <a:xfrm>
            <a:off x="7696200" y="5562600"/>
            <a:ext cx="228600" cy="152400"/>
          </a:xfrm>
          <a:prstGeom prst="rightArrow">
            <a:avLst>
              <a:gd name="adj1" fmla="val 50000"/>
              <a:gd name="adj2" fmla="val 375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6" name="Line 48"/>
          <p:cNvSpPr>
            <a:spLocks noChangeShapeType="1"/>
          </p:cNvSpPr>
          <p:nvPr/>
        </p:nvSpPr>
        <p:spPr bwMode="auto">
          <a:xfrm>
            <a:off x="28956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7" name="Line 49"/>
          <p:cNvSpPr>
            <a:spLocks noChangeShapeType="1"/>
          </p:cNvSpPr>
          <p:nvPr/>
        </p:nvSpPr>
        <p:spPr bwMode="auto">
          <a:xfrm>
            <a:off x="36576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8" name="Line 50"/>
          <p:cNvSpPr>
            <a:spLocks noChangeShapeType="1"/>
          </p:cNvSpPr>
          <p:nvPr/>
        </p:nvSpPr>
        <p:spPr bwMode="auto">
          <a:xfrm>
            <a:off x="4419600" y="2667000"/>
            <a:ext cx="30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9" name="Line 51"/>
          <p:cNvSpPr>
            <a:spLocks noChangeShapeType="1"/>
          </p:cNvSpPr>
          <p:nvPr/>
        </p:nvSpPr>
        <p:spPr bwMode="auto">
          <a:xfrm>
            <a:off x="51054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0" name="Line 52"/>
          <p:cNvSpPr>
            <a:spLocks noChangeShapeType="1"/>
          </p:cNvSpPr>
          <p:nvPr/>
        </p:nvSpPr>
        <p:spPr bwMode="auto">
          <a:xfrm>
            <a:off x="58674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1" name="Line 53"/>
          <p:cNvSpPr>
            <a:spLocks noChangeShapeType="1"/>
          </p:cNvSpPr>
          <p:nvPr/>
        </p:nvSpPr>
        <p:spPr bwMode="auto">
          <a:xfrm>
            <a:off x="6629400" y="2667000"/>
            <a:ext cx="4572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2" name="Line 54"/>
          <p:cNvSpPr>
            <a:spLocks noChangeShapeType="1"/>
          </p:cNvSpPr>
          <p:nvPr/>
        </p:nvSpPr>
        <p:spPr bwMode="auto">
          <a:xfrm>
            <a:off x="28956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3" name="Line 55"/>
          <p:cNvSpPr>
            <a:spLocks noChangeShapeType="1"/>
          </p:cNvSpPr>
          <p:nvPr/>
        </p:nvSpPr>
        <p:spPr bwMode="auto">
          <a:xfrm>
            <a:off x="36576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4" name="Line 56"/>
          <p:cNvSpPr>
            <a:spLocks noChangeShapeType="1"/>
          </p:cNvSpPr>
          <p:nvPr/>
        </p:nvSpPr>
        <p:spPr bwMode="auto">
          <a:xfrm>
            <a:off x="4419600" y="5715000"/>
            <a:ext cx="30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5" name="Line 57"/>
          <p:cNvSpPr>
            <a:spLocks noChangeShapeType="1"/>
          </p:cNvSpPr>
          <p:nvPr/>
        </p:nvSpPr>
        <p:spPr bwMode="auto">
          <a:xfrm>
            <a:off x="51054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6" name="Line 58"/>
          <p:cNvSpPr>
            <a:spLocks noChangeShapeType="1"/>
          </p:cNvSpPr>
          <p:nvPr/>
        </p:nvSpPr>
        <p:spPr bwMode="auto">
          <a:xfrm>
            <a:off x="58674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7" name="Line 59"/>
          <p:cNvSpPr>
            <a:spLocks noChangeShapeType="1"/>
          </p:cNvSpPr>
          <p:nvPr/>
        </p:nvSpPr>
        <p:spPr bwMode="auto">
          <a:xfrm>
            <a:off x="6629400" y="5715000"/>
            <a:ext cx="4572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8" name="Line 60"/>
          <p:cNvSpPr>
            <a:spLocks noChangeShapeType="1"/>
          </p:cNvSpPr>
          <p:nvPr/>
        </p:nvSpPr>
        <p:spPr bwMode="auto">
          <a:xfrm>
            <a:off x="2514600" y="4114800"/>
            <a:ext cx="2286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9" name="Line 61"/>
          <p:cNvSpPr>
            <a:spLocks noChangeShapeType="1"/>
          </p:cNvSpPr>
          <p:nvPr/>
        </p:nvSpPr>
        <p:spPr bwMode="auto">
          <a:xfrm>
            <a:off x="2743200" y="4114800"/>
            <a:ext cx="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0" name="Line 62"/>
          <p:cNvSpPr>
            <a:spLocks noChangeShapeType="1"/>
          </p:cNvSpPr>
          <p:nvPr/>
        </p:nvSpPr>
        <p:spPr bwMode="auto">
          <a:xfrm>
            <a:off x="2743200" y="4648200"/>
            <a:ext cx="1676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1" name="Line 63"/>
          <p:cNvSpPr>
            <a:spLocks noChangeShapeType="1"/>
          </p:cNvSpPr>
          <p:nvPr/>
        </p:nvSpPr>
        <p:spPr bwMode="auto">
          <a:xfrm flipV="1">
            <a:off x="4419600" y="4495800"/>
            <a:ext cx="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2" name="Line 64"/>
          <p:cNvSpPr>
            <a:spLocks noChangeShapeType="1"/>
          </p:cNvSpPr>
          <p:nvPr/>
        </p:nvSpPr>
        <p:spPr bwMode="auto">
          <a:xfrm>
            <a:off x="4648200" y="4495800"/>
            <a:ext cx="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3" name="Line 65"/>
          <p:cNvSpPr>
            <a:spLocks noChangeShapeType="1"/>
          </p:cNvSpPr>
          <p:nvPr/>
        </p:nvSpPr>
        <p:spPr bwMode="auto">
          <a:xfrm>
            <a:off x="4648200" y="4648200"/>
            <a:ext cx="2057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4" name="Line 66"/>
          <p:cNvSpPr>
            <a:spLocks noChangeShapeType="1"/>
          </p:cNvSpPr>
          <p:nvPr/>
        </p:nvSpPr>
        <p:spPr bwMode="auto">
          <a:xfrm flipV="1">
            <a:off x="6705600" y="4495800"/>
            <a:ext cx="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5" name="Line 67"/>
          <p:cNvSpPr>
            <a:spLocks noChangeShapeType="1"/>
          </p:cNvSpPr>
          <p:nvPr/>
        </p:nvSpPr>
        <p:spPr bwMode="auto">
          <a:xfrm flipH="1">
            <a:off x="5867400" y="41910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6" name="Line 68"/>
          <p:cNvSpPr>
            <a:spLocks noChangeShapeType="1"/>
          </p:cNvSpPr>
          <p:nvPr/>
        </p:nvSpPr>
        <p:spPr bwMode="auto">
          <a:xfrm flipH="1">
            <a:off x="4953000" y="4191000"/>
            <a:ext cx="2286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7" name="Line 69"/>
          <p:cNvSpPr>
            <a:spLocks noChangeShapeType="1"/>
          </p:cNvSpPr>
          <p:nvPr/>
        </p:nvSpPr>
        <p:spPr bwMode="auto">
          <a:xfrm flipV="1">
            <a:off x="4953000" y="35052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8" name="AutoShape 70"/>
          <p:cNvSpPr>
            <a:spLocks noChangeArrowheads="1"/>
          </p:cNvSpPr>
          <p:nvPr/>
        </p:nvSpPr>
        <p:spPr bwMode="auto">
          <a:xfrm>
            <a:off x="304800" y="3962400"/>
            <a:ext cx="609600" cy="304800"/>
          </a:xfrm>
          <a:prstGeom prst="rightArrow">
            <a:avLst>
              <a:gd name="adj1" fmla="val 50000"/>
              <a:gd name="adj2"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9" name="AutoShape 71"/>
          <p:cNvSpPr>
            <a:spLocks noChangeArrowheads="1"/>
          </p:cNvSpPr>
          <p:nvPr/>
        </p:nvSpPr>
        <p:spPr bwMode="auto">
          <a:xfrm>
            <a:off x="8839200" y="3962400"/>
            <a:ext cx="304800" cy="304800"/>
          </a:xfrm>
          <a:prstGeom prst="rightArrow">
            <a:avLst>
              <a:gd name="adj1" fmla="val 50000"/>
              <a:gd name="adj2" fmla="val 25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40" name="Text Box 72"/>
          <p:cNvSpPr txBox="1">
            <a:spLocks noChangeArrowheads="1"/>
          </p:cNvSpPr>
          <p:nvPr/>
        </p:nvSpPr>
        <p:spPr bwMode="auto">
          <a:xfrm>
            <a:off x="4648200" y="2438400"/>
            <a:ext cx="5064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S1,i</a:t>
            </a:r>
          </a:p>
        </p:txBody>
      </p:sp>
      <p:sp>
        <p:nvSpPr>
          <p:cNvPr id="7241" name="Text Box 73"/>
          <p:cNvSpPr txBox="1">
            <a:spLocks noChangeArrowheads="1"/>
          </p:cNvSpPr>
          <p:nvPr/>
        </p:nvSpPr>
        <p:spPr bwMode="auto">
          <a:xfrm>
            <a:off x="4648200" y="5486400"/>
            <a:ext cx="5064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S2,i</a:t>
            </a:r>
          </a:p>
        </p:txBody>
      </p:sp>
      <p:sp>
        <p:nvSpPr>
          <p:cNvPr id="7242" name="Text Box 74"/>
          <p:cNvSpPr txBox="1">
            <a:spLocks noChangeArrowheads="1"/>
          </p:cNvSpPr>
          <p:nvPr/>
        </p:nvSpPr>
        <p:spPr bwMode="auto">
          <a:xfrm>
            <a:off x="5181600" y="3962400"/>
            <a:ext cx="7366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j</a:t>
            </a:r>
          </a:p>
        </p:txBody>
      </p:sp>
    </p:spTree>
    <p:extLst>
      <p:ext uri="{BB962C8B-B14F-4D97-AF65-F5344CB8AC3E}">
        <p14:creationId xmlns:p14="http://schemas.microsoft.com/office/powerpoint/2010/main" val="2044662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2700"/>
            <a:ext cx="9144000" cy="6832600"/>
          </a:xfrm>
          <a:prstGeom prst="rect">
            <a:avLst/>
          </a:prstGeom>
        </p:spPr>
      </p:pic>
    </p:spTree>
    <p:extLst>
      <p:ext uri="{BB962C8B-B14F-4D97-AF65-F5344CB8AC3E}">
        <p14:creationId xmlns:p14="http://schemas.microsoft.com/office/powerpoint/2010/main" val="2652683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457</TotalTime>
  <Words>2663</Words>
  <Application>Microsoft Macintosh PowerPoint</Application>
  <PresentationFormat>On-screen Show (4:3)</PresentationFormat>
  <Paragraphs>499</Paragraphs>
  <Slides>37</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ＭＳ Ｐゴシック</vt:lpstr>
      <vt:lpstr>ＭＳ Ｐゴシック</vt:lpstr>
      <vt:lpstr>Arial</vt:lpstr>
      <vt:lpstr>Calibri</vt:lpstr>
      <vt:lpstr>Symbol</vt:lpstr>
      <vt:lpstr>Times New Roman</vt:lpstr>
      <vt:lpstr>Office Theme</vt:lpstr>
      <vt:lpstr>IE4803-REV:  Advanced Manufacturing Systems Modeling and Analysis  Fall 2020</vt:lpstr>
      <vt:lpstr>“Course Logistics”</vt:lpstr>
      <vt:lpstr>Reading Assignment</vt:lpstr>
      <vt:lpstr>Course Objectives (What is this course all about?)</vt:lpstr>
      <vt:lpstr>Our abstraction of the Production System</vt:lpstr>
      <vt:lpstr>Discrete Part Manufacturing Systems </vt:lpstr>
      <vt:lpstr>Production Flow in  discrete part manufacturing </vt:lpstr>
      <vt:lpstr>A typical Organization of the  Production Activity in  High-Volume Discrete-Part Manufacturing</vt:lpstr>
      <vt:lpstr>PowerPoint Presentation</vt:lpstr>
      <vt:lpstr>Fixed Product Layout</vt:lpstr>
      <vt:lpstr>Product Layout or Flowline</vt:lpstr>
      <vt:lpstr>Process Layout or Job Shop</vt:lpstr>
      <vt:lpstr>Group or Cellular Layout</vt:lpstr>
      <vt:lpstr>Manufacturing Flowlines: A working abstraction</vt:lpstr>
      <vt:lpstr>The major functional units of a modern organization</vt:lpstr>
      <vt:lpstr>Corporate Mission </vt:lpstr>
      <vt:lpstr>Corporate Mission Examples </vt:lpstr>
      <vt:lpstr>Defining the Corporate Strategy</vt:lpstr>
      <vt:lpstr>Flowline Performance Measures</vt:lpstr>
      <vt:lpstr>A flowline classification based on the applied workflow control scheme </vt:lpstr>
      <vt:lpstr>Synchronous Transfer Lines</vt:lpstr>
      <vt:lpstr>Asynchronous Flowlines and the Push vs. Pull dilemma </vt:lpstr>
      <vt:lpstr>Asynchronous Flowlines and the Push vs. Pull dilemma (cont.)</vt:lpstr>
      <vt:lpstr>Asynchronous Flowlines and the Push vs. Pull dilemma (cont.)</vt:lpstr>
      <vt:lpstr>Asynchronous Transfer Lines</vt:lpstr>
      <vt:lpstr>KANBAN-based production lines</vt:lpstr>
      <vt:lpstr>CONWIP-based production lines</vt:lpstr>
      <vt:lpstr>Tentative Course Outline</vt:lpstr>
      <vt:lpstr>Analyzing a single workstation with deterministic inter-arrival and processing times </vt:lpstr>
      <vt:lpstr>Analyzing a single workstation with deterministic inter-arrival and processing times </vt:lpstr>
      <vt:lpstr>Analyzing a single workstation with deterministic inter-arrival and processing times </vt:lpstr>
      <vt:lpstr>A single workstation with variable inter-arrival times</vt:lpstr>
      <vt:lpstr>A single workstation with variable inter-arrival times</vt:lpstr>
      <vt:lpstr>A single workstation with variable processing times</vt:lpstr>
      <vt:lpstr>Remarks</vt:lpstr>
      <vt:lpstr>The propagation of variability</vt:lpstr>
      <vt:lpstr>Remarks</vt:lpstr>
    </vt:vector>
  </TitlesOfParts>
  <Company>Georgia Institute of Technology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IE4803-C: Advanced Manufacturing Systems Modeling and Analysis  Fall 2013</dc:title>
  <dc:creator>Spyros Reveliotis</dc:creator>
  <cp:lastModifiedBy>Reveliotis, Spyros</cp:lastModifiedBy>
  <cp:revision>47</cp:revision>
  <dcterms:created xsi:type="dcterms:W3CDTF">2013-08-11T23:06:40Z</dcterms:created>
  <dcterms:modified xsi:type="dcterms:W3CDTF">2020-08-01T05:05:09Z</dcterms:modified>
</cp:coreProperties>
</file>