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6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1CF4D-502F-914C-BE73-A4F4F694D552}" type="datetimeFigureOut">
              <a:rPr lang="en-US" smtClean="0"/>
              <a:t>9/9/16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096AF-A9AD-3846-9F08-0011E7724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55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2D13A5-B424-FC42-B3A1-973A18585C4F}" type="slidenum">
              <a:rPr lang="en-US"/>
              <a:pPr/>
              <a:t>1</a:t>
            </a:fld>
            <a:endParaRPr lang="en-US"/>
          </a:p>
        </p:txBody>
      </p:sp>
      <p:sp>
        <p:nvSpPr>
          <p:cNvPr id="8704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4F81FA-8B5D-9D40-B6BE-1E288D0EB55F}" type="slidenum">
              <a:rPr lang="en-US"/>
              <a:pPr/>
              <a:t>2</a:t>
            </a:fld>
            <a:endParaRPr lang="en-US"/>
          </a:p>
        </p:txBody>
      </p:sp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5250D4-C32F-2F48-9E55-0F0016455837}" type="slidenum">
              <a:rPr lang="en-US"/>
              <a:pPr/>
              <a:t>3</a:t>
            </a:fld>
            <a:endParaRPr lang="en-US"/>
          </a:p>
        </p:txBody>
      </p:sp>
      <p:sp>
        <p:nvSpPr>
          <p:cNvPr id="8909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CC2DAA-A816-9E45-9BDE-15460EFCE83B}" type="slidenum">
              <a:rPr lang="en-US"/>
              <a:pPr/>
              <a:t>4</a:t>
            </a:fld>
            <a:endParaRPr lang="en-US"/>
          </a:p>
        </p:txBody>
      </p:sp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B784E9-7983-A640-A38B-8A2092BA3355}" type="slidenum">
              <a:rPr lang="en-US"/>
              <a:pPr/>
              <a:t>5</a:t>
            </a:fld>
            <a:endParaRPr lang="en-US"/>
          </a:p>
        </p:txBody>
      </p:sp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88D5D-1E80-6448-96EF-A83A5B0273DB}" type="slidenum">
              <a:rPr lang="en-US"/>
              <a:pPr/>
              <a:t>6</a:t>
            </a:fld>
            <a:endParaRPr lang="en-US"/>
          </a:p>
        </p:txBody>
      </p:sp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DF8-2A46-BF45-AB80-48BBE505F642}" type="datetimeFigureOut">
              <a:rPr lang="en-US" smtClean="0"/>
              <a:t>9/9/16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E8DC-FF98-0D44-BC2D-E9BB6654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5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DF8-2A46-BF45-AB80-48BBE505F642}" type="datetimeFigureOut">
              <a:rPr lang="en-US" smtClean="0"/>
              <a:t>9/9/16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E8DC-FF98-0D44-BC2D-E9BB6654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3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DF8-2A46-BF45-AB80-48BBE505F642}" type="datetimeFigureOut">
              <a:rPr lang="en-US" smtClean="0"/>
              <a:t>9/9/16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E8DC-FF98-0D44-BC2D-E9BB6654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42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DF8-2A46-BF45-AB80-48BBE505F642}" type="datetimeFigureOut">
              <a:rPr lang="en-US" smtClean="0"/>
              <a:t>9/9/16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E8DC-FF98-0D44-BC2D-E9BB6654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6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DF8-2A46-BF45-AB80-48BBE505F642}" type="datetimeFigureOut">
              <a:rPr lang="en-US" smtClean="0"/>
              <a:t>9/9/16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E8DC-FF98-0D44-BC2D-E9BB6654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9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DF8-2A46-BF45-AB80-48BBE505F642}" type="datetimeFigureOut">
              <a:rPr lang="en-US" smtClean="0"/>
              <a:t>9/9/16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E8DC-FF98-0D44-BC2D-E9BB6654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3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DF8-2A46-BF45-AB80-48BBE505F642}" type="datetimeFigureOut">
              <a:rPr lang="en-US" smtClean="0"/>
              <a:t>9/9/16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E8DC-FF98-0D44-BC2D-E9BB6654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5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DF8-2A46-BF45-AB80-48BBE505F642}" type="datetimeFigureOut">
              <a:rPr lang="en-US" smtClean="0"/>
              <a:t>9/9/16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E8DC-FF98-0D44-BC2D-E9BB6654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7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DF8-2A46-BF45-AB80-48BBE505F642}" type="datetimeFigureOut">
              <a:rPr lang="en-US" smtClean="0"/>
              <a:t>9/9/16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E8DC-FF98-0D44-BC2D-E9BB6654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8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DF8-2A46-BF45-AB80-48BBE505F642}" type="datetimeFigureOut">
              <a:rPr lang="en-US" smtClean="0"/>
              <a:t>9/9/16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E8DC-FF98-0D44-BC2D-E9BB6654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5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FDF8-2A46-BF45-AB80-48BBE505F642}" type="datetimeFigureOut">
              <a:rPr lang="en-US" smtClean="0"/>
              <a:t>9/9/16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E8DC-FF98-0D44-BC2D-E9BB6654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AFDF8-2A46-BF45-AB80-48BBE505F642}" type="datetimeFigureOut">
              <a:rPr lang="en-US" smtClean="0"/>
              <a:t>9/9/16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1E8DC-FF98-0D44-BC2D-E9BB66548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0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Excel_97_-_2004_Worksheet1.xls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725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69931"/>
                </a:solidFill>
                <a:latin typeface="Times New Roman" charset="0"/>
              </a:rPr>
              <a:t>Example:</a:t>
            </a:r>
            <a:br>
              <a:rPr lang="en-US" dirty="0" smtClean="0">
                <a:solidFill>
                  <a:srgbClr val="369931"/>
                </a:solidFill>
                <a:latin typeface="Times New Roman" charset="0"/>
              </a:rPr>
            </a:br>
            <a:r>
              <a:rPr lang="en-US" dirty="0" smtClean="0">
                <a:solidFill>
                  <a:srgbClr val="369931"/>
                </a:solidFill>
                <a:latin typeface="Times New Roman" charset="0"/>
              </a:rPr>
              <a:t>Design of an Asynchronous Transfer Line</a:t>
            </a:r>
            <a:endParaRPr lang="en-US" sz="36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94481"/>
            <a:ext cx="87630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</a:rPr>
              <a:t>Need to design a new 4-station assembly line for circuit board assembly.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</a:rPr>
              <a:t>The technology options for the four stations are tabulated below (each option defines the processing rate in pieces per hour, the CV of the </a:t>
            </a:r>
            <a:r>
              <a:rPr lang="en-US" sz="2400" i="1" dirty="0">
                <a:latin typeface="Times New Roman" charset="0"/>
              </a:rPr>
              <a:t>effective</a:t>
            </a:r>
            <a:r>
              <a:rPr lang="en-US" sz="2400" dirty="0">
                <a:latin typeface="Times New Roman" charset="0"/>
              </a:rPr>
              <a:t> processing time, and the cost per equipment unit in thousands of dollars).</a:t>
            </a:r>
          </a:p>
          <a:p>
            <a:pPr>
              <a:buFontTx/>
              <a:buNone/>
            </a:pPr>
            <a:r>
              <a:rPr lang="en-US" sz="2000" dirty="0"/>
              <a:t>		</a:t>
            </a: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314644"/>
              </p:ext>
            </p:extLst>
          </p:nvPr>
        </p:nvGraphicFramePr>
        <p:xfrm>
          <a:off x="2133600" y="4450737"/>
          <a:ext cx="3735388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4" imgW="2791007" imgH="819607" progId="Excel.Sheet.8">
                  <p:embed/>
                </p:oleObj>
              </mc:Choice>
              <mc:Fallback>
                <p:oleObj name="Worksheet" r:id="rId4" imgW="2791007" imgH="8196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50737"/>
                        <a:ext cx="3735388" cy="160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228600" y="5029200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FontTx/>
              <a:buChar char="•"/>
            </a:pPr>
            <a:endParaRPr lang="en-US">
              <a:latin typeface="Times New Roman" charset="0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9688" y="4514850"/>
            <a:ext cx="569912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>
                <a:latin typeface="Times New Roman" charset="0"/>
              </a:rPr>
              <a:t>  </a:t>
            </a:r>
            <a:r>
              <a:rPr lang="en-US" sz="2000">
                <a:latin typeface="Times New Roman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25240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369931"/>
                </a:solidFill>
                <a:latin typeface="Times New Roman" charset="0"/>
              </a:rPr>
              <a:t>Example: ATL Design (cont.)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>
                <a:latin typeface="Times New Roman" charset="0"/>
              </a:rPr>
              <a:t>Each station can employ only one technology option.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>
                <a:latin typeface="Times New Roman" charset="0"/>
              </a:rPr>
              <a:t>The maximum production rate to be supported by the line is 1000 panels / day.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>
                <a:latin typeface="Times New Roman" charset="0"/>
              </a:rPr>
              <a:t>The desired average cycle time through the line is one day.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>
                <a:latin typeface="Times New Roman" charset="0"/>
              </a:rPr>
              <a:t>One day is equivalent to an 8-hour shift.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>
                <a:latin typeface="Times New Roman" charset="0"/>
              </a:rPr>
              <a:t>Workpieces will go through the line in totes of 50 panels each, which will be released into the line at a constant rate determined by the target production rate.</a:t>
            </a:r>
          </a:p>
          <a:p>
            <a:pPr>
              <a:lnSpc>
                <a:spcPct val="90000"/>
              </a:lnSpc>
            </a:pPr>
            <a:endParaRPr lang="en-US" sz="20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994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000">
                <a:solidFill>
                  <a:srgbClr val="369931"/>
                </a:solidFill>
                <a:latin typeface="Times New Roman" charset="0"/>
              </a:rPr>
              <a:t>A baseline design:Meeting the desired prod. rate with a low cost</a:t>
            </a:r>
            <a:endParaRPr lang="en-US" sz="3600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8839200" cy="488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6266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000">
                <a:solidFill>
                  <a:srgbClr val="369931"/>
                </a:solidFill>
                <a:latin typeface="Times New Roman" charset="0"/>
              </a:rPr>
              <a:t>Reducing the line cycle time by </a:t>
            </a:r>
            <a:br>
              <a:rPr lang="en-US" sz="4000">
                <a:solidFill>
                  <a:srgbClr val="369931"/>
                </a:solidFill>
                <a:latin typeface="Times New Roman" charset="0"/>
              </a:rPr>
            </a:br>
            <a:r>
              <a:rPr lang="en-US" sz="4000">
                <a:solidFill>
                  <a:srgbClr val="369931"/>
                </a:solidFill>
                <a:latin typeface="Times New Roman" charset="0"/>
              </a:rPr>
              <a:t>adding capacity to Station 2</a:t>
            </a:r>
            <a:endParaRPr lang="en-US" sz="3600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3038"/>
            <a:ext cx="8763000" cy="480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0221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000">
                <a:solidFill>
                  <a:srgbClr val="369931"/>
                </a:solidFill>
                <a:latin typeface="Times New Roman" charset="0"/>
              </a:rPr>
              <a:t>Adding capacity at Station 1, </a:t>
            </a:r>
            <a:br>
              <a:rPr lang="en-US" sz="4000">
                <a:solidFill>
                  <a:srgbClr val="369931"/>
                </a:solidFill>
                <a:latin typeface="Times New Roman" charset="0"/>
              </a:rPr>
            </a:br>
            <a:r>
              <a:rPr lang="en-US" sz="4000">
                <a:solidFill>
                  <a:srgbClr val="369931"/>
                </a:solidFill>
                <a:latin typeface="Times New Roman" charset="0"/>
              </a:rPr>
              <a:t>the new bottleneck</a:t>
            </a:r>
            <a:endParaRPr lang="en-US" sz="360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3038"/>
            <a:ext cx="8686800" cy="480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0661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3058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000">
                <a:solidFill>
                  <a:srgbClr val="369931"/>
                </a:solidFill>
                <a:latin typeface="Times New Roman" charset="0"/>
              </a:rPr>
              <a:t>An alternative option:Employ less variable machines at Station 1</a:t>
            </a:r>
            <a:endParaRPr lang="en-US" sz="3600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3038"/>
            <a:ext cx="8763000" cy="442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221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228600" y="5842000"/>
            <a:ext cx="8686800" cy="1016000"/>
          </a:xfrm>
          <a:prstGeom prst="rect">
            <a:avLst/>
          </a:prstGeom>
          <a:noFill/>
          <a:ln w="9525">
            <a:solidFill>
              <a:srgbClr val="FF221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000">
                <a:latin typeface="Times New Roman" charset="0"/>
              </a:rPr>
              <a:t>This option is dominated by the previous one since it presents a higher CT and</a:t>
            </a:r>
          </a:p>
          <a:p>
            <a:pPr eaLnBrk="1" hangingPunct="1"/>
            <a:r>
              <a:rPr lang="en-US" sz="2000">
                <a:latin typeface="Times New Roman" charset="0"/>
              </a:rPr>
              <a:t>also a higher deployment cost. However, final selection(s) must be assessed and validated through </a:t>
            </a:r>
            <a:r>
              <a:rPr lang="en-US" sz="2000">
                <a:solidFill>
                  <a:schemeClr val="accent2"/>
                </a:solidFill>
                <a:latin typeface="Times New Roman" charset="0"/>
              </a:rPr>
              <a:t>simulation</a:t>
            </a:r>
            <a:r>
              <a:rPr lang="en-US" sz="2000">
                <a:latin typeface="Times New Roman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3937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222</Words>
  <Application>Microsoft Macintosh PowerPoint</Application>
  <PresentationFormat>On-screen Show (4:3)</PresentationFormat>
  <Paragraphs>27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Excel 97 - 2004 Worksheet</vt:lpstr>
      <vt:lpstr>Example: Design of an Asynchronous Transfer Line</vt:lpstr>
      <vt:lpstr>Example: ATL Design (cont.)</vt:lpstr>
      <vt:lpstr>A baseline design:Meeting the desired prod. rate with a low cost</vt:lpstr>
      <vt:lpstr>Reducing the line cycle time by  adding capacity to Station 2</vt:lpstr>
      <vt:lpstr>Adding capacity at Station 1,  the new bottleneck</vt:lpstr>
      <vt:lpstr>An alternative option:Employ less variable machines at Station 1</vt:lpstr>
    </vt:vector>
  </TitlesOfParts>
  <Company>Georgia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Example: Design of an Asynchronous Transfer Line</dc:title>
  <dc:creator>Spyros Reveliotis</dc:creator>
  <cp:lastModifiedBy>Spyros Reveliotis</cp:lastModifiedBy>
  <cp:revision>1</cp:revision>
  <dcterms:created xsi:type="dcterms:W3CDTF">2016-09-09T22:48:41Z</dcterms:created>
  <dcterms:modified xsi:type="dcterms:W3CDTF">2016-09-09T22:52:01Z</dcterms:modified>
</cp:coreProperties>
</file>