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53"/>
  </p:notesMasterIdLst>
  <p:handoutMasterIdLst>
    <p:handoutMasterId r:id="rId54"/>
  </p:handoutMasterIdLst>
  <p:sldIdLst>
    <p:sldId id="679" r:id="rId2"/>
    <p:sldId id="1157" r:id="rId3"/>
    <p:sldId id="682" r:id="rId4"/>
    <p:sldId id="683" r:id="rId5"/>
    <p:sldId id="684" r:id="rId6"/>
    <p:sldId id="685" r:id="rId7"/>
    <p:sldId id="686" r:id="rId8"/>
    <p:sldId id="687" r:id="rId9"/>
    <p:sldId id="688" r:id="rId10"/>
    <p:sldId id="689" r:id="rId11"/>
    <p:sldId id="690" r:id="rId12"/>
    <p:sldId id="691" r:id="rId13"/>
    <p:sldId id="692" r:id="rId14"/>
    <p:sldId id="693" r:id="rId15"/>
    <p:sldId id="694" r:id="rId16"/>
    <p:sldId id="695" r:id="rId17"/>
    <p:sldId id="696" r:id="rId18"/>
    <p:sldId id="697" r:id="rId19"/>
    <p:sldId id="698" r:id="rId20"/>
    <p:sldId id="699" r:id="rId21"/>
    <p:sldId id="700" r:id="rId22"/>
    <p:sldId id="701" r:id="rId23"/>
    <p:sldId id="702" r:id="rId24"/>
    <p:sldId id="705" r:id="rId25"/>
    <p:sldId id="706" r:id="rId26"/>
    <p:sldId id="707" r:id="rId27"/>
    <p:sldId id="708" r:id="rId28"/>
    <p:sldId id="709" r:id="rId29"/>
    <p:sldId id="710" r:id="rId30"/>
    <p:sldId id="711" r:id="rId31"/>
    <p:sldId id="712" r:id="rId32"/>
    <p:sldId id="713" r:id="rId33"/>
    <p:sldId id="714" r:id="rId34"/>
    <p:sldId id="715" r:id="rId35"/>
    <p:sldId id="716" r:id="rId36"/>
    <p:sldId id="717" r:id="rId37"/>
    <p:sldId id="718" r:id="rId38"/>
    <p:sldId id="719" r:id="rId39"/>
    <p:sldId id="720" r:id="rId40"/>
    <p:sldId id="721" r:id="rId41"/>
    <p:sldId id="722" r:id="rId42"/>
    <p:sldId id="730" r:id="rId43"/>
    <p:sldId id="731" r:id="rId44"/>
    <p:sldId id="732" r:id="rId45"/>
    <p:sldId id="1155" r:id="rId46"/>
    <p:sldId id="734" r:id="rId47"/>
    <p:sldId id="735" r:id="rId48"/>
    <p:sldId id="736" r:id="rId49"/>
    <p:sldId id="1156" r:id="rId50"/>
    <p:sldId id="738" r:id="rId51"/>
    <p:sldId id="739" r:id="rId52"/>
  </p:sldIdLst>
  <p:sldSz cx="9144000" cy="6858000" type="screen4x3"/>
  <p:notesSz cx="6985000" cy="9271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CC"/>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1" autoAdjust="0"/>
    <p:restoredTop sz="89744" autoAdjust="0"/>
  </p:normalViewPr>
  <p:slideViewPr>
    <p:cSldViewPr>
      <p:cViewPr varScale="1">
        <p:scale>
          <a:sx n="87" d="100"/>
          <a:sy n="87" d="100"/>
        </p:scale>
        <p:origin x="-9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2"/>
    </p:cViewPr>
  </p:sorterViewPr>
  <p:notesViewPr>
    <p:cSldViewPr>
      <p:cViewPr varScale="1">
        <p:scale>
          <a:sx n="62" d="100"/>
          <a:sy n="62" d="100"/>
        </p:scale>
        <p:origin x="-3178" y="-10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emf"/><Relationship Id="rId5" Type="http://schemas.openxmlformats.org/officeDocument/2006/relationships/image" Target="../media/image72.wmf"/><Relationship Id="rId4"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770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863" y="4402138"/>
            <a:ext cx="5121275" cy="4173537"/>
          </a:xfrm>
          <a:prstGeom prst="rect">
            <a:avLst/>
          </a:prstGeom>
          <a:noFill/>
          <a:ln w="12700">
            <a:noFill/>
            <a:miter lim="800000"/>
            <a:headEnd/>
            <a:tailEnd/>
          </a:ln>
          <a:effectLst/>
        </p:spPr>
        <p:txBody>
          <a:bodyPr vert="horz" wrap="square" lIns="91901" tIns="45143" rIns="91901" bIns="451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27" name="Rectangle 3"/>
          <p:cNvSpPr>
            <a:spLocks noGrp="1" noRot="1" noChangeAspect="1" noChangeArrowheads="1" noTextEdit="1"/>
          </p:cNvSpPr>
          <p:nvPr>
            <p:ph type="sldImg" idx="2"/>
          </p:nvPr>
        </p:nvSpPr>
        <p:spPr bwMode="auto">
          <a:xfrm>
            <a:off x="1185863" y="701675"/>
            <a:ext cx="4616450" cy="346233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7389246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34.wmf"/><Relationship Id="rId4" Type="http://schemas.openxmlformats.org/officeDocument/2006/relationships/oleObject" Target="../embeddings/oleObject19.bin"/></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3.xml"/><Relationship Id="rId7" Type="http://schemas.openxmlformats.org/officeDocument/2006/relationships/image" Target="../media/image36.wmf"/><Relationship Id="rId2" Type="http://schemas.openxmlformats.org/officeDocument/2006/relationships/notesMaster" Target="../notesMasters/notesMaster1.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5.wmf"/><Relationship Id="rId4" Type="http://schemas.openxmlformats.org/officeDocument/2006/relationships/oleObject" Target="../embeddings/oleObject20.bin"/></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vmlDrawing" Target="../drawings/vmlDrawing12.vml"/><Relationship Id="rId5" Type="http://schemas.openxmlformats.org/officeDocument/2006/relationships/image" Target="../media/image49.wmf"/><Relationship Id="rId4" Type="http://schemas.openxmlformats.org/officeDocument/2006/relationships/oleObject" Target="../embeddings/oleObject33.bin"/></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vmlDrawing" Target="../drawings/vmlDrawing13.vml"/><Relationship Id="rId5" Type="http://schemas.openxmlformats.org/officeDocument/2006/relationships/image" Target="../media/image50.wmf"/><Relationship Id="rId4" Type="http://schemas.openxmlformats.org/officeDocument/2006/relationships/oleObject" Target="../embeddings/oleObject34.bin"/></Relationships>
</file>

<file path=ppt/notesSlides/_rels/notesSlide2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slide" Target="../slides/slide31.xml"/><Relationship Id="rId7" Type="http://schemas.openxmlformats.org/officeDocument/2006/relationships/image" Target="../media/image53.wmf"/><Relationship Id="rId2" Type="http://schemas.openxmlformats.org/officeDocument/2006/relationships/notesMaster" Target="../notesMasters/notesMaster1.xml"/><Relationship Id="rId1" Type="http://schemas.openxmlformats.org/officeDocument/2006/relationships/vmlDrawing" Target="../drawings/vmlDrawing15.vml"/><Relationship Id="rId6" Type="http://schemas.openxmlformats.org/officeDocument/2006/relationships/oleObject" Target="../embeddings/oleObject37.bin"/><Relationship Id="rId5" Type="http://schemas.openxmlformats.org/officeDocument/2006/relationships/image" Target="../media/image52.wmf"/><Relationship Id="rId4" Type="http://schemas.openxmlformats.org/officeDocument/2006/relationships/oleObject" Target="../embeddings/oleObject36.bin"/><Relationship Id="rId9" Type="http://schemas.openxmlformats.org/officeDocument/2006/relationships/image" Target="../media/image54.wmf"/></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vmlDrawing" Target="../drawings/vmlDrawing17.vml"/><Relationship Id="rId5" Type="http://schemas.openxmlformats.org/officeDocument/2006/relationships/image" Target="../media/image58.wmf"/><Relationship Id="rId4" Type="http://schemas.openxmlformats.org/officeDocument/2006/relationships/oleObject" Target="../embeddings/oleObject41.bin"/></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vmlDrawing" Target="../drawings/vmlDrawing24.vml"/><Relationship Id="rId5" Type="http://schemas.openxmlformats.org/officeDocument/2006/relationships/image" Target="../media/image83.wmf"/><Relationship Id="rId4" Type="http://schemas.openxmlformats.org/officeDocument/2006/relationships/oleObject" Target="../embeddings/oleObject59.bin"/></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vmlDrawing" Target="../drawings/vmlDrawing25.vml"/><Relationship Id="rId5" Type="http://schemas.openxmlformats.org/officeDocument/2006/relationships/image" Target="../media/image83.wmf"/><Relationship Id="rId4" Type="http://schemas.openxmlformats.org/officeDocument/2006/relationships/oleObject" Target="../embeddings/oleObject60.bin"/></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vmlDrawing" Target="../drawings/vmlDrawing26.vml"/><Relationship Id="rId6" Type="http://schemas.openxmlformats.org/officeDocument/2006/relationships/image" Target="../media/image84.wmf"/><Relationship Id="rId5" Type="http://schemas.openxmlformats.org/officeDocument/2006/relationships/oleObject" Target="../embeddings/Microsoft_Word_97_-_2003_Document7.doc"/><Relationship Id="rId4" Type="http://schemas.openxmlformats.org/officeDocument/2006/relationships/oleObject" Target="../embeddings/oleObject61.bin"/></Relationships>
</file>

<file path=ppt/notesSlides/_rels/notesSlide36.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slide" Target="../slides/slide51.xml"/><Relationship Id="rId7" Type="http://schemas.openxmlformats.org/officeDocument/2006/relationships/oleObject" Target="../embeddings/oleObject64.bin"/><Relationship Id="rId2" Type="http://schemas.openxmlformats.org/officeDocument/2006/relationships/notesMaster" Target="../notesMasters/notesMaster1.xml"/><Relationship Id="rId1" Type="http://schemas.openxmlformats.org/officeDocument/2006/relationships/vmlDrawing" Target="../drawings/vmlDrawing28.vml"/><Relationship Id="rId6" Type="http://schemas.openxmlformats.org/officeDocument/2006/relationships/image" Target="../media/image86.wmf"/><Relationship Id="rId5" Type="http://schemas.openxmlformats.org/officeDocument/2006/relationships/oleObject" Target="../embeddings/Microsoft_Word_97_-_2003_Document8.doc"/><Relationship Id="rId4" Type="http://schemas.openxmlformats.org/officeDocument/2006/relationships/oleObject" Target="../embeddings/oleObject63.bin"/></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uto.howstuffworks.com/question105.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athworld.wolfram.com/StatisticalDistribution.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mathworld.wolfram.com/NormalDistribution.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74750" y="695325"/>
            <a:ext cx="4635500" cy="3476625"/>
          </a:xfrm>
          <a:ln/>
        </p:spPr>
      </p:sp>
      <p:sp>
        <p:nvSpPr>
          <p:cNvPr id="40963" name="Rectangle 3"/>
          <p:cNvSpPr>
            <a:spLocks noGrp="1" noChangeArrowheads="1"/>
          </p:cNvSpPr>
          <p:nvPr>
            <p:ph type="body" idx="1"/>
          </p:nvPr>
        </p:nvSpPr>
        <p:spPr>
          <a:xfrm>
            <a:off x="930727" y="4404032"/>
            <a:ext cx="5123546" cy="4171030"/>
          </a:xfrm>
          <a:noFill/>
          <a:ln w="9525"/>
        </p:spPr>
        <p:txBody>
          <a:bodyPr/>
          <a:lstStyle/>
          <a:p>
            <a:r>
              <a:rPr lang="en-US" smtClean="0"/>
              <a:t>Bill Gates is x3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932244" y="4404032"/>
            <a:ext cx="5120514" cy="4169497"/>
          </a:xfrm>
          <a:noFill/>
          <a:ln w="9525"/>
        </p:spPr>
        <p:txBody>
          <a:bodyPr lIns="91451" tIns="44923" rIns="91451" bIns="44923"/>
          <a:lstStyle/>
          <a:p>
            <a:endParaRPr lang="en-US" smtClean="0"/>
          </a:p>
        </p:txBody>
      </p:sp>
      <p:sp>
        <p:nvSpPr>
          <p:cNvPr id="41987" name="Rectangle 3"/>
          <p:cNvSpPr>
            <a:spLocks noGrp="1" noRot="1" noChangeAspect="1" noChangeArrowheads="1" noTextEdit="1"/>
          </p:cNvSpPr>
          <p:nvPr>
            <p:ph type="sldImg"/>
          </p:nvPr>
        </p:nvSpPr>
        <p:spPr>
          <a:xfrm>
            <a:off x="1187450" y="703263"/>
            <a:ext cx="4614863" cy="3462337"/>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7450" y="703263"/>
            <a:ext cx="4614863" cy="3462337"/>
          </a:xfrm>
          <a:ln/>
        </p:spPr>
      </p:sp>
      <p:sp>
        <p:nvSpPr>
          <p:cNvPr id="43011" name="Rectangle 3"/>
          <p:cNvSpPr>
            <a:spLocks noGrp="1" noChangeArrowheads="1"/>
          </p:cNvSpPr>
          <p:nvPr>
            <p:ph type="body" idx="1"/>
          </p:nvPr>
        </p:nvSpPr>
        <p:spPr>
          <a:xfrm>
            <a:off x="932244" y="4404032"/>
            <a:ext cx="5120514" cy="4169497"/>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932244" y="4404032"/>
            <a:ext cx="5120514" cy="4169497"/>
          </a:xfrm>
          <a:noFill/>
          <a:ln w="9525"/>
        </p:spPr>
        <p:txBody>
          <a:bodyPr lIns="91451" tIns="44923" rIns="91451" bIns="44923"/>
          <a:lstStyle/>
          <a:p>
            <a:endParaRPr lang="en-US" smtClean="0"/>
          </a:p>
        </p:txBody>
      </p:sp>
      <p:sp>
        <p:nvSpPr>
          <p:cNvPr id="44035" name="Rectangle 3"/>
          <p:cNvSpPr>
            <a:spLocks noGrp="1" noRot="1" noChangeAspect="1" noChangeArrowheads="1" noTextEdit="1"/>
          </p:cNvSpPr>
          <p:nvPr>
            <p:ph type="sldImg"/>
          </p:nvPr>
        </p:nvSpPr>
        <p:spPr>
          <a:xfrm>
            <a:off x="1187450" y="703263"/>
            <a:ext cx="4614863" cy="3462337"/>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87450" y="703263"/>
            <a:ext cx="4614863" cy="3462337"/>
          </a:xfrm>
          <a:ln/>
        </p:spPr>
      </p:sp>
      <p:sp>
        <p:nvSpPr>
          <p:cNvPr id="45059" name="Rectangle 3"/>
          <p:cNvSpPr>
            <a:spLocks noGrp="1" noChangeArrowheads="1"/>
          </p:cNvSpPr>
          <p:nvPr>
            <p:ph type="body" idx="1"/>
          </p:nvPr>
        </p:nvSpPr>
        <p:spPr>
          <a:xfrm>
            <a:off x="932244" y="4404032"/>
            <a:ext cx="5120514" cy="4169497"/>
          </a:xfrm>
          <a:noFill/>
          <a:ln w="9525"/>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87450" y="703263"/>
            <a:ext cx="4614863" cy="3462337"/>
          </a:xfrm>
          <a:ln/>
        </p:spPr>
      </p:sp>
      <p:sp>
        <p:nvSpPr>
          <p:cNvPr id="46083" name="Rectangle 3"/>
          <p:cNvSpPr>
            <a:spLocks noGrp="1" noChangeArrowheads="1"/>
          </p:cNvSpPr>
          <p:nvPr>
            <p:ph type="body" idx="1"/>
          </p:nvPr>
        </p:nvSpPr>
        <p:spPr>
          <a:xfrm>
            <a:off x="932244" y="4404032"/>
            <a:ext cx="5120514" cy="4169497"/>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Rot="1" noChangeAspect="1" noChangeArrowheads="1" noTextEdit="1"/>
          </p:cNvSpPr>
          <p:nvPr>
            <p:ph type="sldImg"/>
          </p:nvPr>
        </p:nvSpPr>
        <p:spPr>
          <a:xfrm>
            <a:off x="1187450" y="703263"/>
            <a:ext cx="4614863" cy="3462337"/>
          </a:xfrm>
          <a:ln cap="flat"/>
        </p:spPr>
      </p:sp>
      <p:graphicFrame>
        <p:nvGraphicFramePr>
          <p:cNvPr id="7170" name="Object 3">
            <a:hlinkClick r:id="" action="ppaction://ole?verb=0"/>
          </p:cNvPr>
          <p:cNvGraphicFramePr>
            <a:graphicFrameLocks/>
          </p:cNvGraphicFramePr>
          <p:nvPr/>
        </p:nvGraphicFramePr>
        <p:xfrm>
          <a:off x="704867" y="5242530"/>
          <a:ext cx="5575267" cy="939670"/>
        </p:xfrm>
        <a:graphic>
          <a:graphicData uri="http://schemas.openxmlformats.org/presentationml/2006/ole">
            <mc:AlternateContent xmlns:mc="http://schemas.openxmlformats.org/markup-compatibility/2006">
              <mc:Choice xmlns:v="urn:schemas-microsoft-com:vml" Requires="v">
                <p:oleObj spid="_x0000_s70799" name="Document" r:id="rId4" imgW="4114800" imgH="704520" progId="Word.Document.8">
                  <p:embed/>
                </p:oleObj>
              </mc:Choice>
              <mc:Fallback>
                <p:oleObj name="Document" r:id="rId4" imgW="4114800" imgH="70452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67" y="5242530"/>
                        <a:ext cx="5575267" cy="93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Rot="1" noChangeAspect="1" noChangeArrowheads="1" noTextEdit="1"/>
          </p:cNvSpPr>
          <p:nvPr>
            <p:ph type="sldImg"/>
          </p:nvPr>
        </p:nvSpPr>
        <p:spPr>
          <a:xfrm>
            <a:off x="1187450" y="703263"/>
            <a:ext cx="4614863" cy="3462337"/>
          </a:xfrm>
          <a:ln cap="flat"/>
        </p:spPr>
      </p:sp>
      <p:graphicFrame>
        <p:nvGraphicFramePr>
          <p:cNvPr id="8194" name="Object 3">
            <a:hlinkClick r:id="" action="ppaction://ole?verb=0"/>
          </p:cNvPr>
          <p:cNvGraphicFramePr>
            <a:graphicFrameLocks/>
          </p:cNvGraphicFramePr>
          <p:nvPr/>
        </p:nvGraphicFramePr>
        <p:xfrm>
          <a:off x="704867" y="5317643"/>
          <a:ext cx="5575267" cy="1082230"/>
        </p:xfrm>
        <a:graphic>
          <a:graphicData uri="http://schemas.openxmlformats.org/presentationml/2006/ole">
            <mc:AlternateContent xmlns:mc="http://schemas.openxmlformats.org/markup-compatibility/2006">
              <mc:Choice xmlns:v="urn:schemas-microsoft-com:vml" Requires="v">
                <p:oleObj spid="_x0000_s71964" name="Document" r:id="rId4" imgW="4114800" imgH="809280" progId="Word.Document.8">
                  <p:embed/>
                </p:oleObj>
              </mc:Choice>
              <mc:Fallback>
                <p:oleObj name="Document" r:id="rId4" imgW="4114800" imgH="80928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67" y="5317643"/>
                        <a:ext cx="5575267" cy="108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1318782" y="6511774"/>
          <a:ext cx="1940278" cy="203877"/>
        </p:xfrm>
        <a:graphic>
          <a:graphicData uri="http://schemas.openxmlformats.org/presentationml/2006/ole">
            <mc:AlternateContent xmlns:mc="http://schemas.openxmlformats.org/markup-compatibility/2006">
              <mc:Choice xmlns:v="urn:schemas-microsoft-com:vml" Requires="v">
                <p:oleObj spid="_x0000_s71965" name="Equation" r:id="rId6" imgW="1904760" imgH="203040" progId="Equation.3">
                  <p:embed/>
                </p:oleObj>
              </mc:Choice>
              <mc:Fallback>
                <p:oleObj name="Equation" r:id="rId6" imgW="1904760" imgH="2030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8782" y="6511774"/>
                        <a:ext cx="1940278" cy="2038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Text Box 5"/>
          <p:cNvSpPr txBox="1">
            <a:spLocks noChangeArrowheads="1"/>
          </p:cNvSpPr>
          <p:nvPr/>
        </p:nvSpPr>
        <p:spPr bwMode="auto">
          <a:xfrm>
            <a:off x="465364" y="5592032"/>
            <a:ext cx="1111566" cy="293373"/>
          </a:xfrm>
          <a:prstGeom prst="rect">
            <a:avLst/>
          </a:prstGeom>
          <a:noFill/>
          <a:ln w="12700">
            <a:noFill/>
            <a:miter lim="800000"/>
            <a:headEnd/>
            <a:tailEnd/>
          </a:ln>
        </p:spPr>
        <p:txBody>
          <a:bodyPr wrap="none" lIns="92414" tIns="46208" rIns="92414" bIns="46208">
            <a:spAutoFit/>
          </a:bodyPr>
          <a:lstStyle/>
          <a:p>
            <a:pPr defTabSz="924410"/>
            <a:r>
              <a:rPr lang="en-US" sz="1300" dirty="0"/>
              <a:t>Case 1: x=1</a:t>
            </a:r>
          </a:p>
        </p:txBody>
      </p:sp>
      <p:sp>
        <p:nvSpPr>
          <p:cNvPr id="8198" name="Text Box 6"/>
          <p:cNvSpPr txBox="1">
            <a:spLocks noChangeArrowheads="1"/>
          </p:cNvSpPr>
          <p:nvPr/>
        </p:nvSpPr>
        <p:spPr bwMode="auto">
          <a:xfrm>
            <a:off x="465364" y="6436662"/>
            <a:ext cx="725242" cy="293373"/>
          </a:xfrm>
          <a:prstGeom prst="rect">
            <a:avLst/>
          </a:prstGeom>
          <a:noFill/>
          <a:ln w="12700">
            <a:noFill/>
            <a:miter lim="800000"/>
            <a:headEnd/>
            <a:tailEnd/>
          </a:ln>
        </p:spPr>
        <p:txBody>
          <a:bodyPr wrap="none" lIns="92414" tIns="46208" rIns="92414" bIns="46208">
            <a:spAutoFit/>
          </a:bodyPr>
          <a:lstStyle/>
          <a:p>
            <a:pPr defTabSz="924410"/>
            <a:r>
              <a:rPr lang="en-US" sz="1300" dirty="0"/>
              <a:t>Case 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932244" y="4405565"/>
            <a:ext cx="5120514" cy="4167965"/>
          </a:xfrm>
          <a:noFill/>
          <a:ln w="9525"/>
        </p:spPr>
        <p:txBody>
          <a:bodyPr lIns="91456" tIns="44925" rIns="91456" bIns="44925"/>
          <a:lstStyle/>
          <a:p>
            <a:endParaRPr lang="en-US" smtClean="0"/>
          </a:p>
        </p:txBody>
      </p:sp>
      <p:sp>
        <p:nvSpPr>
          <p:cNvPr id="30723" name="Rectangle 3"/>
          <p:cNvSpPr>
            <a:spLocks noGrp="1" noRot="1" noChangeAspect="1" noChangeArrowheads="1" noTextEdit="1"/>
          </p:cNvSpPr>
          <p:nvPr>
            <p:ph type="sldImg"/>
          </p:nvPr>
        </p:nvSpPr>
        <p:spPr>
          <a:xfrm>
            <a:off x="1184275" y="703263"/>
            <a:ext cx="4616450" cy="3463925"/>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932244" y="4404032"/>
            <a:ext cx="5120514" cy="4169497"/>
          </a:xfrm>
          <a:noFill/>
          <a:ln w="9525"/>
        </p:spPr>
        <p:txBody>
          <a:bodyPr lIns="91451" tIns="44923" rIns="91451" bIns="44923"/>
          <a:lstStyle/>
          <a:p>
            <a:endParaRPr lang="en-US" smtClean="0"/>
          </a:p>
        </p:txBody>
      </p:sp>
      <p:sp>
        <p:nvSpPr>
          <p:cNvPr id="31747" name="Rectangle 3"/>
          <p:cNvSpPr>
            <a:spLocks noGrp="1" noRot="1" noChangeAspect="1" noChangeArrowheads="1" noTextEdit="1"/>
          </p:cNvSpPr>
          <p:nvPr>
            <p:ph type="sldImg"/>
          </p:nvPr>
        </p:nvSpPr>
        <p:spPr>
          <a:xfrm>
            <a:off x="1187450" y="703263"/>
            <a:ext cx="4614863" cy="3462337"/>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p:spPr>
        <p:txBody>
          <a:bodyPr/>
          <a:lstStyle/>
          <a:p>
            <a:r>
              <a:rPr lang="en-US" smtClean="0"/>
              <a:t>P4 what is descriptive stat, graphical nature, numerical summary…</a:t>
            </a:r>
          </a:p>
          <a:p>
            <a:r>
              <a:rPr lang="en-US" smtClean="0"/>
              <a:t>P5 what is inferential stat, </a:t>
            </a:r>
          </a:p>
          <a:p>
            <a:r>
              <a:rPr lang="en-US" smtClean="0"/>
              <a:t>Stress the difference between prob and stat. p6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87450" y="703263"/>
            <a:ext cx="4614863" cy="3462337"/>
          </a:xfrm>
          <a:ln/>
        </p:spPr>
      </p:sp>
      <p:sp>
        <p:nvSpPr>
          <p:cNvPr id="32771" name="Rectangle 3"/>
          <p:cNvSpPr>
            <a:spLocks noGrp="1" noChangeArrowheads="1"/>
          </p:cNvSpPr>
          <p:nvPr>
            <p:ph type="body" idx="1"/>
          </p:nvPr>
        </p:nvSpPr>
        <p:spPr>
          <a:xfrm>
            <a:off x="932244" y="4404032"/>
            <a:ext cx="5120514" cy="4169497"/>
          </a:xfrm>
          <a:noFill/>
          <a:ln w="9525"/>
        </p:spPr>
        <p:txBody>
          <a:bodyPr/>
          <a:lstStyle/>
          <a:p>
            <a:r>
              <a:rPr lang="en-US" smtClean="0"/>
              <a:t>E(p)=E(x/n); E(p)=V(x/n)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87450" y="703263"/>
            <a:ext cx="4614863" cy="3462337"/>
          </a:xfrm>
          <a:ln cap="flat"/>
        </p:spPr>
      </p:sp>
      <p:pic>
        <p:nvPicPr>
          <p:cNvPr id="33795" name="Picture 3"/>
          <p:cNvPicPr>
            <a:picLocks noChangeArrowheads="1"/>
          </p:cNvPicPr>
          <p:nvPr/>
        </p:nvPicPr>
        <p:blipFill>
          <a:blip r:embed="rId3"/>
          <a:srcRect/>
          <a:stretch>
            <a:fillRect/>
          </a:stretch>
        </p:blipFill>
        <p:spPr bwMode="auto">
          <a:xfrm>
            <a:off x="1784146" y="4635500"/>
            <a:ext cx="2484465" cy="542648"/>
          </a:xfrm>
          <a:prstGeom prst="rect">
            <a:avLst/>
          </a:prstGeom>
          <a:noFill/>
          <a:ln w="12700">
            <a:noFill/>
            <a:miter lim="800000"/>
            <a:headEnd/>
            <a:tailEnd/>
          </a:ln>
        </p:spPr>
      </p:pic>
      <p:sp>
        <p:nvSpPr>
          <p:cNvPr id="33796" name="Text Box 4"/>
          <p:cNvSpPr txBox="1">
            <a:spLocks noChangeArrowheads="1"/>
          </p:cNvSpPr>
          <p:nvPr/>
        </p:nvSpPr>
        <p:spPr bwMode="auto">
          <a:xfrm>
            <a:off x="1631046" y="5254793"/>
            <a:ext cx="2408395" cy="924315"/>
          </a:xfrm>
          <a:prstGeom prst="rect">
            <a:avLst/>
          </a:prstGeom>
          <a:noFill/>
          <a:ln w="12700">
            <a:noFill/>
            <a:miter lim="800000"/>
            <a:headEnd/>
            <a:tailEnd/>
          </a:ln>
        </p:spPr>
        <p:txBody>
          <a:bodyPr wrap="none" lIns="92414" tIns="46208" rIns="92414" bIns="46208">
            <a:spAutoFit/>
          </a:bodyPr>
          <a:lstStyle/>
          <a:p>
            <a:pPr defTabSz="924410"/>
            <a:r>
              <a:rPr lang="en-US" sz="1300" b="0" dirty="0"/>
              <a:t>1)constant p=0.6</a:t>
            </a:r>
          </a:p>
          <a:p>
            <a:pPr defTabSz="924410"/>
            <a:r>
              <a:rPr lang="en-US" sz="1300" b="0" dirty="0"/>
              <a:t>2)two outcome (lath1 or lath2)</a:t>
            </a:r>
          </a:p>
          <a:p>
            <a:pPr defTabSz="924410"/>
            <a:r>
              <a:rPr lang="en-US" sz="1300" b="0" dirty="0"/>
              <a:t>3)independent trial samples</a:t>
            </a:r>
          </a:p>
          <a:p>
            <a:pPr defTabSz="924410"/>
            <a:r>
              <a:rPr lang="en-US" sz="1300" b="0" dirty="0"/>
              <a:t>4)n=4, x=3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xfrm>
            <a:off x="1187450" y="703263"/>
            <a:ext cx="4614863" cy="3462337"/>
          </a:xfrm>
          <a:ln cap="flat"/>
        </p:spPr>
      </p:sp>
      <p:graphicFrame>
        <p:nvGraphicFramePr>
          <p:cNvPr id="4098" name="Object 3">
            <a:hlinkClick r:id="" action="ppaction://ole?verb=0"/>
          </p:cNvPr>
          <p:cNvGraphicFramePr>
            <a:graphicFrameLocks/>
          </p:cNvGraphicFramePr>
          <p:nvPr/>
        </p:nvGraphicFramePr>
        <p:xfrm>
          <a:off x="465364" y="4866970"/>
          <a:ext cx="6128549" cy="1699989"/>
        </p:xfrm>
        <a:graphic>
          <a:graphicData uri="http://schemas.openxmlformats.org/presentationml/2006/ole">
            <mc:AlternateContent xmlns:mc="http://schemas.openxmlformats.org/markup-compatibility/2006">
              <mc:Choice xmlns:v="urn:schemas-microsoft-com:vml" Requires="v">
                <p:oleObj spid="_x0000_s75919" name="Document" r:id="rId4" imgW="4114800" imgH="1028520" progId="Word.Document.8">
                  <p:embed/>
                </p:oleObj>
              </mc:Choice>
              <mc:Fallback>
                <p:oleObj name="Document" r:id="rId4" imgW="4114800" imgH="102852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64" y="4866970"/>
                        <a:ext cx="6128549" cy="169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4"/>
          <p:cNvSpPr txBox="1">
            <a:spLocks noChangeArrowheads="1"/>
          </p:cNvSpPr>
          <p:nvPr/>
        </p:nvSpPr>
        <p:spPr bwMode="auto">
          <a:xfrm>
            <a:off x="1768988" y="6474984"/>
            <a:ext cx="4072312" cy="431873"/>
          </a:xfrm>
          <a:prstGeom prst="rect">
            <a:avLst/>
          </a:prstGeom>
          <a:noFill/>
          <a:ln w="12700">
            <a:noFill/>
            <a:miter lim="800000"/>
            <a:headEnd/>
            <a:tailEnd/>
          </a:ln>
        </p:spPr>
        <p:txBody>
          <a:bodyPr wrap="none" lIns="92414" tIns="46208" rIns="92414" bIns="46208">
            <a:spAutoFit/>
          </a:bodyPr>
          <a:lstStyle/>
          <a:p>
            <a:pPr defTabSz="924410"/>
            <a:r>
              <a:rPr lang="en-US" sz="1100" dirty="0">
                <a:latin typeface="Times New Roman" pitchFamily="18" charset="0"/>
              </a:rPr>
              <a:t>Inspection rate=P{x&gt;=1}=1=P(x=0)=1-(50) 0.02</a:t>
            </a:r>
            <a:r>
              <a:rPr lang="en-US" sz="1100" baseline="30000" dirty="0">
                <a:latin typeface="Times New Roman" pitchFamily="18" charset="0"/>
              </a:rPr>
              <a:t>0</a:t>
            </a:r>
            <a:r>
              <a:rPr lang="en-US" sz="1100" dirty="0">
                <a:latin typeface="Times New Roman" pitchFamily="18" charset="0"/>
              </a:rPr>
              <a:t>(1-.02)</a:t>
            </a:r>
            <a:r>
              <a:rPr lang="en-US" sz="1100" baseline="30000" dirty="0">
                <a:latin typeface="Times New Roman" pitchFamily="18" charset="0"/>
              </a:rPr>
              <a:t>50</a:t>
            </a:r>
            <a:r>
              <a:rPr lang="en-US" sz="1100" dirty="0">
                <a:latin typeface="Times New Roman" pitchFamily="18" charset="0"/>
              </a:rPr>
              <a:t>=0.6358</a:t>
            </a:r>
          </a:p>
          <a:p>
            <a:pPr defTabSz="924410"/>
            <a:r>
              <a:rPr lang="en-US" sz="1100" dirty="0">
                <a:latin typeface="Times New Roman" pitchFamily="18" charset="0"/>
              </a:rPr>
              <a:t>		         (0)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Rot="1" noChangeAspect="1" noChangeArrowheads="1" noTextEdit="1"/>
          </p:cNvSpPr>
          <p:nvPr>
            <p:ph type="sldImg"/>
          </p:nvPr>
        </p:nvSpPr>
        <p:spPr>
          <a:xfrm>
            <a:off x="1187450" y="703263"/>
            <a:ext cx="4614863" cy="3462337"/>
          </a:xfrm>
          <a:ln cap="flat"/>
        </p:spPr>
      </p:sp>
      <p:graphicFrame>
        <p:nvGraphicFramePr>
          <p:cNvPr id="5122" name="Object 3">
            <a:hlinkClick r:id="" action="ppaction://ole?verb=0"/>
          </p:cNvPr>
          <p:cNvGraphicFramePr>
            <a:graphicFrameLocks/>
          </p:cNvGraphicFramePr>
          <p:nvPr/>
        </p:nvGraphicFramePr>
        <p:xfrm>
          <a:off x="724573" y="5152089"/>
          <a:ext cx="5535855" cy="2819009"/>
        </p:xfrm>
        <a:graphic>
          <a:graphicData uri="http://schemas.openxmlformats.org/presentationml/2006/ole">
            <mc:AlternateContent xmlns:mc="http://schemas.openxmlformats.org/markup-compatibility/2006">
              <mc:Choice xmlns:v="urn:schemas-microsoft-com:vml" Requires="v">
                <p:oleObj spid="_x0000_s76943" name="Document" r:id="rId4" imgW="4114800" imgH="2095200" progId="Word.Document.8">
                  <p:embed/>
                </p:oleObj>
              </mc:Choice>
              <mc:Fallback>
                <p:oleObj name="Document" r:id="rId4" imgW="4114800" imgH="209520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573" y="5152089"/>
                        <a:ext cx="5535855" cy="281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4"/>
          <p:cNvSpPr txBox="1">
            <a:spLocks noChangeArrowheads="1"/>
          </p:cNvSpPr>
          <p:nvPr/>
        </p:nvSpPr>
        <p:spPr bwMode="auto">
          <a:xfrm>
            <a:off x="932244" y="4586447"/>
            <a:ext cx="6199497" cy="770427"/>
          </a:xfrm>
          <a:prstGeom prst="rect">
            <a:avLst/>
          </a:prstGeom>
          <a:noFill/>
          <a:ln w="12700">
            <a:noFill/>
            <a:miter lim="800000"/>
            <a:headEnd/>
            <a:tailEnd/>
          </a:ln>
        </p:spPr>
        <p:txBody>
          <a:bodyPr wrap="none" lIns="92414" tIns="46208" rIns="92414" bIns="46208">
            <a:spAutoFit/>
          </a:bodyPr>
          <a:lstStyle/>
          <a:p>
            <a:pPr defTabSz="924410"/>
            <a:r>
              <a:rPr lang="en-US" sz="1100" b="0" dirty="0">
                <a:latin typeface="Times New Roman" pitchFamily="18" charset="0"/>
              </a:rPr>
              <a:t>Binomial distribution</a:t>
            </a:r>
          </a:p>
          <a:p>
            <a:pPr defTabSz="924410"/>
            <a:r>
              <a:rPr lang="en-US" sz="1100" b="0" dirty="0">
                <a:latin typeface="Times New Roman" pitchFamily="18" charset="0"/>
              </a:rPr>
              <a:t> Case 1: even when p=0.01, the probability of finding some nonconforming unit (x&gt;0) from samples n=20;</a:t>
            </a:r>
          </a:p>
          <a:p>
            <a:pPr defTabSz="924410"/>
            <a:r>
              <a:rPr lang="en-US" sz="1100" b="0" dirty="0">
                <a:latin typeface="Times New Roman" pitchFamily="18" charset="0"/>
              </a:rPr>
              <a:t>Case 2: when the true quality is poor (p=0.05), the miss detection probability of not finding </a:t>
            </a:r>
          </a:p>
          <a:p>
            <a:pPr defTabSz="924410"/>
            <a:r>
              <a:rPr lang="en-US" sz="1100" b="0" dirty="0">
                <a:latin typeface="Times New Roman" pitchFamily="18" charset="0"/>
              </a:rPr>
              <a:t>any nonconforming unit (x=0) from n=20 samples</a:t>
            </a:r>
          </a:p>
        </p:txBody>
      </p:sp>
      <p:sp>
        <p:nvSpPr>
          <p:cNvPr id="5125" name="Text Box 5"/>
          <p:cNvSpPr txBox="1">
            <a:spLocks noChangeArrowheads="1"/>
          </p:cNvSpPr>
          <p:nvPr/>
        </p:nvSpPr>
        <p:spPr bwMode="auto">
          <a:xfrm>
            <a:off x="1553739" y="7958835"/>
            <a:ext cx="3836671" cy="262596"/>
          </a:xfrm>
          <a:prstGeom prst="rect">
            <a:avLst/>
          </a:prstGeom>
          <a:noFill/>
          <a:ln w="12700">
            <a:noFill/>
            <a:miter lim="800000"/>
            <a:headEnd/>
            <a:tailEnd/>
          </a:ln>
        </p:spPr>
        <p:txBody>
          <a:bodyPr wrap="none" lIns="92414" tIns="46208" rIns="92414" bIns="46208">
            <a:spAutoFit/>
          </a:bodyPr>
          <a:lstStyle/>
          <a:p>
            <a:pPr defTabSz="924410"/>
            <a:r>
              <a:rPr lang="en-US" sz="1100" b="0" dirty="0">
                <a:latin typeface="Times New Roman" pitchFamily="18" charset="0"/>
              </a:rPr>
              <a:t>So, the sample number is this acceptance sampling is not enough</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Rot="1" noChangeAspect="1" noChangeArrowheads="1" noTextEdit="1"/>
          </p:cNvSpPr>
          <p:nvPr>
            <p:ph type="sldImg"/>
          </p:nvPr>
        </p:nvSpPr>
        <p:spPr>
          <a:xfrm>
            <a:off x="1187450" y="703263"/>
            <a:ext cx="4614863" cy="3462337"/>
          </a:xfrm>
          <a:ln cap="flat"/>
        </p:spPr>
      </p:sp>
      <p:graphicFrame>
        <p:nvGraphicFramePr>
          <p:cNvPr id="7170" name="Object 3">
            <a:hlinkClick r:id="" action="ppaction://ole?verb=0"/>
          </p:cNvPr>
          <p:cNvGraphicFramePr>
            <a:graphicFrameLocks/>
          </p:cNvGraphicFramePr>
          <p:nvPr/>
        </p:nvGraphicFramePr>
        <p:xfrm>
          <a:off x="698804" y="4391769"/>
          <a:ext cx="5575267" cy="462937"/>
        </p:xfrm>
        <a:graphic>
          <a:graphicData uri="http://schemas.openxmlformats.org/presentationml/2006/ole">
            <mc:AlternateContent xmlns:mc="http://schemas.openxmlformats.org/markup-compatibility/2006">
              <mc:Choice xmlns:v="urn:schemas-microsoft-com:vml" Requires="v">
                <p:oleObj spid="_x0000_s79273" name="Document" r:id="rId4" imgW="4114800" imgH="352080" progId="Word.Document.8">
                  <p:embed/>
                </p:oleObj>
              </mc:Choice>
              <mc:Fallback>
                <p:oleObj name="Document" r:id="rId4" imgW="4114800" imgH="35208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04" y="4391769"/>
                        <a:ext cx="5575267" cy="46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1926635" y="4866969"/>
          <a:ext cx="1837201" cy="395489"/>
        </p:xfrm>
        <a:graphic>
          <a:graphicData uri="http://schemas.openxmlformats.org/presentationml/2006/ole">
            <mc:AlternateContent xmlns:mc="http://schemas.openxmlformats.org/markup-compatibility/2006">
              <mc:Choice xmlns:v="urn:schemas-microsoft-com:vml" Requires="v">
                <p:oleObj spid="_x0000_s79274" name="Equation" r:id="rId6" imgW="1790640" imgH="393480" progId="Equation.3">
                  <p:embed/>
                </p:oleObj>
              </mc:Choice>
              <mc:Fallback>
                <p:oleObj name="Equation" r:id="rId6" imgW="179064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6635" y="4866969"/>
                        <a:ext cx="1837201" cy="3954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5"/>
          <p:cNvGraphicFramePr>
            <a:graphicFrameLocks noChangeAspect="1"/>
          </p:cNvGraphicFramePr>
          <p:nvPr/>
        </p:nvGraphicFramePr>
        <p:xfrm>
          <a:off x="1718965" y="5254793"/>
          <a:ext cx="3719876" cy="951934"/>
        </p:xfrm>
        <a:graphic>
          <a:graphicData uri="http://schemas.openxmlformats.org/presentationml/2006/ole">
            <mc:AlternateContent xmlns:mc="http://schemas.openxmlformats.org/markup-compatibility/2006">
              <mc:Choice xmlns:v="urn:schemas-microsoft-com:vml" Requires="v">
                <p:oleObj spid="_x0000_s79275" name="Equation" r:id="rId8" imgW="3670200" imgH="939600" progId="Equation.3">
                  <p:embed/>
                </p:oleObj>
              </mc:Choice>
              <mc:Fallback>
                <p:oleObj name="Equation" r:id="rId8" imgW="3670200" imgH="9396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8965" y="5254793"/>
                        <a:ext cx="3719876" cy="9519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4750" y="695325"/>
            <a:ext cx="4635500" cy="3476625"/>
          </a:xfrm>
          <a:ln/>
        </p:spPr>
      </p:sp>
      <p:sp>
        <p:nvSpPr>
          <p:cNvPr id="34819" name="Rectangle 3"/>
          <p:cNvSpPr>
            <a:spLocks noGrp="1" noChangeArrowheads="1"/>
          </p:cNvSpPr>
          <p:nvPr>
            <p:ph type="body" idx="1"/>
          </p:nvPr>
        </p:nvSpPr>
        <p:spPr>
          <a:xfrm>
            <a:off x="932244" y="4404032"/>
            <a:ext cx="5120514" cy="4171030"/>
          </a:xfrm>
          <a:noFill/>
          <a:ln w="9525"/>
        </p:spPr>
        <p:txBody>
          <a:bodyPr/>
          <a:lstStyle/>
          <a:p>
            <a:r>
              <a:rPr lang="en-US" smtClean="0"/>
              <a:t>Derive mean and variance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a:xfrm>
            <a:off x="1187450" y="703263"/>
            <a:ext cx="4614863" cy="3462337"/>
          </a:xfrm>
          <a:ln cap="flat"/>
        </p:spPr>
      </p:sp>
      <p:graphicFrame>
        <p:nvGraphicFramePr>
          <p:cNvPr id="9218" name="Object 3">
            <a:hlinkClick r:id="" action="ppaction://ole?verb=0"/>
          </p:cNvPr>
          <p:cNvGraphicFramePr>
            <a:graphicFrameLocks/>
          </p:cNvGraphicFramePr>
          <p:nvPr/>
        </p:nvGraphicFramePr>
        <p:xfrm>
          <a:off x="704867" y="6013581"/>
          <a:ext cx="5575267" cy="927406"/>
        </p:xfrm>
        <a:graphic>
          <a:graphicData uri="http://schemas.openxmlformats.org/presentationml/2006/ole">
            <mc:AlternateContent xmlns:mc="http://schemas.openxmlformats.org/markup-compatibility/2006">
              <mc:Choice xmlns:v="urn:schemas-microsoft-com:vml" Requires="v">
                <p:oleObj spid="_x0000_s81039" name="Document" r:id="rId4" imgW="4114800" imgH="695160" progId="Word.Document.8">
                  <p:embed/>
                </p:oleObj>
              </mc:Choice>
              <mc:Fallback>
                <p:oleObj name="Document" r:id="rId4" imgW="4114800" imgH="69516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67" y="6013581"/>
                        <a:ext cx="5575267" cy="92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4"/>
          <p:cNvSpPr txBox="1">
            <a:spLocks noChangeArrowheads="1"/>
          </p:cNvSpPr>
          <p:nvPr/>
        </p:nvSpPr>
        <p:spPr bwMode="auto">
          <a:xfrm>
            <a:off x="1147493" y="5089240"/>
            <a:ext cx="1300721" cy="370317"/>
          </a:xfrm>
          <a:prstGeom prst="rect">
            <a:avLst/>
          </a:prstGeom>
          <a:noFill/>
          <a:ln w="12700">
            <a:noFill/>
            <a:miter lim="800000"/>
            <a:headEnd/>
            <a:tailEnd/>
          </a:ln>
        </p:spPr>
        <p:txBody>
          <a:bodyPr wrap="none" lIns="92414" tIns="46208" rIns="92414" bIns="46208">
            <a:spAutoFit/>
          </a:bodyPr>
          <a:lstStyle/>
          <a:p>
            <a:pPr defTabSz="924410"/>
            <a:r>
              <a:rPr lang="en-US" dirty="0">
                <a:sym typeface="Symbol" pitchFamily="18" charset="2"/>
              </a:rPr>
              <a:t>=1.2; x=0</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932244" y="4404032"/>
            <a:ext cx="5120514" cy="4169497"/>
          </a:xfrm>
          <a:noFill/>
          <a:ln w="9525"/>
        </p:spPr>
        <p:txBody>
          <a:bodyPr lIns="91451" tIns="44923" rIns="91451" bIns="44923"/>
          <a:lstStyle/>
          <a:p>
            <a:endParaRPr lang="en-US" smtClean="0"/>
          </a:p>
        </p:txBody>
      </p:sp>
      <p:sp>
        <p:nvSpPr>
          <p:cNvPr id="35843" name="Rectangle 3"/>
          <p:cNvSpPr>
            <a:spLocks noGrp="1" noRot="1" noChangeAspect="1" noChangeArrowheads="1" noTextEdit="1"/>
          </p:cNvSpPr>
          <p:nvPr>
            <p:ph type="sldImg"/>
          </p:nvPr>
        </p:nvSpPr>
        <p:spPr>
          <a:xfrm>
            <a:off x="1187450" y="703263"/>
            <a:ext cx="4614863" cy="3462337"/>
          </a:xfrm>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84275" y="703263"/>
            <a:ext cx="4616450" cy="3463925"/>
          </a:xfrm>
          <a:ln cap="flat"/>
        </p:spPr>
      </p:sp>
      <p:pic>
        <p:nvPicPr>
          <p:cNvPr id="36867" name="Picture 3"/>
          <p:cNvPicPr>
            <a:picLocks noChangeArrowheads="1"/>
          </p:cNvPicPr>
          <p:nvPr/>
        </p:nvPicPr>
        <p:blipFill>
          <a:blip r:embed="rId3"/>
          <a:srcRect/>
          <a:stretch>
            <a:fillRect/>
          </a:stretch>
        </p:blipFill>
        <p:spPr bwMode="auto">
          <a:xfrm>
            <a:off x="2987726" y="4506736"/>
            <a:ext cx="997424" cy="233001"/>
          </a:xfrm>
          <a:prstGeom prst="rect">
            <a:avLst/>
          </a:prstGeom>
          <a:noFill/>
          <a:ln w="12700">
            <a:noFill/>
            <a:miter lim="800000"/>
            <a:headEnd/>
            <a:tailEnd/>
          </a:ln>
        </p:spPr>
      </p:pic>
      <p:sp>
        <p:nvSpPr>
          <p:cNvPr id="36868" name="Rectangle 4"/>
          <p:cNvSpPr>
            <a:spLocks noChangeArrowheads="1"/>
          </p:cNvSpPr>
          <p:nvPr/>
        </p:nvSpPr>
        <p:spPr bwMode="auto">
          <a:xfrm>
            <a:off x="1305141" y="5075444"/>
            <a:ext cx="5091362" cy="1214112"/>
          </a:xfrm>
          <a:prstGeom prst="rect">
            <a:avLst/>
          </a:prstGeom>
          <a:noFill/>
          <a:ln w="12700">
            <a:noFill/>
            <a:miter lim="800000"/>
            <a:headEnd/>
            <a:tailEnd/>
          </a:ln>
        </p:spPr>
        <p:txBody>
          <a:bodyPr wrap="none" lIns="91456" tIns="44925" rIns="91456" bIns="44925">
            <a:spAutoFit/>
          </a:bodyPr>
          <a:lstStyle/>
          <a:p>
            <a:pPr defTabSz="924410"/>
            <a:r>
              <a:rPr lang="en-US" dirty="0"/>
              <a:t>(a) E</a:t>
            </a:r>
            <a:r>
              <a:rPr lang="en-US" sz="1600" dirty="0"/>
              <a:t>(y)=25+60+75=160, </a:t>
            </a:r>
            <a:r>
              <a:rPr lang="en-US" sz="1600" dirty="0" err="1"/>
              <a:t>Var</a:t>
            </a:r>
            <a:r>
              <a:rPr lang="en-US" sz="1600" dirty="0"/>
              <a:t>(y)=0.25+0.16+0.09=0.5</a:t>
            </a:r>
          </a:p>
          <a:p>
            <a:pPr defTabSz="924410"/>
            <a:r>
              <a:rPr lang="en-US" sz="1600" dirty="0"/>
              <a:t>	Y~N(160,0.5)</a:t>
            </a:r>
          </a:p>
          <a:p>
            <a:pPr defTabSz="924410"/>
            <a:endParaRPr lang="en-US" dirty="0"/>
          </a:p>
          <a:p>
            <a:pPr defTabSz="924410"/>
            <a:r>
              <a:rPr lang="en-US" dirty="0"/>
              <a:t>(b) </a:t>
            </a:r>
          </a:p>
        </p:txBody>
      </p:sp>
      <p:sp>
        <p:nvSpPr>
          <p:cNvPr id="36869" name="Rectangle 5"/>
          <p:cNvSpPr>
            <a:spLocks noChangeArrowheads="1"/>
          </p:cNvSpPr>
          <p:nvPr/>
        </p:nvSpPr>
        <p:spPr bwMode="auto">
          <a:xfrm>
            <a:off x="2320755" y="5929271"/>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6870" name="Rectangle 6"/>
          <p:cNvSpPr>
            <a:spLocks noChangeArrowheads="1"/>
          </p:cNvSpPr>
          <p:nvPr/>
        </p:nvSpPr>
        <p:spPr bwMode="auto">
          <a:xfrm>
            <a:off x="2492044" y="5929271"/>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6871" name="Rectangle 7"/>
          <p:cNvSpPr>
            <a:spLocks noChangeArrowheads="1"/>
          </p:cNvSpPr>
          <p:nvPr/>
        </p:nvSpPr>
        <p:spPr bwMode="auto">
          <a:xfrm>
            <a:off x="2564805" y="5929271"/>
            <a:ext cx="16350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P</a:t>
            </a:r>
            <a:endParaRPr lang="en-US" dirty="0"/>
          </a:p>
        </p:txBody>
      </p:sp>
      <p:sp>
        <p:nvSpPr>
          <p:cNvPr id="36872" name="Rectangle 8"/>
          <p:cNvSpPr>
            <a:spLocks noChangeArrowheads="1"/>
          </p:cNvSpPr>
          <p:nvPr/>
        </p:nvSpPr>
        <p:spPr bwMode="auto">
          <a:xfrm>
            <a:off x="2736095" y="5929271"/>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873" name="Rectangle 9"/>
          <p:cNvSpPr>
            <a:spLocks noChangeArrowheads="1"/>
          </p:cNvSpPr>
          <p:nvPr/>
        </p:nvSpPr>
        <p:spPr bwMode="auto">
          <a:xfrm>
            <a:off x="2834625" y="5929271"/>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x</a:t>
            </a:r>
            <a:endParaRPr lang="en-US" dirty="0"/>
          </a:p>
        </p:txBody>
      </p:sp>
      <p:sp>
        <p:nvSpPr>
          <p:cNvPr id="36874" name="Rectangle 10"/>
          <p:cNvSpPr>
            <a:spLocks noChangeArrowheads="1"/>
          </p:cNvSpPr>
          <p:nvPr/>
        </p:nvSpPr>
        <p:spPr bwMode="auto">
          <a:xfrm>
            <a:off x="2983177" y="5929271"/>
            <a:ext cx="1667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&gt;</a:t>
            </a:r>
            <a:endParaRPr lang="en-US" dirty="0"/>
          </a:p>
        </p:txBody>
      </p:sp>
      <p:sp>
        <p:nvSpPr>
          <p:cNvPr id="36875" name="Rectangle 11"/>
          <p:cNvSpPr>
            <a:spLocks noChangeArrowheads="1"/>
          </p:cNvSpPr>
          <p:nvPr/>
        </p:nvSpPr>
        <p:spPr bwMode="auto">
          <a:xfrm>
            <a:off x="3154468" y="5929271"/>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6876" name="Rectangle 12"/>
          <p:cNvSpPr>
            <a:spLocks noChangeArrowheads="1"/>
          </p:cNvSpPr>
          <p:nvPr/>
        </p:nvSpPr>
        <p:spPr bwMode="auto">
          <a:xfrm>
            <a:off x="3301504" y="5929271"/>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6877" name="Rectangle 13"/>
          <p:cNvSpPr>
            <a:spLocks noChangeArrowheads="1"/>
          </p:cNvSpPr>
          <p:nvPr/>
        </p:nvSpPr>
        <p:spPr bwMode="auto">
          <a:xfrm>
            <a:off x="3450057" y="5929271"/>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6878" name="Rectangle 14"/>
          <p:cNvSpPr>
            <a:spLocks noChangeArrowheads="1"/>
          </p:cNvSpPr>
          <p:nvPr/>
        </p:nvSpPr>
        <p:spPr bwMode="auto">
          <a:xfrm>
            <a:off x="3595577" y="5929271"/>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879" name="Rectangle 15"/>
          <p:cNvSpPr>
            <a:spLocks noChangeArrowheads="1"/>
          </p:cNvSpPr>
          <p:nvPr/>
        </p:nvSpPr>
        <p:spPr bwMode="auto">
          <a:xfrm>
            <a:off x="3694108" y="5929271"/>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5</a:t>
            </a:r>
            <a:endParaRPr lang="en-US" dirty="0"/>
          </a:p>
        </p:txBody>
      </p:sp>
      <p:sp>
        <p:nvSpPr>
          <p:cNvPr id="36880" name="Rectangle 16"/>
          <p:cNvSpPr>
            <a:spLocks noChangeArrowheads="1"/>
          </p:cNvSpPr>
          <p:nvPr/>
        </p:nvSpPr>
        <p:spPr bwMode="auto">
          <a:xfrm>
            <a:off x="3841144" y="5929271"/>
            <a:ext cx="593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881" name="Rectangle 17"/>
          <p:cNvSpPr>
            <a:spLocks noChangeArrowheads="1"/>
          </p:cNvSpPr>
          <p:nvPr/>
        </p:nvSpPr>
        <p:spPr bwMode="auto">
          <a:xfrm>
            <a:off x="3891167" y="5929271"/>
            <a:ext cx="16991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m</a:t>
            </a:r>
            <a:endParaRPr lang="en-US" dirty="0"/>
          </a:p>
        </p:txBody>
      </p:sp>
      <p:sp>
        <p:nvSpPr>
          <p:cNvPr id="36882" name="Rectangle 18"/>
          <p:cNvSpPr>
            <a:spLocks noChangeArrowheads="1"/>
          </p:cNvSpPr>
          <p:nvPr/>
        </p:nvSpPr>
        <p:spPr bwMode="auto">
          <a:xfrm>
            <a:off x="4062457" y="5929271"/>
            <a:ext cx="1667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883" name="Rectangle 19"/>
          <p:cNvSpPr>
            <a:spLocks noChangeArrowheads="1"/>
          </p:cNvSpPr>
          <p:nvPr/>
        </p:nvSpPr>
        <p:spPr bwMode="auto">
          <a:xfrm>
            <a:off x="4232231" y="5929271"/>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6884" name="Rectangle 20"/>
          <p:cNvSpPr>
            <a:spLocks noChangeArrowheads="1"/>
          </p:cNvSpPr>
          <p:nvPr/>
        </p:nvSpPr>
        <p:spPr bwMode="auto">
          <a:xfrm>
            <a:off x="4379268" y="5929271"/>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6885" name="Rectangle 21"/>
          <p:cNvSpPr>
            <a:spLocks noChangeArrowheads="1"/>
          </p:cNvSpPr>
          <p:nvPr/>
        </p:nvSpPr>
        <p:spPr bwMode="auto">
          <a:xfrm>
            <a:off x="4527821" y="5929271"/>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6886" name="Rectangle 22"/>
          <p:cNvSpPr>
            <a:spLocks noChangeArrowheads="1"/>
          </p:cNvSpPr>
          <p:nvPr/>
        </p:nvSpPr>
        <p:spPr bwMode="auto">
          <a:xfrm>
            <a:off x="4674857" y="5929271"/>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887" name="Rectangle 23"/>
          <p:cNvSpPr>
            <a:spLocks noChangeArrowheads="1"/>
          </p:cNvSpPr>
          <p:nvPr/>
        </p:nvSpPr>
        <p:spPr bwMode="auto">
          <a:xfrm>
            <a:off x="2173717" y="6658933"/>
            <a:ext cx="1667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888" name="Rectangle 24"/>
          <p:cNvSpPr>
            <a:spLocks noChangeArrowheads="1"/>
          </p:cNvSpPr>
          <p:nvPr/>
        </p:nvSpPr>
        <p:spPr bwMode="auto">
          <a:xfrm>
            <a:off x="2345009" y="6658933"/>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6889" name="Rectangle 25"/>
          <p:cNvSpPr>
            <a:spLocks noChangeArrowheads="1"/>
          </p:cNvSpPr>
          <p:nvPr/>
        </p:nvSpPr>
        <p:spPr bwMode="auto">
          <a:xfrm>
            <a:off x="2419284" y="665893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6890" name="Rectangle 26"/>
          <p:cNvSpPr>
            <a:spLocks noChangeArrowheads="1"/>
          </p:cNvSpPr>
          <p:nvPr/>
        </p:nvSpPr>
        <p:spPr bwMode="auto">
          <a:xfrm>
            <a:off x="2564805" y="6658933"/>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891" name="Rectangle 27"/>
          <p:cNvSpPr>
            <a:spLocks noChangeArrowheads="1"/>
          </p:cNvSpPr>
          <p:nvPr/>
        </p:nvSpPr>
        <p:spPr bwMode="auto">
          <a:xfrm>
            <a:off x="2663336" y="6658933"/>
            <a:ext cx="16350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P</a:t>
            </a:r>
            <a:endParaRPr lang="en-US" dirty="0"/>
          </a:p>
        </p:txBody>
      </p:sp>
      <p:sp>
        <p:nvSpPr>
          <p:cNvPr id="36892" name="Rectangle 28"/>
          <p:cNvSpPr>
            <a:spLocks noChangeArrowheads="1"/>
          </p:cNvSpPr>
          <p:nvPr/>
        </p:nvSpPr>
        <p:spPr bwMode="auto">
          <a:xfrm>
            <a:off x="2834625" y="6658933"/>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893" name="Rectangle 29"/>
          <p:cNvSpPr>
            <a:spLocks noChangeArrowheads="1"/>
          </p:cNvSpPr>
          <p:nvPr/>
        </p:nvSpPr>
        <p:spPr bwMode="auto">
          <a:xfrm>
            <a:off x="2933155" y="6658933"/>
            <a:ext cx="13144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z</a:t>
            </a:r>
            <a:endParaRPr lang="en-US" dirty="0"/>
          </a:p>
        </p:txBody>
      </p:sp>
      <p:sp>
        <p:nvSpPr>
          <p:cNvPr id="36894" name="Line 30"/>
          <p:cNvSpPr>
            <a:spLocks noChangeShapeType="1"/>
          </p:cNvSpPr>
          <p:nvPr/>
        </p:nvSpPr>
        <p:spPr bwMode="auto">
          <a:xfrm>
            <a:off x="3055937" y="6951718"/>
            <a:ext cx="171291" cy="1532"/>
          </a:xfrm>
          <a:prstGeom prst="line">
            <a:avLst/>
          </a:prstGeom>
          <a:noFill/>
          <a:ln w="23813">
            <a:solidFill>
              <a:srgbClr val="000000"/>
            </a:solidFill>
            <a:round/>
            <a:headEnd/>
            <a:tailEnd/>
          </a:ln>
        </p:spPr>
        <p:txBody>
          <a:bodyPr lIns="87865" tIns="43932" rIns="87865" bIns="43932"/>
          <a:lstStyle/>
          <a:p>
            <a:endParaRPr lang="en-US"/>
          </a:p>
        </p:txBody>
      </p:sp>
      <p:sp>
        <p:nvSpPr>
          <p:cNvPr id="36895" name="Rectangle 31"/>
          <p:cNvSpPr>
            <a:spLocks noChangeArrowheads="1"/>
          </p:cNvSpPr>
          <p:nvPr/>
        </p:nvSpPr>
        <p:spPr bwMode="auto">
          <a:xfrm>
            <a:off x="3055938" y="6658933"/>
            <a:ext cx="1667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&lt;</a:t>
            </a:r>
            <a:endParaRPr lang="en-US" dirty="0"/>
          </a:p>
        </p:txBody>
      </p:sp>
      <p:sp>
        <p:nvSpPr>
          <p:cNvPr id="36896" name="Rectangle 32"/>
          <p:cNvSpPr>
            <a:spLocks noChangeArrowheads="1"/>
          </p:cNvSpPr>
          <p:nvPr/>
        </p:nvSpPr>
        <p:spPr bwMode="auto">
          <a:xfrm>
            <a:off x="3251482"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6897" name="Rectangle 33"/>
          <p:cNvSpPr>
            <a:spLocks noChangeArrowheads="1"/>
          </p:cNvSpPr>
          <p:nvPr/>
        </p:nvSpPr>
        <p:spPr bwMode="auto">
          <a:xfrm>
            <a:off x="3398518"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6898" name="Rectangle 34"/>
          <p:cNvSpPr>
            <a:spLocks noChangeArrowheads="1"/>
          </p:cNvSpPr>
          <p:nvPr/>
        </p:nvSpPr>
        <p:spPr bwMode="auto">
          <a:xfrm>
            <a:off x="3548587"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6899" name="Rectangle 35"/>
          <p:cNvSpPr>
            <a:spLocks noChangeArrowheads="1"/>
          </p:cNvSpPr>
          <p:nvPr/>
        </p:nvSpPr>
        <p:spPr bwMode="auto">
          <a:xfrm>
            <a:off x="3694108" y="6490313"/>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900" name="Rectangle 36"/>
          <p:cNvSpPr>
            <a:spLocks noChangeArrowheads="1"/>
          </p:cNvSpPr>
          <p:nvPr/>
        </p:nvSpPr>
        <p:spPr bwMode="auto">
          <a:xfrm>
            <a:off x="3791121"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5</a:t>
            </a:r>
            <a:endParaRPr lang="en-US" dirty="0"/>
          </a:p>
        </p:txBody>
      </p:sp>
      <p:sp>
        <p:nvSpPr>
          <p:cNvPr id="36901" name="Rectangle 37"/>
          <p:cNvSpPr>
            <a:spLocks noChangeArrowheads="1"/>
          </p:cNvSpPr>
          <p:nvPr/>
        </p:nvSpPr>
        <p:spPr bwMode="auto">
          <a:xfrm>
            <a:off x="3938158" y="6490313"/>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6902" name="Rectangle 38"/>
          <p:cNvSpPr>
            <a:spLocks noChangeArrowheads="1"/>
          </p:cNvSpPr>
          <p:nvPr/>
        </p:nvSpPr>
        <p:spPr bwMode="auto">
          <a:xfrm>
            <a:off x="4013950" y="6490313"/>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903" name="Rectangle 39"/>
          <p:cNvSpPr>
            <a:spLocks noChangeArrowheads="1"/>
          </p:cNvSpPr>
          <p:nvPr/>
        </p:nvSpPr>
        <p:spPr bwMode="auto">
          <a:xfrm>
            <a:off x="4109449" y="6490313"/>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6904" name="Rectangle 40"/>
          <p:cNvSpPr>
            <a:spLocks noChangeArrowheads="1"/>
          </p:cNvSpPr>
          <p:nvPr/>
        </p:nvSpPr>
        <p:spPr bwMode="auto">
          <a:xfrm>
            <a:off x="4185241"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6905" name="Rectangle 41"/>
          <p:cNvSpPr>
            <a:spLocks noChangeArrowheads="1"/>
          </p:cNvSpPr>
          <p:nvPr/>
        </p:nvSpPr>
        <p:spPr bwMode="auto">
          <a:xfrm>
            <a:off x="4332277"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6906" name="Rectangle 42"/>
          <p:cNvSpPr>
            <a:spLocks noChangeArrowheads="1"/>
          </p:cNvSpPr>
          <p:nvPr/>
        </p:nvSpPr>
        <p:spPr bwMode="auto">
          <a:xfrm>
            <a:off x="4477798"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6907" name="Line 43"/>
          <p:cNvSpPr>
            <a:spLocks noChangeShapeType="1"/>
          </p:cNvSpPr>
          <p:nvPr/>
        </p:nvSpPr>
        <p:spPr bwMode="auto">
          <a:xfrm>
            <a:off x="3227229" y="6853612"/>
            <a:ext cx="1421860" cy="1532"/>
          </a:xfrm>
          <a:prstGeom prst="line">
            <a:avLst/>
          </a:prstGeom>
          <a:noFill/>
          <a:ln w="23813">
            <a:solidFill>
              <a:srgbClr val="000000"/>
            </a:solidFill>
            <a:round/>
            <a:headEnd/>
            <a:tailEnd/>
          </a:ln>
        </p:spPr>
        <p:txBody>
          <a:bodyPr lIns="87865" tIns="43932" rIns="87865" bIns="43932"/>
          <a:lstStyle/>
          <a:p>
            <a:endParaRPr lang="en-US"/>
          </a:p>
        </p:txBody>
      </p:sp>
      <p:sp>
        <p:nvSpPr>
          <p:cNvPr id="36908" name="Line 44"/>
          <p:cNvSpPr>
            <a:spLocks noChangeShapeType="1"/>
          </p:cNvSpPr>
          <p:nvPr/>
        </p:nvSpPr>
        <p:spPr bwMode="auto">
          <a:xfrm>
            <a:off x="3668338" y="7121870"/>
            <a:ext cx="51539" cy="1533"/>
          </a:xfrm>
          <a:prstGeom prst="line">
            <a:avLst/>
          </a:prstGeom>
          <a:noFill/>
          <a:ln w="23813">
            <a:solidFill>
              <a:srgbClr val="000000"/>
            </a:solidFill>
            <a:round/>
            <a:headEnd/>
            <a:tailEnd/>
          </a:ln>
        </p:spPr>
        <p:txBody>
          <a:bodyPr lIns="87865" tIns="43932" rIns="87865" bIns="43932"/>
          <a:lstStyle/>
          <a:p>
            <a:endParaRPr lang="en-US"/>
          </a:p>
        </p:txBody>
      </p:sp>
      <p:sp>
        <p:nvSpPr>
          <p:cNvPr id="36909" name="Line 45"/>
          <p:cNvSpPr>
            <a:spLocks noChangeShapeType="1"/>
          </p:cNvSpPr>
          <p:nvPr/>
        </p:nvSpPr>
        <p:spPr bwMode="auto">
          <a:xfrm>
            <a:off x="3694108" y="7121870"/>
            <a:ext cx="25769" cy="72047"/>
          </a:xfrm>
          <a:prstGeom prst="line">
            <a:avLst/>
          </a:prstGeom>
          <a:noFill/>
          <a:ln w="23813">
            <a:solidFill>
              <a:srgbClr val="000000"/>
            </a:solidFill>
            <a:round/>
            <a:headEnd/>
            <a:tailEnd/>
          </a:ln>
        </p:spPr>
        <p:txBody>
          <a:bodyPr lIns="87865" tIns="43932" rIns="87865" bIns="43932"/>
          <a:lstStyle/>
          <a:p>
            <a:endParaRPr lang="en-US"/>
          </a:p>
        </p:txBody>
      </p:sp>
      <p:sp>
        <p:nvSpPr>
          <p:cNvPr id="36910" name="Line 46"/>
          <p:cNvSpPr>
            <a:spLocks noChangeShapeType="1"/>
          </p:cNvSpPr>
          <p:nvPr/>
        </p:nvSpPr>
        <p:spPr bwMode="auto">
          <a:xfrm flipV="1">
            <a:off x="3719877" y="6904197"/>
            <a:ext cx="71245" cy="289719"/>
          </a:xfrm>
          <a:prstGeom prst="line">
            <a:avLst/>
          </a:prstGeom>
          <a:noFill/>
          <a:ln w="23813">
            <a:solidFill>
              <a:srgbClr val="000000"/>
            </a:solidFill>
            <a:round/>
            <a:headEnd/>
            <a:tailEnd/>
          </a:ln>
        </p:spPr>
        <p:txBody>
          <a:bodyPr lIns="87865" tIns="43932" rIns="87865" bIns="43932"/>
          <a:lstStyle/>
          <a:p>
            <a:endParaRPr lang="en-US"/>
          </a:p>
        </p:txBody>
      </p:sp>
      <p:sp>
        <p:nvSpPr>
          <p:cNvPr id="36911" name="Line 47"/>
          <p:cNvSpPr>
            <a:spLocks noChangeShapeType="1"/>
          </p:cNvSpPr>
          <p:nvPr/>
        </p:nvSpPr>
        <p:spPr bwMode="auto">
          <a:xfrm>
            <a:off x="3791121" y="6904197"/>
            <a:ext cx="416856" cy="1533"/>
          </a:xfrm>
          <a:prstGeom prst="line">
            <a:avLst/>
          </a:prstGeom>
          <a:noFill/>
          <a:ln w="23813">
            <a:solidFill>
              <a:srgbClr val="000000"/>
            </a:solidFill>
            <a:round/>
            <a:headEnd/>
            <a:tailEnd/>
          </a:ln>
        </p:spPr>
        <p:txBody>
          <a:bodyPr lIns="87865" tIns="43932" rIns="87865" bIns="43932"/>
          <a:lstStyle/>
          <a:p>
            <a:endParaRPr lang="en-US"/>
          </a:p>
        </p:txBody>
      </p:sp>
      <p:sp>
        <p:nvSpPr>
          <p:cNvPr id="36912" name="Rectangle 48"/>
          <p:cNvSpPr>
            <a:spLocks noChangeArrowheads="1"/>
          </p:cNvSpPr>
          <p:nvPr/>
        </p:nvSpPr>
        <p:spPr bwMode="auto">
          <a:xfrm>
            <a:off x="3816891" y="687660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6913" name="Rectangle 49"/>
          <p:cNvSpPr>
            <a:spLocks noChangeArrowheads="1"/>
          </p:cNvSpPr>
          <p:nvPr/>
        </p:nvSpPr>
        <p:spPr bwMode="auto">
          <a:xfrm>
            <a:off x="3962412" y="6876605"/>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914" name="Rectangle 50"/>
          <p:cNvSpPr>
            <a:spLocks noChangeArrowheads="1"/>
          </p:cNvSpPr>
          <p:nvPr/>
        </p:nvSpPr>
        <p:spPr bwMode="auto">
          <a:xfrm>
            <a:off x="4062457" y="687660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5</a:t>
            </a:r>
            <a:endParaRPr lang="en-US" dirty="0"/>
          </a:p>
        </p:txBody>
      </p:sp>
      <p:sp>
        <p:nvSpPr>
          <p:cNvPr id="36915" name="Rectangle 51"/>
          <p:cNvSpPr>
            <a:spLocks noChangeArrowheads="1"/>
          </p:cNvSpPr>
          <p:nvPr/>
        </p:nvSpPr>
        <p:spPr bwMode="auto">
          <a:xfrm>
            <a:off x="4649088" y="6658933"/>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916" name="Rectangle 52"/>
          <p:cNvSpPr>
            <a:spLocks noChangeArrowheads="1"/>
          </p:cNvSpPr>
          <p:nvPr/>
        </p:nvSpPr>
        <p:spPr bwMode="auto">
          <a:xfrm>
            <a:off x="1940278" y="7583274"/>
            <a:ext cx="415341" cy="354100"/>
          </a:xfrm>
          <a:prstGeom prst="rect">
            <a:avLst/>
          </a:prstGeom>
          <a:noFill/>
          <a:ln w="9525">
            <a:noFill/>
            <a:miter lim="800000"/>
            <a:headEnd/>
            <a:tailEnd/>
          </a:ln>
        </p:spPr>
        <p:txBody>
          <a:bodyPr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6917" name="Rectangle 53"/>
          <p:cNvSpPr>
            <a:spLocks noChangeArrowheads="1"/>
          </p:cNvSpPr>
          <p:nvPr/>
        </p:nvSpPr>
        <p:spPr bwMode="auto">
          <a:xfrm>
            <a:off x="2345009" y="7633859"/>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6918" name="Rectangle 54"/>
          <p:cNvSpPr>
            <a:spLocks noChangeArrowheads="1"/>
          </p:cNvSpPr>
          <p:nvPr/>
        </p:nvSpPr>
        <p:spPr bwMode="auto">
          <a:xfrm>
            <a:off x="2419284" y="7633859"/>
            <a:ext cx="224420"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F</a:t>
            </a:r>
            <a:endParaRPr lang="en-US" dirty="0"/>
          </a:p>
        </p:txBody>
      </p:sp>
      <p:sp>
        <p:nvSpPr>
          <p:cNvPr id="36919" name="Rectangle 55"/>
          <p:cNvSpPr>
            <a:spLocks noChangeArrowheads="1"/>
          </p:cNvSpPr>
          <p:nvPr/>
        </p:nvSpPr>
        <p:spPr bwMode="auto">
          <a:xfrm>
            <a:off x="2639081" y="7508161"/>
            <a:ext cx="150068" cy="534984"/>
          </a:xfrm>
          <a:prstGeom prst="rect">
            <a:avLst/>
          </a:prstGeom>
          <a:noFill/>
          <a:ln w="9525">
            <a:noFill/>
            <a:miter lim="800000"/>
            <a:headEnd/>
            <a:tailEnd/>
          </a:ln>
        </p:spPr>
        <p:txBody>
          <a:bodyPr wrap="none" lIns="0" tIns="0" rIns="0" bIns="0">
            <a:spAutoFit/>
          </a:bodyPr>
          <a:lstStyle/>
          <a:p>
            <a:pPr defTabSz="924410"/>
            <a:r>
              <a:rPr lang="en-US" sz="3500" b="0" dirty="0">
                <a:solidFill>
                  <a:srgbClr val="000000"/>
                </a:solidFill>
                <a:latin typeface="Symbol" pitchFamily="18" charset="2"/>
              </a:rPr>
              <a:t>(</a:t>
            </a:r>
            <a:endParaRPr lang="en-US" dirty="0"/>
          </a:p>
        </p:txBody>
      </p:sp>
      <p:sp>
        <p:nvSpPr>
          <p:cNvPr id="36920" name="Rectangle 56"/>
          <p:cNvSpPr>
            <a:spLocks noChangeArrowheads="1"/>
          </p:cNvSpPr>
          <p:nvPr/>
        </p:nvSpPr>
        <p:spPr bwMode="auto">
          <a:xfrm>
            <a:off x="2884648" y="741465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6921" name="Rectangle 57"/>
          <p:cNvSpPr>
            <a:spLocks noChangeArrowheads="1"/>
          </p:cNvSpPr>
          <p:nvPr/>
        </p:nvSpPr>
        <p:spPr bwMode="auto">
          <a:xfrm>
            <a:off x="3031684" y="741465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6922" name="Rectangle 58"/>
          <p:cNvSpPr>
            <a:spLocks noChangeArrowheads="1"/>
          </p:cNvSpPr>
          <p:nvPr/>
        </p:nvSpPr>
        <p:spPr bwMode="auto">
          <a:xfrm>
            <a:off x="3178721" y="741465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6923" name="Rectangle 59"/>
          <p:cNvSpPr>
            <a:spLocks noChangeArrowheads="1"/>
          </p:cNvSpPr>
          <p:nvPr/>
        </p:nvSpPr>
        <p:spPr bwMode="auto">
          <a:xfrm>
            <a:off x="3325757" y="7414655"/>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924" name="Rectangle 60"/>
          <p:cNvSpPr>
            <a:spLocks noChangeArrowheads="1"/>
          </p:cNvSpPr>
          <p:nvPr/>
        </p:nvSpPr>
        <p:spPr bwMode="auto">
          <a:xfrm>
            <a:off x="3424288" y="741465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5</a:t>
            </a:r>
            <a:endParaRPr lang="en-US" dirty="0"/>
          </a:p>
        </p:txBody>
      </p:sp>
      <p:sp>
        <p:nvSpPr>
          <p:cNvPr id="36925" name="Rectangle 61"/>
          <p:cNvSpPr>
            <a:spLocks noChangeArrowheads="1"/>
          </p:cNvSpPr>
          <p:nvPr/>
        </p:nvSpPr>
        <p:spPr bwMode="auto">
          <a:xfrm>
            <a:off x="3571324" y="7414655"/>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6926" name="Rectangle 62"/>
          <p:cNvSpPr>
            <a:spLocks noChangeArrowheads="1"/>
          </p:cNvSpPr>
          <p:nvPr/>
        </p:nvSpPr>
        <p:spPr bwMode="auto">
          <a:xfrm>
            <a:off x="3645601" y="7414655"/>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6927" name="Rectangle 63"/>
          <p:cNvSpPr>
            <a:spLocks noChangeArrowheads="1"/>
          </p:cNvSpPr>
          <p:nvPr/>
        </p:nvSpPr>
        <p:spPr bwMode="auto">
          <a:xfrm>
            <a:off x="3742615" y="7414655"/>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6928" name="Rectangle 64"/>
          <p:cNvSpPr>
            <a:spLocks noChangeArrowheads="1"/>
          </p:cNvSpPr>
          <p:nvPr/>
        </p:nvSpPr>
        <p:spPr bwMode="auto">
          <a:xfrm>
            <a:off x="3816891" y="7414655"/>
            <a:ext cx="16991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m</a:t>
            </a:r>
            <a:endParaRPr lang="en-US" dirty="0"/>
          </a:p>
        </p:txBody>
      </p:sp>
      <p:sp>
        <p:nvSpPr>
          <p:cNvPr id="36929" name="Line 65"/>
          <p:cNvSpPr>
            <a:spLocks noChangeShapeType="1"/>
          </p:cNvSpPr>
          <p:nvPr/>
        </p:nvSpPr>
        <p:spPr bwMode="auto">
          <a:xfrm>
            <a:off x="2860395" y="7828539"/>
            <a:ext cx="1153555" cy="1532"/>
          </a:xfrm>
          <a:prstGeom prst="line">
            <a:avLst/>
          </a:prstGeom>
          <a:noFill/>
          <a:ln w="23813">
            <a:solidFill>
              <a:srgbClr val="000000"/>
            </a:solidFill>
            <a:round/>
            <a:headEnd/>
            <a:tailEnd/>
          </a:ln>
        </p:spPr>
        <p:txBody>
          <a:bodyPr lIns="87865" tIns="43932" rIns="87865" bIns="43932"/>
          <a:lstStyle/>
          <a:p>
            <a:endParaRPr lang="en-US"/>
          </a:p>
        </p:txBody>
      </p:sp>
      <p:sp>
        <p:nvSpPr>
          <p:cNvPr id="36930" name="Rectangle 66"/>
          <p:cNvSpPr>
            <a:spLocks noChangeArrowheads="1"/>
          </p:cNvSpPr>
          <p:nvPr/>
        </p:nvSpPr>
        <p:spPr bwMode="auto">
          <a:xfrm>
            <a:off x="3350011" y="7756492"/>
            <a:ext cx="17793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s</a:t>
            </a:r>
            <a:endParaRPr lang="en-US" dirty="0"/>
          </a:p>
        </p:txBody>
      </p:sp>
      <p:sp>
        <p:nvSpPr>
          <p:cNvPr id="36931" name="Rectangle 67"/>
          <p:cNvSpPr>
            <a:spLocks noChangeArrowheads="1"/>
          </p:cNvSpPr>
          <p:nvPr/>
        </p:nvSpPr>
        <p:spPr bwMode="auto">
          <a:xfrm>
            <a:off x="4035172" y="7583274"/>
            <a:ext cx="2373809" cy="354100"/>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)=1-0.7603=0.2398</a:t>
            </a:r>
            <a:endParaRPr lang="en-US" sz="600" dirty="0"/>
          </a:p>
        </p:txBody>
      </p:sp>
      <p:sp>
        <p:nvSpPr>
          <p:cNvPr id="36932" name="Rectangle 68"/>
          <p:cNvSpPr>
            <a:spLocks noGrp="1" noChangeArrowheads="1"/>
          </p:cNvSpPr>
          <p:nvPr>
            <p:ph type="body" idx="1"/>
          </p:nvPr>
        </p:nvSpPr>
        <p:spPr>
          <a:xfrm>
            <a:off x="932244" y="4404032"/>
            <a:ext cx="5120514" cy="4171030"/>
          </a:xfrm>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87450" y="703263"/>
            <a:ext cx="4614863" cy="3462337"/>
          </a:xfrm>
          <a:ln cap="flat"/>
        </p:spPr>
      </p:sp>
      <p:pic>
        <p:nvPicPr>
          <p:cNvPr id="37891" name="Picture 3"/>
          <p:cNvPicPr>
            <a:picLocks noChangeArrowheads="1"/>
          </p:cNvPicPr>
          <p:nvPr/>
        </p:nvPicPr>
        <p:blipFill>
          <a:blip r:embed="rId3"/>
          <a:srcRect/>
          <a:stretch>
            <a:fillRect/>
          </a:stretch>
        </p:blipFill>
        <p:spPr bwMode="auto">
          <a:xfrm>
            <a:off x="2987726" y="4506736"/>
            <a:ext cx="997424" cy="234535"/>
          </a:xfrm>
          <a:prstGeom prst="rect">
            <a:avLst/>
          </a:prstGeom>
          <a:noFill/>
          <a:ln w="12700">
            <a:noFill/>
            <a:miter lim="800000"/>
            <a:headEnd/>
            <a:tailEnd/>
          </a:ln>
        </p:spPr>
      </p:pic>
      <p:sp>
        <p:nvSpPr>
          <p:cNvPr id="37892" name="Rectangle 4"/>
          <p:cNvSpPr>
            <a:spLocks noChangeArrowheads="1"/>
          </p:cNvSpPr>
          <p:nvPr/>
        </p:nvSpPr>
        <p:spPr bwMode="auto">
          <a:xfrm>
            <a:off x="1306656" y="5075444"/>
            <a:ext cx="5091352" cy="1214108"/>
          </a:xfrm>
          <a:prstGeom prst="rect">
            <a:avLst/>
          </a:prstGeom>
          <a:noFill/>
          <a:ln w="12700">
            <a:noFill/>
            <a:miter lim="800000"/>
            <a:headEnd/>
            <a:tailEnd/>
          </a:ln>
        </p:spPr>
        <p:txBody>
          <a:bodyPr wrap="none" lIns="91451" tIns="44923" rIns="91451" bIns="44923">
            <a:spAutoFit/>
          </a:bodyPr>
          <a:lstStyle/>
          <a:p>
            <a:pPr defTabSz="924410"/>
            <a:r>
              <a:rPr lang="en-US" dirty="0"/>
              <a:t>(a) E</a:t>
            </a:r>
            <a:r>
              <a:rPr lang="en-US" sz="1600" dirty="0"/>
              <a:t>(y)=25+60+75=160, </a:t>
            </a:r>
            <a:r>
              <a:rPr lang="en-US" sz="1600" dirty="0" err="1"/>
              <a:t>Var</a:t>
            </a:r>
            <a:r>
              <a:rPr lang="en-US" sz="1600" dirty="0"/>
              <a:t>(y)=0.25+0.16+0.09=0.5</a:t>
            </a:r>
          </a:p>
          <a:p>
            <a:pPr defTabSz="924410"/>
            <a:r>
              <a:rPr lang="en-US" sz="1600" dirty="0"/>
              <a:t>	Y~N(160,0.5)</a:t>
            </a:r>
          </a:p>
          <a:p>
            <a:pPr defTabSz="924410"/>
            <a:endParaRPr lang="en-US" dirty="0"/>
          </a:p>
          <a:p>
            <a:pPr defTabSz="924410"/>
            <a:r>
              <a:rPr lang="en-US" dirty="0"/>
              <a:t>(b) </a:t>
            </a:r>
          </a:p>
        </p:txBody>
      </p:sp>
      <p:sp>
        <p:nvSpPr>
          <p:cNvPr id="37893" name="Rectangle 5"/>
          <p:cNvSpPr>
            <a:spLocks noChangeArrowheads="1"/>
          </p:cNvSpPr>
          <p:nvPr/>
        </p:nvSpPr>
        <p:spPr bwMode="auto">
          <a:xfrm>
            <a:off x="2320755" y="5927738"/>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7894" name="Rectangle 6"/>
          <p:cNvSpPr>
            <a:spLocks noChangeArrowheads="1"/>
          </p:cNvSpPr>
          <p:nvPr/>
        </p:nvSpPr>
        <p:spPr bwMode="auto">
          <a:xfrm>
            <a:off x="2492044" y="5927738"/>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7895" name="Rectangle 7"/>
          <p:cNvSpPr>
            <a:spLocks noChangeArrowheads="1"/>
          </p:cNvSpPr>
          <p:nvPr/>
        </p:nvSpPr>
        <p:spPr bwMode="auto">
          <a:xfrm>
            <a:off x="2564805" y="5927738"/>
            <a:ext cx="16350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P</a:t>
            </a:r>
            <a:endParaRPr lang="en-US" dirty="0"/>
          </a:p>
        </p:txBody>
      </p:sp>
      <p:sp>
        <p:nvSpPr>
          <p:cNvPr id="37896" name="Rectangle 8"/>
          <p:cNvSpPr>
            <a:spLocks noChangeArrowheads="1"/>
          </p:cNvSpPr>
          <p:nvPr/>
        </p:nvSpPr>
        <p:spPr bwMode="auto">
          <a:xfrm>
            <a:off x="2739127" y="5927738"/>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897" name="Rectangle 9"/>
          <p:cNvSpPr>
            <a:spLocks noChangeArrowheads="1"/>
          </p:cNvSpPr>
          <p:nvPr/>
        </p:nvSpPr>
        <p:spPr bwMode="auto">
          <a:xfrm>
            <a:off x="2836142" y="5927738"/>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x</a:t>
            </a:r>
            <a:endParaRPr lang="en-US" dirty="0"/>
          </a:p>
        </p:txBody>
      </p:sp>
      <p:sp>
        <p:nvSpPr>
          <p:cNvPr id="37898" name="Rectangle 10"/>
          <p:cNvSpPr>
            <a:spLocks noChangeArrowheads="1"/>
          </p:cNvSpPr>
          <p:nvPr/>
        </p:nvSpPr>
        <p:spPr bwMode="auto">
          <a:xfrm>
            <a:off x="2983177" y="5927738"/>
            <a:ext cx="1667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&gt;</a:t>
            </a:r>
            <a:endParaRPr lang="en-US" dirty="0"/>
          </a:p>
        </p:txBody>
      </p:sp>
      <p:sp>
        <p:nvSpPr>
          <p:cNvPr id="37899" name="Rectangle 11"/>
          <p:cNvSpPr>
            <a:spLocks noChangeArrowheads="1"/>
          </p:cNvSpPr>
          <p:nvPr/>
        </p:nvSpPr>
        <p:spPr bwMode="auto">
          <a:xfrm>
            <a:off x="3154468" y="5927738"/>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7900" name="Rectangle 12"/>
          <p:cNvSpPr>
            <a:spLocks noChangeArrowheads="1"/>
          </p:cNvSpPr>
          <p:nvPr/>
        </p:nvSpPr>
        <p:spPr bwMode="auto">
          <a:xfrm>
            <a:off x="3301504" y="5927738"/>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7901" name="Rectangle 13"/>
          <p:cNvSpPr>
            <a:spLocks noChangeArrowheads="1"/>
          </p:cNvSpPr>
          <p:nvPr/>
        </p:nvSpPr>
        <p:spPr bwMode="auto">
          <a:xfrm>
            <a:off x="3448541" y="5927738"/>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7902" name="Rectangle 14"/>
          <p:cNvSpPr>
            <a:spLocks noChangeArrowheads="1"/>
          </p:cNvSpPr>
          <p:nvPr/>
        </p:nvSpPr>
        <p:spPr bwMode="auto">
          <a:xfrm>
            <a:off x="3595577" y="5927738"/>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03" name="Rectangle 15"/>
          <p:cNvSpPr>
            <a:spLocks noChangeArrowheads="1"/>
          </p:cNvSpPr>
          <p:nvPr/>
        </p:nvSpPr>
        <p:spPr bwMode="auto">
          <a:xfrm>
            <a:off x="3694108" y="5927738"/>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5</a:t>
            </a:r>
            <a:endParaRPr lang="en-US" dirty="0"/>
          </a:p>
        </p:txBody>
      </p:sp>
      <p:sp>
        <p:nvSpPr>
          <p:cNvPr id="37904" name="Rectangle 16"/>
          <p:cNvSpPr>
            <a:spLocks noChangeArrowheads="1"/>
          </p:cNvSpPr>
          <p:nvPr/>
        </p:nvSpPr>
        <p:spPr bwMode="auto">
          <a:xfrm>
            <a:off x="3839628" y="5927738"/>
            <a:ext cx="593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05" name="Rectangle 17"/>
          <p:cNvSpPr>
            <a:spLocks noChangeArrowheads="1"/>
          </p:cNvSpPr>
          <p:nvPr/>
        </p:nvSpPr>
        <p:spPr bwMode="auto">
          <a:xfrm>
            <a:off x="3891167" y="5927738"/>
            <a:ext cx="16991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m</a:t>
            </a:r>
            <a:endParaRPr lang="en-US" dirty="0"/>
          </a:p>
        </p:txBody>
      </p:sp>
      <p:sp>
        <p:nvSpPr>
          <p:cNvPr id="37906" name="Rectangle 18"/>
          <p:cNvSpPr>
            <a:spLocks noChangeArrowheads="1"/>
          </p:cNvSpPr>
          <p:nvPr/>
        </p:nvSpPr>
        <p:spPr bwMode="auto">
          <a:xfrm>
            <a:off x="4062457" y="5927738"/>
            <a:ext cx="1667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07" name="Rectangle 19"/>
          <p:cNvSpPr>
            <a:spLocks noChangeArrowheads="1"/>
          </p:cNvSpPr>
          <p:nvPr/>
        </p:nvSpPr>
        <p:spPr bwMode="auto">
          <a:xfrm>
            <a:off x="4230716" y="5927738"/>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7908" name="Rectangle 20"/>
          <p:cNvSpPr>
            <a:spLocks noChangeArrowheads="1"/>
          </p:cNvSpPr>
          <p:nvPr/>
        </p:nvSpPr>
        <p:spPr bwMode="auto">
          <a:xfrm>
            <a:off x="4380783" y="5927738"/>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7909" name="Rectangle 21"/>
          <p:cNvSpPr>
            <a:spLocks noChangeArrowheads="1"/>
          </p:cNvSpPr>
          <p:nvPr/>
        </p:nvSpPr>
        <p:spPr bwMode="auto">
          <a:xfrm>
            <a:off x="4527821" y="5927738"/>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7910" name="Rectangle 22"/>
          <p:cNvSpPr>
            <a:spLocks noChangeArrowheads="1"/>
          </p:cNvSpPr>
          <p:nvPr/>
        </p:nvSpPr>
        <p:spPr bwMode="auto">
          <a:xfrm>
            <a:off x="4674857" y="5927738"/>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11" name="Rectangle 23"/>
          <p:cNvSpPr>
            <a:spLocks noChangeArrowheads="1"/>
          </p:cNvSpPr>
          <p:nvPr/>
        </p:nvSpPr>
        <p:spPr bwMode="auto">
          <a:xfrm>
            <a:off x="2173717" y="6658933"/>
            <a:ext cx="1667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12" name="Rectangle 24"/>
          <p:cNvSpPr>
            <a:spLocks noChangeArrowheads="1"/>
          </p:cNvSpPr>
          <p:nvPr/>
        </p:nvSpPr>
        <p:spPr bwMode="auto">
          <a:xfrm>
            <a:off x="2345008" y="6658933"/>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7913" name="Rectangle 25"/>
          <p:cNvSpPr>
            <a:spLocks noChangeArrowheads="1"/>
          </p:cNvSpPr>
          <p:nvPr/>
        </p:nvSpPr>
        <p:spPr bwMode="auto">
          <a:xfrm>
            <a:off x="2419284" y="665893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7914" name="Rectangle 26"/>
          <p:cNvSpPr>
            <a:spLocks noChangeArrowheads="1"/>
          </p:cNvSpPr>
          <p:nvPr/>
        </p:nvSpPr>
        <p:spPr bwMode="auto">
          <a:xfrm>
            <a:off x="2564805" y="6658933"/>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15" name="Rectangle 27"/>
          <p:cNvSpPr>
            <a:spLocks noChangeArrowheads="1"/>
          </p:cNvSpPr>
          <p:nvPr/>
        </p:nvSpPr>
        <p:spPr bwMode="auto">
          <a:xfrm>
            <a:off x="2664851" y="6658933"/>
            <a:ext cx="16350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P</a:t>
            </a:r>
            <a:endParaRPr lang="en-US" dirty="0"/>
          </a:p>
        </p:txBody>
      </p:sp>
      <p:sp>
        <p:nvSpPr>
          <p:cNvPr id="37916" name="Rectangle 28"/>
          <p:cNvSpPr>
            <a:spLocks noChangeArrowheads="1"/>
          </p:cNvSpPr>
          <p:nvPr/>
        </p:nvSpPr>
        <p:spPr bwMode="auto">
          <a:xfrm>
            <a:off x="2836141" y="6658933"/>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17" name="Rectangle 29"/>
          <p:cNvSpPr>
            <a:spLocks noChangeArrowheads="1"/>
          </p:cNvSpPr>
          <p:nvPr/>
        </p:nvSpPr>
        <p:spPr bwMode="auto">
          <a:xfrm>
            <a:off x="2934670" y="6658933"/>
            <a:ext cx="13144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z</a:t>
            </a:r>
            <a:endParaRPr lang="en-US" dirty="0"/>
          </a:p>
        </p:txBody>
      </p:sp>
      <p:sp>
        <p:nvSpPr>
          <p:cNvPr id="37918" name="Line 30"/>
          <p:cNvSpPr>
            <a:spLocks noChangeShapeType="1"/>
          </p:cNvSpPr>
          <p:nvPr/>
        </p:nvSpPr>
        <p:spPr bwMode="auto">
          <a:xfrm>
            <a:off x="3055938" y="6951718"/>
            <a:ext cx="172806" cy="1532"/>
          </a:xfrm>
          <a:prstGeom prst="line">
            <a:avLst/>
          </a:prstGeom>
          <a:noFill/>
          <a:ln w="23813">
            <a:solidFill>
              <a:srgbClr val="000000"/>
            </a:solidFill>
            <a:round/>
            <a:headEnd/>
            <a:tailEnd/>
          </a:ln>
        </p:spPr>
        <p:txBody>
          <a:bodyPr lIns="87865" tIns="43932" rIns="87865" bIns="43932"/>
          <a:lstStyle/>
          <a:p>
            <a:endParaRPr lang="en-US"/>
          </a:p>
        </p:txBody>
      </p:sp>
      <p:sp>
        <p:nvSpPr>
          <p:cNvPr id="37919" name="Rectangle 31"/>
          <p:cNvSpPr>
            <a:spLocks noChangeArrowheads="1"/>
          </p:cNvSpPr>
          <p:nvPr/>
        </p:nvSpPr>
        <p:spPr bwMode="auto">
          <a:xfrm>
            <a:off x="3055937" y="6658933"/>
            <a:ext cx="166712"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&lt;</a:t>
            </a:r>
            <a:endParaRPr lang="en-US" dirty="0"/>
          </a:p>
        </p:txBody>
      </p:sp>
      <p:sp>
        <p:nvSpPr>
          <p:cNvPr id="37920" name="Rectangle 32"/>
          <p:cNvSpPr>
            <a:spLocks noChangeArrowheads="1"/>
          </p:cNvSpPr>
          <p:nvPr/>
        </p:nvSpPr>
        <p:spPr bwMode="auto">
          <a:xfrm>
            <a:off x="3251482"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7921" name="Rectangle 33"/>
          <p:cNvSpPr>
            <a:spLocks noChangeArrowheads="1"/>
          </p:cNvSpPr>
          <p:nvPr/>
        </p:nvSpPr>
        <p:spPr bwMode="auto">
          <a:xfrm>
            <a:off x="3398518"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7922" name="Rectangle 34"/>
          <p:cNvSpPr>
            <a:spLocks noChangeArrowheads="1"/>
          </p:cNvSpPr>
          <p:nvPr/>
        </p:nvSpPr>
        <p:spPr bwMode="auto">
          <a:xfrm>
            <a:off x="3547071"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7923" name="Rectangle 35"/>
          <p:cNvSpPr>
            <a:spLocks noChangeArrowheads="1"/>
          </p:cNvSpPr>
          <p:nvPr/>
        </p:nvSpPr>
        <p:spPr bwMode="auto">
          <a:xfrm>
            <a:off x="3694108" y="6490313"/>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24" name="Rectangle 36"/>
          <p:cNvSpPr>
            <a:spLocks noChangeArrowheads="1"/>
          </p:cNvSpPr>
          <p:nvPr/>
        </p:nvSpPr>
        <p:spPr bwMode="auto">
          <a:xfrm>
            <a:off x="3789605"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5</a:t>
            </a:r>
            <a:endParaRPr lang="en-US" dirty="0"/>
          </a:p>
        </p:txBody>
      </p:sp>
      <p:sp>
        <p:nvSpPr>
          <p:cNvPr id="37925" name="Rectangle 37"/>
          <p:cNvSpPr>
            <a:spLocks noChangeArrowheads="1"/>
          </p:cNvSpPr>
          <p:nvPr/>
        </p:nvSpPr>
        <p:spPr bwMode="auto">
          <a:xfrm>
            <a:off x="3936643" y="6490313"/>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7926" name="Rectangle 38"/>
          <p:cNvSpPr>
            <a:spLocks noChangeArrowheads="1"/>
          </p:cNvSpPr>
          <p:nvPr/>
        </p:nvSpPr>
        <p:spPr bwMode="auto">
          <a:xfrm>
            <a:off x="4013949" y="6490313"/>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27" name="Rectangle 39"/>
          <p:cNvSpPr>
            <a:spLocks noChangeArrowheads="1"/>
          </p:cNvSpPr>
          <p:nvPr/>
        </p:nvSpPr>
        <p:spPr bwMode="auto">
          <a:xfrm>
            <a:off x="4109449" y="6490313"/>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7928" name="Rectangle 40"/>
          <p:cNvSpPr>
            <a:spLocks noChangeArrowheads="1"/>
          </p:cNvSpPr>
          <p:nvPr/>
        </p:nvSpPr>
        <p:spPr bwMode="auto">
          <a:xfrm>
            <a:off x="4185241"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7929" name="Rectangle 41"/>
          <p:cNvSpPr>
            <a:spLocks noChangeArrowheads="1"/>
          </p:cNvSpPr>
          <p:nvPr/>
        </p:nvSpPr>
        <p:spPr bwMode="auto">
          <a:xfrm>
            <a:off x="4330761"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7930" name="Rectangle 42"/>
          <p:cNvSpPr>
            <a:spLocks noChangeArrowheads="1"/>
          </p:cNvSpPr>
          <p:nvPr/>
        </p:nvSpPr>
        <p:spPr bwMode="auto">
          <a:xfrm>
            <a:off x="4479314" y="6490313"/>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7931" name="Line 43"/>
          <p:cNvSpPr>
            <a:spLocks noChangeShapeType="1"/>
          </p:cNvSpPr>
          <p:nvPr/>
        </p:nvSpPr>
        <p:spPr bwMode="auto">
          <a:xfrm>
            <a:off x="3228744" y="6853612"/>
            <a:ext cx="1420344" cy="1532"/>
          </a:xfrm>
          <a:prstGeom prst="line">
            <a:avLst/>
          </a:prstGeom>
          <a:noFill/>
          <a:ln w="23813">
            <a:solidFill>
              <a:srgbClr val="000000"/>
            </a:solidFill>
            <a:round/>
            <a:headEnd/>
            <a:tailEnd/>
          </a:ln>
        </p:spPr>
        <p:txBody>
          <a:bodyPr lIns="87865" tIns="43932" rIns="87865" bIns="43932"/>
          <a:lstStyle/>
          <a:p>
            <a:endParaRPr lang="en-US"/>
          </a:p>
        </p:txBody>
      </p:sp>
      <p:sp>
        <p:nvSpPr>
          <p:cNvPr id="37932" name="Line 44"/>
          <p:cNvSpPr>
            <a:spLocks noChangeShapeType="1"/>
          </p:cNvSpPr>
          <p:nvPr/>
        </p:nvSpPr>
        <p:spPr bwMode="auto">
          <a:xfrm>
            <a:off x="3668338" y="7120338"/>
            <a:ext cx="51539" cy="1532"/>
          </a:xfrm>
          <a:prstGeom prst="line">
            <a:avLst/>
          </a:prstGeom>
          <a:noFill/>
          <a:ln w="23813">
            <a:solidFill>
              <a:srgbClr val="000000"/>
            </a:solidFill>
            <a:round/>
            <a:headEnd/>
            <a:tailEnd/>
          </a:ln>
        </p:spPr>
        <p:txBody>
          <a:bodyPr lIns="87865" tIns="43932" rIns="87865" bIns="43932"/>
          <a:lstStyle/>
          <a:p>
            <a:endParaRPr lang="en-US"/>
          </a:p>
        </p:txBody>
      </p:sp>
      <p:sp>
        <p:nvSpPr>
          <p:cNvPr id="37933" name="Line 45"/>
          <p:cNvSpPr>
            <a:spLocks noChangeShapeType="1"/>
          </p:cNvSpPr>
          <p:nvPr/>
        </p:nvSpPr>
        <p:spPr bwMode="auto">
          <a:xfrm>
            <a:off x="3694108" y="7120337"/>
            <a:ext cx="25769" cy="73579"/>
          </a:xfrm>
          <a:prstGeom prst="line">
            <a:avLst/>
          </a:prstGeom>
          <a:noFill/>
          <a:ln w="23813">
            <a:solidFill>
              <a:srgbClr val="000000"/>
            </a:solidFill>
            <a:round/>
            <a:headEnd/>
            <a:tailEnd/>
          </a:ln>
        </p:spPr>
        <p:txBody>
          <a:bodyPr lIns="87865" tIns="43932" rIns="87865" bIns="43932"/>
          <a:lstStyle/>
          <a:p>
            <a:endParaRPr lang="en-US"/>
          </a:p>
        </p:txBody>
      </p:sp>
      <p:sp>
        <p:nvSpPr>
          <p:cNvPr id="37934" name="Line 46"/>
          <p:cNvSpPr>
            <a:spLocks noChangeShapeType="1"/>
          </p:cNvSpPr>
          <p:nvPr/>
        </p:nvSpPr>
        <p:spPr bwMode="auto">
          <a:xfrm flipV="1">
            <a:off x="3719877" y="6904197"/>
            <a:ext cx="69729" cy="289719"/>
          </a:xfrm>
          <a:prstGeom prst="line">
            <a:avLst/>
          </a:prstGeom>
          <a:noFill/>
          <a:ln w="23813">
            <a:solidFill>
              <a:srgbClr val="000000"/>
            </a:solidFill>
            <a:round/>
            <a:headEnd/>
            <a:tailEnd/>
          </a:ln>
        </p:spPr>
        <p:txBody>
          <a:bodyPr lIns="87865" tIns="43932" rIns="87865" bIns="43932"/>
          <a:lstStyle/>
          <a:p>
            <a:endParaRPr lang="en-US"/>
          </a:p>
        </p:txBody>
      </p:sp>
      <p:sp>
        <p:nvSpPr>
          <p:cNvPr id="37935" name="Line 47"/>
          <p:cNvSpPr>
            <a:spLocks noChangeShapeType="1"/>
          </p:cNvSpPr>
          <p:nvPr/>
        </p:nvSpPr>
        <p:spPr bwMode="auto">
          <a:xfrm>
            <a:off x="3789605" y="6904197"/>
            <a:ext cx="418372" cy="1533"/>
          </a:xfrm>
          <a:prstGeom prst="line">
            <a:avLst/>
          </a:prstGeom>
          <a:noFill/>
          <a:ln w="23813">
            <a:solidFill>
              <a:srgbClr val="000000"/>
            </a:solidFill>
            <a:round/>
            <a:headEnd/>
            <a:tailEnd/>
          </a:ln>
        </p:spPr>
        <p:txBody>
          <a:bodyPr lIns="87865" tIns="43932" rIns="87865" bIns="43932"/>
          <a:lstStyle/>
          <a:p>
            <a:endParaRPr lang="en-US"/>
          </a:p>
        </p:txBody>
      </p:sp>
      <p:sp>
        <p:nvSpPr>
          <p:cNvPr id="37936" name="Rectangle 48"/>
          <p:cNvSpPr>
            <a:spLocks noChangeArrowheads="1"/>
          </p:cNvSpPr>
          <p:nvPr/>
        </p:nvSpPr>
        <p:spPr bwMode="auto">
          <a:xfrm>
            <a:off x="3816891" y="687660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7937" name="Rectangle 49"/>
          <p:cNvSpPr>
            <a:spLocks noChangeArrowheads="1"/>
          </p:cNvSpPr>
          <p:nvPr/>
        </p:nvSpPr>
        <p:spPr bwMode="auto">
          <a:xfrm>
            <a:off x="3962412" y="6876605"/>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38" name="Rectangle 50"/>
          <p:cNvSpPr>
            <a:spLocks noChangeArrowheads="1"/>
          </p:cNvSpPr>
          <p:nvPr/>
        </p:nvSpPr>
        <p:spPr bwMode="auto">
          <a:xfrm>
            <a:off x="4062456" y="687660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5</a:t>
            </a:r>
            <a:endParaRPr lang="en-US" dirty="0"/>
          </a:p>
        </p:txBody>
      </p:sp>
      <p:sp>
        <p:nvSpPr>
          <p:cNvPr id="37939" name="Rectangle 51"/>
          <p:cNvSpPr>
            <a:spLocks noChangeArrowheads="1"/>
          </p:cNvSpPr>
          <p:nvPr/>
        </p:nvSpPr>
        <p:spPr bwMode="auto">
          <a:xfrm>
            <a:off x="4649088" y="6658933"/>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40" name="Rectangle 52"/>
          <p:cNvSpPr>
            <a:spLocks noChangeArrowheads="1"/>
          </p:cNvSpPr>
          <p:nvPr/>
        </p:nvSpPr>
        <p:spPr bwMode="auto">
          <a:xfrm>
            <a:off x="1938762" y="7583274"/>
            <a:ext cx="416856" cy="354100"/>
          </a:xfrm>
          <a:prstGeom prst="rect">
            <a:avLst/>
          </a:prstGeom>
          <a:noFill/>
          <a:ln w="9525">
            <a:noFill/>
            <a:miter lim="800000"/>
            <a:headEnd/>
            <a:tailEnd/>
          </a:ln>
        </p:spPr>
        <p:txBody>
          <a:bodyPr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7941" name="Rectangle 53"/>
          <p:cNvSpPr>
            <a:spLocks noChangeArrowheads="1"/>
          </p:cNvSpPr>
          <p:nvPr/>
        </p:nvSpPr>
        <p:spPr bwMode="auto">
          <a:xfrm>
            <a:off x="2345008" y="7633859"/>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7942" name="Rectangle 54"/>
          <p:cNvSpPr>
            <a:spLocks noChangeArrowheads="1"/>
          </p:cNvSpPr>
          <p:nvPr/>
        </p:nvSpPr>
        <p:spPr bwMode="auto">
          <a:xfrm>
            <a:off x="2419284" y="7633859"/>
            <a:ext cx="224420"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F</a:t>
            </a:r>
            <a:endParaRPr lang="en-US" dirty="0"/>
          </a:p>
        </p:txBody>
      </p:sp>
      <p:sp>
        <p:nvSpPr>
          <p:cNvPr id="37943" name="Rectangle 55"/>
          <p:cNvSpPr>
            <a:spLocks noChangeArrowheads="1"/>
          </p:cNvSpPr>
          <p:nvPr/>
        </p:nvSpPr>
        <p:spPr bwMode="auto">
          <a:xfrm>
            <a:off x="2639081" y="7508161"/>
            <a:ext cx="150068" cy="534984"/>
          </a:xfrm>
          <a:prstGeom prst="rect">
            <a:avLst/>
          </a:prstGeom>
          <a:noFill/>
          <a:ln w="9525">
            <a:noFill/>
            <a:miter lim="800000"/>
            <a:headEnd/>
            <a:tailEnd/>
          </a:ln>
        </p:spPr>
        <p:txBody>
          <a:bodyPr wrap="none" lIns="0" tIns="0" rIns="0" bIns="0">
            <a:spAutoFit/>
          </a:bodyPr>
          <a:lstStyle/>
          <a:p>
            <a:pPr defTabSz="924410"/>
            <a:r>
              <a:rPr lang="en-US" sz="3500" b="0" dirty="0">
                <a:solidFill>
                  <a:srgbClr val="000000"/>
                </a:solidFill>
                <a:latin typeface="Symbol" pitchFamily="18" charset="2"/>
              </a:rPr>
              <a:t>(</a:t>
            </a:r>
            <a:endParaRPr lang="en-US" dirty="0"/>
          </a:p>
        </p:txBody>
      </p:sp>
      <p:sp>
        <p:nvSpPr>
          <p:cNvPr id="37944" name="Rectangle 56"/>
          <p:cNvSpPr>
            <a:spLocks noChangeArrowheads="1"/>
          </p:cNvSpPr>
          <p:nvPr/>
        </p:nvSpPr>
        <p:spPr bwMode="auto">
          <a:xfrm>
            <a:off x="2884648" y="741465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1</a:t>
            </a:r>
            <a:endParaRPr lang="en-US" dirty="0"/>
          </a:p>
        </p:txBody>
      </p:sp>
      <p:sp>
        <p:nvSpPr>
          <p:cNvPr id="37945" name="Rectangle 57"/>
          <p:cNvSpPr>
            <a:spLocks noChangeArrowheads="1"/>
          </p:cNvSpPr>
          <p:nvPr/>
        </p:nvSpPr>
        <p:spPr bwMode="auto">
          <a:xfrm>
            <a:off x="3031684" y="741465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6</a:t>
            </a:r>
            <a:endParaRPr lang="en-US" dirty="0"/>
          </a:p>
        </p:txBody>
      </p:sp>
      <p:sp>
        <p:nvSpPr>
          <p:cNvPr id="37946" name="Rectangle 58"/>
          <p:cNvSpPr>
            <a:spLocks noChangeArrowheads="1"/>
          </p:cNvSpPr>
          <p:nvPr/>
        </p:nvSpPr>
        <p:spPr bwMode="auto">
          <a:xfrm>
            <a:off x="3178722" y="741465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0</a:t>
            </a:r>
            <a:endParaRPr lang="en-US" dirty="0"/>
          </a:p>
        </p:txBody>
      </p:sp>
      <p:sp>
        <p:nvSpPr>
          <p:cNvPr id="37947" name="Rectangle 59"/>
          <p:cNvSpPr>
            <a:spLocks noChangeArrowheads="1"/>
          </p:cNvSpPr>
          <p:nvPr/>
        </p:nvSpPr>
        <p:spPr bwMode="auto">
          <a:xfrm>
            <a:off x="3327274" y="7414655"/>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48" name="Rectangle 60"/>
          <p:cNvSpPr>
            <a:spLocks noChangeArrowheads="1"/>
          </p:cNvSpPr>
          <p:nvPr/>
        </p:nvSpPr>
        <p:spPr bwMode="auto">
          <a:xfrm>
            <a:off x="3424288" y="7414655"/>
            <a:ext cx="147476"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5</a:t>
            </a:r>
            <a:endParaRPr lang="en-US" dirty="0"/>
          </a:p>
        </p:txBody>
      </p:sp>
      <p:sp>
        <p:nvSpPr>
          <p:cNvPr id="37949" name="Rectangle 61"/>
          <p:cNvSpPr>
            <a:spLocks noChangeArrowheads="1"/>
          </p:cNvSpPr>
          <p:nvPr/>
        </p:nvSpPr>
        <p:spPr bwMode="auto">
          <a:xfrm>
            <a:off x="3571324" y="7414655"/>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7950" name="Rectangle 62"/>
          <p:cNvSpPr>
            <a:spLocks noChangeArrowheads="1"/>
          </p:cNvSpPr>
          <p:nvPr/>
        </p:nvSpPr>
        <p:spPr bwMode="auto">
          <a:xfrm>
            <a:off x="3645601" y="7414655"/>
            <a:ext cx="9778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a:t>
            </a:r>
            <a:endParaRPr lang="en-US" dirty="0"/>
          </a:p>
        </p:txBody>
      </p:sp>
      <p:sp>
        <p:nvSpPr>
          <p:cNvPr id="37951" name="Rectangle 63"/>
          <p:cNvSpPr>
            <a:spLocks noChangeArrowheads="1"/>
          </p:cNvSpPr>
          <p:nvPr/>
        </p:nvSpPr>
        <p:spPr bwMode="auto">
          <a:xfrm>
            <a:off x="3742614" y="7414655"/>
            <a:ext cx="7373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Times New Roman" pitchFamily="18" charset="0"/>
              </a:rPr>
              <a:t> </a:t>
            </a:r>
            <a:endParaRPr lang="en-US" dirty="0"/>
          </a:p>
        </p:txBody>
      </p:sp>
      <p:sp>
        <p:nvSpPr>
          <p:cNvPr id="37952" name="Rectangle 64"/>
          <p:cNvSpPr>
            <a:spLocks noChangeArrowheads="1"/>
          </p:cNvSpPr>
          <p:nvPr/>
        </p:nvSpPr>
        <p:spPr bwMode="auto">
          <a:xfrm>
            <a:off x="3816891" y="7414655"/>
            <a:ext cx="169918"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m</a:t>
            </a:r>
            <a:endParaRPr lang="en-US" dirty="0"/>
          </a:p>
        </p:txBody>
      </p:sp>
      <p:sp>
        <p:nvSpPr>
          <p:cNvPr id="37953" name="Line 65"/>
          <p:cNvSpPr>
            <a:spLocks noChangeShapeType="1"/>
          </p:cNvSpPr>
          <p:nvPr/>
        </p:nvSpPr>
        <p:spPr bwMode="auto">
          <a:xfrm>
            <a:off x="2861910" y="7828539"/>
            <a:ext cx="1152040" cy="1532"/>
          </a:xfrm>
          <a:prstGeom prst="line">
            <a:avLst/>
          </a:prstGeom>
          <a:noFill/>
          <a:ln w="23813">
            <a:solidFill>
              <a:srgbClr val="000000"/>
            </a:solidFill>
            <a:round/>
            <a:headEnd/>
            <a:tailEnd/>
          </a:ln>
        </p:spPr>
        <p:txBody>
          <a:bodyPr lIns="87865" tIns="43932" rIns="87865" bIns="43932"/>
          <a:lstStyle/>
          <a:p>
            <a:endParaRPr lang="en-US"/>
          </a:p>
        </p:txBody>
      </p:sp>
      <p:sp>
        <p:nvSpPr>
          <p:cNvPr id="37954" name="Rectangle 66"/>
          <p:cNvSpPr>
            <a:spLocks noChangeArrowheads="1"/>
          </p:cNvSpPr>
          <p:nvPr/>
        </p:nvSpPr>
        <p:spPr bwMode="auto">
          <a:xfrm>
            <a:off x="3348496" y="7756492"/>
            <a:ext cx="177934" cy="353943"/>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s</a:t>
            </a:r>
            <a:endParaRPr lang="en-US" dirty="0"/>
          </a:p>
        </p:txBody>
      </p:sp>
      <p:sp>
        <p:nvSpPr>
          <p:cNvPr id="37955" name="Rectangle 67"/>
          <p:cNvSpPr>
            <a:spLocks noChangeArrowheads="1"/>
          </p:cNvSpPr>
          <p:nvPr/>
        </p:nvSpPr>
        <p:spPr bwMode="auto">
          <a:xfrm>
            <a:off x="4033656" y="7583274"/>
            <a:ext cx="2375324" cy="354100"/>
          </a:xfrm>
          <a:prstGeom prst="rect">
            <a:avLst/>
          </a:prstGeom>
          <a:noFill/>
          <a:ln w="9525">
            <a:noFill/>
            <a:miter lim="800000"/>
            <a:headEnd/>
            <a:tailEnd/>
          </a:ln>
        </p:spPr>
        <p:txBody>
          <a:bodyPr wrap="none" lIns="0" tIns="0" rIns="0" bIns="0">
            <a:spAutoFit/>
          </a:bodyPr>
          <a:lstStyle/>
          <a:p>
            <a:pPr defTabSz="924410"/>
            <a:r>
              <a:rPr lang="en-US" sz="2300" b="0" dirty="0">
                <a:solidFill>
                  <a:srgbClr val="000000"/>
                </a:solidFill>
                <a:latin typeface="Symbol" pitchFamily="18" charset="2"/>
              </a:rPr>
              <a:t>)=1-0.7603=0.2398</a:t>
            </a:r>
            <a:endParaRPr lang="en-US" sz="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p:spPr>
        <p:txBody>
          <a:bodyPr/>
          <a:lstStyle/>
          <a:p>
            <a:r>
              <a:rPr lang="en-US" smtClean="0"/>
              <a:t>P4 what is descriptive stat, graphical nature, numerical summary…</a:t>
            </a:r>
          </a:p>
          <a:p>
            <a:r>
              <a:rPr lang="en-US" smtClean="0"/>
              <a:t>P5 what is inferential stat, </a:t>
            </a:r>
          </a:p>
          <a:p>
            <a:r>
              <a:rPr lang="en-US" smtClean="0"/>
              <a:t>Stress the difference between prob and stat. p6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932244" y="4404032"/>
            <a:ext cx="5120514" cy="4169497"/>
          </a:xfrm>
          <a:noFill/>
          <a:ln w="9525"/>
        </p:spPr>
        <p:txBody>
          <a:bodyPr lIns="91451" tIns="44923" rIns="91451" bIns="44923"/>
          <a:lstStyle/>
          <a:p>
            <a:endParaRPr lang="en-US" smtClean="0"/>
          </a:p>
        </p:txBody>
      </p:sp>
      <p:sp>
        <p:nvSpPr>
          <p:cNvPr id="41987" name="Rectangle 3"/>
          <p:cNvSpPr>
            <a:spLocks noGrp="1" noRot="1" noChangeAspect="1" noChangeArrowheads="1" noTextEdit="1"/>
          </p:cNvSpPr>
          <p:nvPr>
            <p:ph type="sldImg"/>
          </p:nvPr>
        </p:nvSpPr>
        <p:spPr>
          <a:xfrm>
            <a:off x="1187450" y="703263"/>
            <a:ext cx="4614863" cy="3462337"/>
          </a:xfrm>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932244" y="4404032"/>
            <a:ext cx="5120514" cy="4169497"/>
          </a:xfrm>
          <a:noFill/>
          <a:ln w="9525"/>
        </p:spPr>
        <p:txBody>
          <a:bodyPr lIns="91451" tIns="44923" rIns="91451" bIns="44923"/>
          <a:lstStyle/>
          <a:p>
            <a:endParaRPr lang="en-US" smtClean="0"/>
          </a:p>
        </p:txBody>
      </p:sp>
      <p:sp>
        <p:nvSpPr>
          <p:cNvPr id="43011" name="Rectangle 3"/>
          <p:cNvSpPr>
            <a:spLocks noGrp="1" noRot="1" noChangeAspect="1" noChangeArrowheads="1" noTextEdit="1"/>
          </p:cNvSpPr>
          <p:nvPr>
            <p:ph type="sldImg"/>
          </p:nvPr>
        </p:nvSpPr>
        <p:spPr>
          <a:xfrm>
            <a:off x="1187450" y="703263"/>
            <a:ext cx="4614863" cy="3462337"/>
          </a:xfrm>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932244" y="4404032"/>
            <a:ext cx="5120514" cy="4169497"/>
          </a:xfrm>
          <a:noFill/>
          <a:ln w="9525"/>
        </p:spPr>
        <p:txBody>
          <a:bodyPr lIns="91451" tIns="44923" rIns="91451" bIns="44923"/>
          <a:lstStyle/>
          <a:p>
            <a:endParaRPr lang="en-US" smtClean="0"/>
          </a:p>
        </p:txBody>
      </p:sp>
      <p:sp>
        <p:nvSpPr>
          <p:cNvPr id="45059" name="Rectangle 3"/>
          <p:cNvSpPr>
            <a:spLocks noGrp="1" noRot="1" noChangeAspect="1" noChangeArrowheads="1" noTextEdit="1"/>
          </p:cNvSpPr>
          <p:nvPr>
            <p:ph type="sldImg"/>
          </p:nvPr>
        </p:nvSpPr>
        <p:spPr>
          <a:xfrm>
            <a:off x="1187450" y="703263"/>
            <a:ext cx="4614863" cy="3462337"/>
          </a:xfrm>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1187450" y="703263"/>
            <a:ext cx="4614863" cy="3462337"/>
          </a:xfrm>
          <a:ln cap="flat"/>
        </p:spPr>
      </p:sp>
      <p:graphicFrame>
        <p:nvGraphicFramePr>
          <p:cNvPr id="8194" name="Object 2">
            <a:hlinkClick r:id="" action="ppaction://ole?verb=0"/>
          </p:cNvPr>
          <p:cNvGraphicFramePr>
            <a:graphicFrameLocks noGrp="1"/>
          </p:cNvGraphicFramePr>
          <p:nvPr>
            <p:ph type="body" idx="1"/>
          </p:nvPr>
        </p:nvGraphicFramePr>
        <p:xfrm>
          <a:off x="1770503" y="4436223"/>
          <a:ext cx="3439446" cy="4106649"/>
        </p:xfrm>
        <a:graphic>
          <a:graphicData uri="http://schemas.openxmlformats.org/presentationml/2006/ole">
            <mc:AlternateContent xmlns:mc="http://schemas.openxmlformats.org/markup-compatibility/2006">
              <mc:Choice xmlns:v="urn:schemas-microsoft-com:vml" Requires="v">
                <p:oleObj spid="_x0000_s91279" name="Document" r:id="rId4" imgW="4114800" imgH="4857480" progId="Word.Document.8">
                  <p:embed/>
                </p:oleObj>
              </mc:Choice>
              <mc:Fallback>
                <p:oleObj name="Document" r:id="rId4" imgW="4114800" imgH="4857480" progId="Word.Documen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503" y="4436223"/>
                        <a:ext cx="3439446" cy="410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1187450" y="703263"/>
            <a:ext cx="4614863" cy="3462337"/>
          </a:xfrm>
          <a:ln cap="flat"/>
        </p:spPr>
      </p:sp>
      <p:graphicFrame>
        <p:nvGraphicFramePr>
          <p:cNvPr id="8194" name="Object 2">
            <a:hlinkClick r:id="" action="ppaction://ole?verb=0"/>
          </p:cNvPr>
          <p:cNvGraphicFramePr>
            <a:graphicFrameLocks noGrp="1"/>
          </p:cNvGraphicFramePr>
          <p:nvPr>
            <p:ph type="body" idx="1"/>
          </p:nvPr>
        </p:nvGraphicFramePr>
        <p:xfrm>
          <a:off x="1770503" y="4436223"/>
          <a:ext cx="3439446" cy="4106649"/>
        </p:xfrm>
        <a:graphic>
          <a:graphicData uri="http://schemas.openxmlformats.org/presentationml/2006/ole">
            <mc:AlternateContent xmlns:mc="http://schemas.openxmlformats.org/markup-compatibility/2006">
              <mc:Choice xmlns:v="urn:schemas-microsoft-com:vml" Requires="v">
                <p:oleObj spid="_x0000_s95276" name="Document" r:id="rId4" imgW="4114800" imgH="4857480" progId="Word.Document.8">
                  <p:embed/>
                </p:oleObj>
              </mc:Choice>
              <mc:Fallback>
                <p:oleObj name="Document" r:id="rId4" imgW="4114800" imgH="485748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503" y="4436223"/>
                        <a:ext cx="3439446" cy="410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a:xfrm>
            <a:off x="1187450" y="703263"/>
            <a:ext cx="4614863" cy="3462337"/>
          </a:xfrm>
          <a:ln/>
        </p:spPr>
      </p:sp>
      <p:graphicFrame>
        <p:nvGraphicFramePr>
          <p:cNvPr id="9218" name="Object 2">
            <a:hlinkClick r:id="" action="ppaction://ole?verb=0"/>
          </p:cNvPr>
          <p:cNvGraphicFramePr>
            <a:graphicFrameLocks noGrp="1"/>
          </p:cNvGraphicFramePr>
          <p:nvPr>
            <p:ph type="body" idx="1"/>
          </p:nvPr>
        </p:nvGraphicFramePr>
        <p:xfrm>
          <a:off x="1402154" y="4436223"/>
          <a:ext cx="4177661" cy="4106649"/>
        </p:xfrm>
        <a:graphic>
          <a:graphicData uri="http://schemas.openxmlformats.org/presentationml/2006/ole">
            <mc:AlternateContent xmlns:mc="http://schemas.openxmlformats.org/markup-compatibility/2006">
              <mc:Choice xmlns:v="urn:schemas-microsoft-com:vml" Requires="v">
                <p:oleObj spid="_x0000_s92303" name="Document" r:id="rId5" imgW="4789800" imgH="4655880" progId="Word.Document.8">
                  <p:embed/>
                </p:oleObj>
              </mc:Choice>
              <mc:Fallback>
                <p:oleObj name="Document" r:id="rId5" imgW="4789800" imgH="4655880" progId="Word.Documen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2154" y="4436223"/>
                        <a:ext cx="4177661" cy="410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Rot="1" noChangeAspect="1" noChangeArrowheads="1" noTextEdit="1"/>
          </p:cNvSpPr>
          <p:nvPr>
            <p:ph type="sldImg"/>
          </p:nvPr>
        </p:nvSpPr>
        <p:spPr>
          <a:xfrm>
            <a:off x="1187450" y="703263"/>
            <a:ext cx="4614863" cy="3462337"/>
          </a:xfrm>
          <a:ln cap="flat"/>
        </p:spPr>
      </p:sp>
      <p:graphicFrame>
        <p:nvGraphicFramePr>
          <p:cNvPr id="11266" name="Object 2">
            <a:hlinkClick r:id="" action="ppaction://ole?verb=0"/>
          </p:cNvPr>
          <p:cNvGraphicFramePr>
            <a:graphicFrameLocks/>
          </p:cNvGraphicFramePr>
          <p:nvPr/>
        </p:nvGraphicFramePr>
        <p:xfrm>
          <a:off x="751858" y="5030989"/>
          <a:ext cx="5446421" cy="4333519"/>
        </p:xfrm>
        <a:graphic>
          <a:graphicData uri="http://schemas.openxmlformats.org/presentationml/2006/ole">
            <mc:AlternateContent xmlns:mc="http://schemas.openxmlformats.org/markup-compatibility/2006">
              <mc:Choice xmlns:v="urn:schemas-microsoft-com:vml" Requires="v">
                <p:oleObj spid="_x0000_s94492" name="Document" r:id="rId5" imgW="5509440" imgH="4335840" progId="Word.Document.8">
                  <p:embed/>
                </p:oleObj>
              </mc:Choice>
              <mc:Fallback>
                <p:oleObj name="Document" r:id="rId5" imgW="5509440" imgH="4335840" progId="Word.Documen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58" y="5030989"/>
                        <a:ext cx="5446421" cy="4333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a:hlinkClick r:id="" action="ppaction://ole?verb=0"/>
          </p:cNvPr>
          <p:cNvGraphicFramePr>
            <a:graphicFrameLocks/>
          </p:cNvGraphicFramePr>
          <p:nvPr/>
        </p:nvGraphicFramePr>
        <p:xfrm>
          <a:off x="3648633" y="5746855"/>
          <a:ext cx="3010462" cy="2066354"/>
        </p:xfrm>
        <a:graphic>
          <a:graphicData uri="http://schemas.openxmlformats.org/presentationml/2006/ole">
            <mc:AlternateContent xmlns:mc="http://schemas.openxmlformats.org/markup-compatibility/2006">
              <mc:Choice xmlns:v="urn:schemas-microsoft-com:vml" Requires="v">
                <p:oleObj spid="_x0000_s94493" name="Document" r:id="rId7" imgW="4114800" imgH="2371680" progId="Word.Document.8">
                  <p:embed/>
                </p:oleObj>
              </mc:Choice>
              <mc:Fallback>
                <p:oleObj name="Document" r:id="rId7" imgW="4114800" imgH="2371680" progId="Word.Document.8">
                  <p:embed/>
                  <p:pic>
                    <p:nvPicPr>
                      <p:cNvPr id="0"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633" y="5746855"/>
                        <a:ext cx="3010462" cy="206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7450" y="703263"/>
            <a:ext cx="4614863" cy="3462337"/>
          </a:xfrm>
          <a:ln/>
        </p:spPr>
      </p:sp>
      <p:sp>
        <p:nvSpPr>
          <p:cNvPr id="34819" name="Rectangle 3"/>
          <p:cNvSpPr>
            <a:spLocks noGrp="1" noChangeArrowheads="1"/>
          </p:cNvSpPr>
          <p:nvPr>
            <p:ph type="body" idx="1"/>
          </p:nvPr>
        </p:nvSpPr>
        <p:spPr>
          <a:xfrm>
            <a:off x="932244" y="4404032"/>
            <a:ext cx="5120514" cy="4169497"/>
          </a:xfrm>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87450" y="703263"/>
            <a:ext cx="4614863" cy="3462337"/>
          </a:xfrm>
          <a:ln/>
        </p:spPr>
      </p:sp>
      <p:sp>
        <p:nvSpPr>
          <p:cNvPr id="35843" name="Rectangle 3"/>
          <p:cNvSpPr>
            <a:spLocks noGrp="1" noChangeArrowheads="1"/>
          </p:cNvSpPr>
          <p:nvPr>
            <p:ph type="body" idx="1"/>
          </p:nvPr>
        </p:nvSpPr>
        <p:spPr>
          <a:xfrm>
            <a:off x="932244" y="4404032"/>
            <a:ext cx="5120514" cy="4169497"/>
          </a:xfrm>
          <a:noFill/>
          <a:ln w="9525"/>
        </p:spPr>
        <p:txBody>
          <a:bodyPr/>
          <a:lstStyle/>
          <a:p>
            <a:r>
              <a:rPr lang="en-US" b="1" smtClean="0"/>
              <a:t>Piston rings</a:t>
            </a:r>
            <a:r>
              <a:rPr lang="en-US" smtClean="0"/>
              <a:t/>
            </a:r>
            <a:br>
              <a:rPr lang="en-US" smtClean="0"/>
            </a:br>
            <a:r>
              <a:rPr lang="en-US" smtClean="0"/>
              <a:t>Piston rings provide a sliding seal between the outer edge of the piston and the inner edge of the cylinder. The rings serve two purposes: </a:t>
            </a:r>
          </a:p>
          <a:p>
            <a:r>
              <a:rPr lang="en-US" b="1" smtClean="0"/>
              <a:t>They prevent the fuel/air mixture and exhaust in the combustion chamber from leaking into the sump during compression and combustion. </a:t>
            </a:r>
          </a:p>
          <a:p>
            <a:r>
              <a:rPr lang="en-US" b="1" smtClean="0"/>
              <a:t>They keep </a:t>
            </a:r>
            <a:r>
              <a:rPr lang="en-US" b="1" smtClean="0">
                <a:hlinkClick r:id="rId3"/>
              </a:rPr>
              <a:t>oil</a:t>
            </a:r>
            <a:r>
              <a:rPr lang="en-US" b="1" smtClean="0"/>
              <a:t> in the sump from leaking into the combustion area, where it would be burned and lost. </a:t>
            </a:r>
            <a:endParaRPr lang="en-US" smtClean="0"/>
          </a:p>
          <a:p>
            <a:r>
              <a:rPr lang="en-US" smtClean="0"/>
              <a:t>Most cars that "burn oil" and have to have a quart added every 1,000 miles are burning it because the engine is old and the rings no longer seal things properly.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87450" y="703263"/>
            <a:ext cx="4614863" cy="3462337"/>
          </a:xfrm>
          <a:ln/>
        </p:spPr>
      </p:sp>
      <p:sp>
        <p:nvSpPr>
          <p:cNvPr id="36867" name="Rectangle 3"/>
          <p:cNvSpPr>
            <a:spLocks noGrp="1" noChangeArrowheads="1"/>
          </p:cNvSpPr>
          <p:nvPr>
            <p:ph type="body" idx="1"/>
          </p:nvPr>
        </p:nvSpPr>
        <p:spPr>
          <a:xfrm>
            <a:off x="932244" y="4404032"/>
            <a:ext cx="5120514" cy="4169497"/>
          </a:xfrm>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87450" y="703263"/>
            <a:ext cx="4614863" cy="3462337"/>
          </a:xfrm>
          <a:ln/>
        </p:spPr>
      </p:sp>
      <p:sp>
        <p:nvSpPr>
          <p:cNvPr id="37891" name="Rectangle 3"/>
          <p:cNvSpPr>
            <a:spLocks noGrp="1" noChangeArrowheads="1"/>
          </p:cNvSpPr>
          <p:nvPr>
            <p:ph type="body" idx="1"/>
          </p:nvPr>
        </p:nvSpPr>
        <p:spPr>
          <a:xfrm>
            <a:off x="932244" y="4404032"/>
            <a:ext cx="5120514" cy="4169497"/>
          </a:xfrm>
          <a:noFill/>
          <a:ln w="9525"/>
        </p:spPr>
        <p:txBody>
          <a:bodyPr/>
          <a:lstStyle/>
          <a:p>
            <a:r>
              <a:rPr lang="en-US" smtClean="0"/>
              <a:t>A </a:t>
            </a:r>
            <a:r>
              <a:rPr lang="en-US" smtClean="0">
                <a:hlinkClick r:id="rId3"/>
              </a:rPr>
              <a:t>statistical distribution</a:t>
            </a:r>
            <a:r>
              <a:rPr lang="en-US" smtClean="0"/>
              <a:t> such as the </a:t>
            </a:r>
            <a:r>
              <a:rPr lang="en-US" smtClean="0">
                <a:hlinkClick r:id="rId4"/>
              </a:rPr>
              <a:t>normal distribution</a:t>
            </a:r>
            <a:r>
              <a:rPr lang="en-US" smtClean="0"/>
              <a:t> which has a single "peak."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87450" y="703263"/>
            <a:ext cx="4614863" cy="3462337"/>
          </a:xfrm>
          <a:ln/>
        </p:spPr>
      </p:sp>
      <p:sp>
        <p:nvSpPr>
          <p:cNvPr id="38915" name="Rectangle 3"/>
          <p:cNvSpPr>
            <a:spLocks noGrp="1" noChangeArrowheads="1"/>
          </p:cNvSpPr>
          <p:nvPr>
            <p:ph type="body" idx="1"/>
          </p:nvPr>
        </p:nvSpPr>
        <p:spPr>
          <a:xfrm>
            <a:off x="932244" y="4404032"/>
            <a:ext cx="5120514" cy="4169497"/>
          </a:xfrm>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930727" y="4405565"/>
            <a:ext cx="5123546" cy="4167965"/>
          </a:xfrm>
          <a:noFill/>
          <a:ln w="9525"/>
        </p:spPr>
        <p:txBody>
          <a:bodyPr lIns="91452" tIns="44924" rIns="91452" bIns="44924"/>
          <a:lstStyle/>
          <a:p>
            <a:endParaRPr lang="en-US" sz="900" b="1" dirty="0" smtClean="0">
              <a:latin typeface="Arial" charset="0"/>
            </a:endParaRPr>
          </a:p>
        </p:txBody>
      </p:sp>
      <p:sp>
        <p:nvSpPr>
          <p:cNvPr id="39939" name="Rectangle 3"/>
          <p:cNvSpPr>
            <a:spLocks noGrp="1" noRot="1" noChangeAspect="1" noChangeArrowheads="1" noTextEdit="1"/>
          </p:cNvSpPr>
          <p:nvPr>
            <p:ph type="sldImg"/>
          </p:nvPr>
        </p:nvSpPr>
        <p:spPr>
          <a:xfrm>
            <a:off x="1184275" y="703263"/>
            <a:ext cx="4616450" cy="3463925"/>
          </a:xfrm>
          <a:ln cap="flat"/>
        </p:spPr>
      </p:sp>
      <p:sp>
        <p:nvSpPr>
          <p:cNvPr id="39940" name="Text Box 4"/>
          <p:cNvSpPr txBox="1">
            <a:spLocks noChangeArrowheads="1"/>
          </p:cNvSpPr>
          <p:nvPr/>
        </p:nvSpPr>
        <p:spPr bwMode="auto">
          <a:xfrm>
            <a:off x="4485378" y="4787259"/>
            <a:ext cx="1086858" cy="369429"/>
          </a:xfrm>
          <a:prstGeom prst="rect">
            <a:avLst/>
          </a:prstGeom>
          <a:noFill/>
          <a:ln w="9525">
            <a:noFill/>
            <a:miter lim="800000"/>
            <a:headEnd/>
            <a:tailEnd/>
          </a:ln>
        </p:spPr>
        <p:txBody>
          <a:bodyPr wrap="none" lIns="92414" tIns="46208" rIns="92414" bIns="46208">
            <a:spAutoFit/>
          </a:bodyPr>
          <a:lstStyle/>
          <a:p>
            <a:pPr defTabSz="924410"/>
            <a:r>
              <a:rPr lang="en-US" dirty="0"/>
              <a:t>Beta1&gt;0</a:t>
            </a:r>
          </a:p>
        </p:txBody>
      </p:sp>
      <p:sp>
        <p:nvSpPr>
          <p:cNvPr id="39941" name="Freeform 5"/>
          <p:cNvSpPr>
            <a:spLocks/>
          </p:cNvSpPr>
          <p:nvPr/>
        </p:nvSpPr>
        <p:spPr bwMode="auto">
          <a:xfrm>
            <a:off x="1940278" y="5286985"/>
            <a:ext cx="621495" cy="383226"/>
          </a:xfrm>
          <a:custGeom>
            <a:avLst/>
            <a:gdLst>
              <a:gd name="T0" fmla="*/ 0 w 384"/>
              <a:gd name="T1" fmla="*/ 2147483647 h 240"/>
              <a:gd name="T2" fmla="*/ 2147483647 w 384"/>
              <a:gd name="T3" fmla="*/ 0 h 240"/>
              <a:gd name="T4" fmla="*/ 2147483647 w 384"/>
              <a:gd name="T5" fmla="*/ 2147483647 h 240"/>
              <a:gd name="T6" fmla="*/ 0 60000 65536"/>
              <a:gd name="T7" fmla="*/ 0 60000 65536"/>
              <a:gd name="T8" fmla="*/ 0 60000 65536"/>
              <a:gd name="T9" fmla="*/ 0 w 384"/>
              <a:gd name="T10" fmla="*/ 0 h 240"/>
              <a:gd name="T11" fmla="*/ 384 w 384"/>
              <a:gd name="T12" fmla="*/ 240 h 240"/>
            </a:gdLst>
            <a:ahLst/>
            <a:cxnLst>
              <a:cxn ang="T6">
                <a:pos x="T0" y="T1"/>
              </a:cxn>
              <a:cxn ang="T7">
                <a:pos x="T2" y="T3"/>
              </a:cxn>
              <a:cxn ang="T8">
                <a:pos x="T4" y="T5"/>
              </a:cxn>
            </a:cxnLst>
            <a:rect l="T9" t="T10" r="T11" b="T12"/>
            <a:pathLst>
              <a:path w="384" h="240">
                <a:moveTo>
                  <a:pt x="0" y="240"/>
                </a:moveTo>
                <a:cubicBezTo>
                  <a:pt x="64" y="120"/>
                  <a:pt x="128" y="0"/>
                  <a:pt x="192" y="0"/>
                </a:cubicBezTo>
                <a:cubicBezTo>
                  <a:pt x="256" y="0"/>
                  <a:pt x="320" y="120"/>
                  <a:pt x="384" y="240"/>
                </a:cubicBezTo>
              </a:path>
            </a:pathLst>
          </a:custGeom>
          <a:noFill/>
          <a:ln w="9525" cap="flat" cmpd="sng">
            <a:solidFill>
              <a:schemeClr val="tx1"/>
            </a:solidFill>
            <a:prstDash val="solid"/>
            <a:round/>
            <a:headEnd/>
            <a:tailEnd/>
          </a:ln>
        </p:spPr>
        <p:txBody>
          <a:bodyPr wrap="none" lIns="87865" tIns="43932" rIns="87865" bIns="43932" anchor="ctr"/>
          <a:lstStyle/>
          <a:p>
            <a:endParaRPr lang="en-US"/>
          </a:p>
        </p:txBody>
      </p:sp>
      <p:sp>
        <p:nvSpPr>
          <p:cNvPr id="39942" name="Freeform 6"/>
          <p:cNvSpPr>
            <a:spLocks/>
          </p:cNvSpPr>
          <p:nvPr/>
        </p:nvSpPr>
        <p:spPr bwMode="auto">
          <a:xfrm>
            <a:off x="1940278" y="5733059"/>
            <a:ext cx="1067153" cy="554911"/>
          </a:xfrm>
          <a:custGeom>
            <a:avLst/>
            <a:gdLst>
              <a:gd name="T0" fmla="*/ 0 w 660"/>
              <a:gd name="T1" fmla="*/ 2147483647 h 348"/>
              <a:gd name="T2" fmla="*/ 2147483647 w 660"/>
              <a:gd name="T3" fmla="*/ 2147483647 h 348"/>
              <a:gd name="T4" fmla="*/ 2147483647 w 660"/>
              <a:gd name="T5" fmla="*/ 2147483647 h 348"/>
              <a:gd name="T6" fmla="*/ 2147483647 w 660"/>
              <a:gd name="T7" fmla="*/ 2147483647 h 348"/>
              <a:gd name="T8" fmla="*/ 2147483647 w 660"/>
              <a:gd name="T9" fmla="*/ 2147483647 h 348"/>
              <a:gd name="T10" fmla="*/ 0 60000 65536"/>
              <a:gd name="T11" fmla="*/ 0 60000 65536"/>
              <a:gd name="T12" fmla="*/ 0 60000 65536"/>
              <a:gd name="T13" fmla="*/ 0 60000 65536"/>
              <a:gd name="T14" fmla="*/ 0 60000 65536"/>
              <a:gd name="T15" fmla="*/ 0 w 660"/>
              <a:gd name="T16" fmla="*/ 0 h 348"/>
              <a:gd name="T17" fmla="*/ 660 w 660"/>
              <a:gd name="T18" fmla="*/ 348 h 348"/>
            </a:gdLst>
            <a:ahLst/>
            <a:cxnLst>
              <a:cxn ang="T10">
                <a:pos x="T0" y="T1"/>
              </a:cxn>
              <a:cxn ang="T11">
                <a:pos x="T2" y="T3"/>
              </a:cxn>
              <a:cxn ang="T12">
                <a:pos x="T4" y="T5"/>
              </a:cxn>
              <a:cxn ang="T13">
                <a:pos x="T6" y="T7"/>
              </a:cxn>
              <a:cxn ang="T14">
                <a:pos x="T8" y="T9"/>
              </a:cxn>
            </a:cxnLst>
            <a:rect l="T15" t="T16" r="T17" b="T18"/>
            <a:pathLst>
              <a:path w="660" h="348">
                <a:moveTo>
                  <a:pt x="0" y="296"/>
                </a:moveTo>
                <a:cubicBezTo>
                  <a:pt x="120" y="296"/>
                  <a:pt x="240" y="296"/>
                  <a:pt x="336" y="248"/>
                </a:cubicBezTo>
                <a:cubicBezTo>
                  <a:pt x="432" y="200"/>
                  <a:pt x="528" y="0"/>
                  <a:pt x="576" y="8"/>
                </a:cubicBezTo>
                <a:cubicBezTo>
                  <a:pt x="624" y="16"/>
                  <a:pt x="610" y="244"/>
                  <a:pt x="624" y="296"/>
                </a:cubicBezTo>
                <a:cubicBezTo>
                  <a:pt x="638" y="348"/>
                  <a:pt x="652" y="315"/>
                  <a:pt x="660" y="320"/>
                </a:cubicBezTo>
              </a:path>
            </a:pathLst>
          </a:custGeom>
          <a:noFill/>
          <a:ln w="9525" cap="flat" cmpd="sng">
            <a:solidFill>
              <a:schemeClr val="tx1"/>
            </a:solidFill>
            <a:prstDash val="solid"/>
            <a:round/>
            <a:headEnd/>
            <a:tailEnd/>
          </a:ln>
        </p:spPr>
        <p:txBody>
          <a:bodyPr wrap="none" lIns="87865" tIns="43932" rIns="87865" bIns="43932" anchor="ctr"/>
          <a:lstStyle/>
          <a:p>
            <a:endParaRPr lang="en-US"/>
          </a:p>
        </p:txBody>
      </p:sp>
      <p:sp>
        <p:nvSpPr>
          <p:cNvPr id="39943" name="Freeform 7"/>
          <p:cNvSpPr>
            <a:spLocks/>
          </p:cNvSpPr>
          <p:nvPr/>
        </p:nvSpPr>
        <p:spPr bwMode="auto">
          <a:xfrm>
            <a:off x="2094894" y="4597178"/>
            <a:ext cx="854935" cy="459871"/>
          </a:xfrm>
          <a:custGeom>
            <a:avLst/>
            <a:gdLst>
              <a:gd name="T0" fmla="*/ 0 w 528"/>
              <a:gd name="T1" fmla="*/ 0 h 288"/>
              <a:gd name="T2" fmla="*/ 2147483647 w 528"/>
              <a:gd name="T3" fmla="*/ 2147483647 h 288"/>
              <a:gd name="T4" fmla="*/ 2147483647 w 528"/>
              <a:gd name="T5" fmla="*/ 2147483647 h 288"/>
              <a:gd name="T6" fmla="*/ 0 60000 65536"/>
              <a:gd name="T7" fmla="*/ 0 60000 65536"/>
              <a:gd name="T8" fmla="*/ 0 60000 65536"/>
              <a:gd name="T9" fmla="*/ 0 w 528"/>
              <a:gd name="T10" fmla="*/ 0 h 288"/>
              <a:gd name="T11" fmla="*/ 528 w 528"/>
              <a:gd name="T12" fmla="*/ 288 h 288"/>
            </a:gdLst>
            <a:ahLst/>
            <a:cxnLst>
              <a:cxn ang="T6">
                <a:pos x="T0" y="T1"/>
              </a:cxn>
              <a:cxn ang="T7">
                <a:pos x="T2" y="T3"/>
              </a:cxn>
              <a:cxn ang="T8">
                <a:pos x="T4" y="T5"/>
              </a:cxn>
            </a:cxnLst>
            <a:rect l="T9" t="T10" r="T11" b="T12"/>
            <a:pathLst>
              <a:path w="528" h="288">
                <a:moveTo>
                  <a:pt x="0" y="0"/>
                </a:moveTo>
                <a:cubicBezTo>
                  <a:pt x="28" y="96"/>
                  <a:pt x="56" y="192"/>
                  <a:pt x="144" y="240"/>
                </a:cubicBezTo>
                <a:cubicBezTo>
                  <a:pt x="232" y="288"/>
                  <a:pt x="380" y="288"/>
                  <a:pt x="528" y="288"/>
                </a:cubicBezTo>
              </a:path>
            </a:pathLst>
          </a:custGeom>
          <a:noFill/>
          <a:ln w="9525" cap="flat" cmpd="sng">
            <a:solidFill>
              <a:schemeClr val="tx1"/>
            </a:solidFill>
            <a:prstDash val="solid"/>
            <a:round/>
            <a:headEnd/>
            <a:tailEnd/>
          </a:ln>
        </p:spPr>
        <p:txBody>
          <a:bodyPr wrap="none" lIns="87865" tIns="43932" rIns="87865" bIns="43932" anchor="ctr"/>
          <a:lstStyle/>
          <a:p>
            <a:endParaRPr lang="en-US"/>
          </a:p>
        </p:txBody>
      </p:sp>
      <p:sp>
        <p:nvSpPr>
          <p:cNvPr id="39944" name="Freeform 8"/>
          <p:cNvSpPr>
            <a:spLocks/>
          </p:cNvSpPr>
          <p:nvPr/>
        </p:nvSpPr>
        <p:spPr bwMode="auto">
          <a:xfrm>
            <a:off x="2017586" y="4597178"/>
            <a:ext cx="77307" cy="459871"/>
          </a:xfrm>
          <a:custGeom>
            <a:avLst/>
            <a:gdLst>
              <a:gd name="T0" fmla="*/ 2147483647 w 48"/>
              <a:gd name="T1" fmla="*/ 0 h 288"/>
              <a:gd name="T2" fmla="*/ 0 w 48"/>
              <a:gd name="T3" fmla="*/ 2147483647 h 288"/>
              <a:gd name="T4" fmla="*/ 0 60000 65536"/>
              <a:gd name="T5" fmla="*/ 0 60000 65536"/>
              <a:gd name="T6" fmla="*/ 0 w 48"/>
              <a:gd name="T7" fmla="*/ 0 h 288"/>
              <a:gd name="T8" fmla="*/ 48 w 48"/>
              <a:gd name="T9" fmla="*/ 288 h 288"/>
            </a:gdLst>
            <a:ahLst/>
            <a:cxnLst>
              <a:cxn ang="T4">
                <a:pos x="T0" y="T1"/>
              </a:cxn>
              <a:cxn ang="T5">
                <a:pos x="T2" y="T3"/>
              </a:cxn>
            </a:cxnLst>
            <a:rect l="T6" t="T7" r="T8" b="T9"/>
            <a:pathLst>
              <a:path w="48" h="288">
                <a:moveTo>
                  <a:pt x="48" y="0"/>
                </a:moveTo>
                <a:cubicBezTo>
                  <a:pt x="28" y="120"/>
                  <a:pt x="8" y="240"/>
                  <a:pt x="0" y="288"/>
                </a:cubicBezTo>
              </a:path>
            </a:pathLst>
          </a:custGeom>
          <a:noFill/>
          <a:ln w="9525" cap="flat" cmpd="sng">
            <a:solidFill>
              <a:schemeClr val="tx1"/>
            </a:solidFill>
            <a:prstDash val="solid"/>
            <a:round/>
            <a:headEnd/>
            <a:tailEnd/>
          </a:ln>
        </p:spPr>
        <p:txBody>
          <a:bodyPr wrap="none" lIns="87865" tIns="43932" rIns="87865" bIns="43932" anchor="ctr"/>
          <a:lstStyle/>
          <a:p>
            <a:endParaRPr lang="en-US"/>
          </a:p>
        </p:txBody>
      </p:sp>
      <p:sp>
        <p:nvSpPr>
          <p:cNvPr id="39945" name="Freeform 9"/>
          <p:cNvSpPr>
            <a:spLocks/>
          </p:cNvSpPr>
          <p:nvPr/>
        </p:nvSpPr>
        <p:spPr bwMode="auto">
          <a:xfrm>
            <a:off x="2482950" y="6499510"/>
            <a:ext cx="621495" cy="933539"/>
          </a:xfrm>
          <a:custGeom>
            <a:avLst/>
            <a:gdLst>
              <a:gd name="T0" fmla="*/ 0 w 384"/>
              <a:gd name="T1" fmla="*/ 2147483647 h 584"/>
              <a:gd name="T2" fmla="*/ 2147483647 w 384"/>
              <a:gd name="T3" fmla="*/ 2147483647 h 584"/>
              <a:gd name="T4" fmla="*/ 2147483647 w 384"/>
              <a:gd name="T5" fmla="*/ 2147483647 h 584"/>
              <a:gd name="T6" fmla="*/ 0 60000 65536"/>
              <a:gd name="T7" fmla="*/ 0 60000 65536"/>
              <a:gd name="T8" fmla="*/ 0 60000 65536"/>
              <a:gd name="T9" fmla="*/ 0 w 384"/>
              <a:gd name="T10" fmla="*/ 0 h 584"/>
              <a:gd name="T11" fmla="*/ 384 w 384"/>
              <a:gd name="T12" fmla="*/ 584 h 584"/>
            </a:gdLst>
            <a:ahLst/>
            <a:cxnLst>
              <a:cxn ang="T6">
                <a:pos x="T0" y="T1"/>
              </a:cxn>
              <a:cxn ang="T7">
                <a:pos x="T2" y="T3"/>
              </a:cxn>
              <a:cxn ang="T8">
                <a:pos x="T4" y="T5"/>
              </a:cxn>
            </a:cxnLst>
            <a:rect l="T9" t="T10" r="T11" b="T12"/>
            <a:pathLst>
              <a:path w="384" h="584">
                <a:moveTo>
                  <a:pt x="0" y="536"/>
                </a:moveTo>
                <a:cubicBezTo>
                  <a:pt x="112" y="268"/>
                  <a:pt x="224" y="0"/>
                  <a:pt x="288" y="8"/>
                </a:cubicBezTo>
                <a:cubicBezTo>
                  <a:pt x="352" y="16"/>
                  <a:pt x="368" y="300"/>
                  <a:pt x="384" y="584"/>
                </a:cubicBezTo>
              </a:path>
            </a:pathLst>
          </a:custGeom>
          <a:noFill/>
          <a:ln w="9525" cap="flat" cmpd="sng">
            <a:solidFill>
              <a:schemeClr val="tx1"/>
            </a:solidFill>
            <a:prstDash val="solid"/>
            <a:round/>
            <a:headEnd/>
            <a:tailEnd/>
          </a:ln>
        </p:spPr>
        <p:txBody>
          <a:bodyPr wrap="none" lIns="87865" tIns="43932" rIns="87865" bIns="43932" anchor="ctr"/>
          <a:lstStyle/>
          <a:p>
            <a:endParaRPr lang="en-US"/>
          </a:p>
        </p:txBody>
      </p:sp>
      <p:sp>
        <p:nvSpPr>
          <p:cNvPr id="39946" name="Freeform 10"/>
          <p:cNvSpPr>
            <a:spLocks/>
          </p:cNvSpPr>
          <p:nvPr/>
        </p:nvSpPr>
        <p:spPr bwMode="auto">
          <a:xfrm>
            <a:off x="1940278" y="6818355"/>
            <a:ext cx="1785662" cy="538050"/>
          </a:xfrm>
          <a:custGeom>
            <a:avLst/>
            <a:gdLst>
              <a:gd name="T0" fmla="*/ 0 w 1104"/>
              <a:gd name="T1" fmla="*/ 2147483647 h 336"/>
              <a:gd name="T2" fmla="*/ 2147483647 w 1104"/>
              <a:gd name="T3" fmla="*/ 0 h 336"/>
              <a:gd name="T4" fmla="*/ 2147483647 w 1104"/>
              <a:gd name="T5" fmla="*/ 2147483647 h 336"/>
              <a:gd name="T6" fmla="*/ 0 60000 65536"/>
              <a:gd name="T7" fmla="*/ 0 60000 65536"/>
              <a:gd name="T8" fmla="*/ 0 60000 65536"/>
              <a:gd name="T9" fmla="*/ 0 w 1104"/>
              <a:gd name="T10" fmla="*/ 0 h 336"/>
              <a:gd name="T11" fmla="*/ 1104 w 1104"/>
              <a:gd name="T12" fmla="*/ 336 h 336"/>
            </a:gdLst>
            <a:ahLst/>
            <a:cxnLst>
              <a:cxn ang="T6">
                <a:pos x="T0" y="T1"/>
              </a:cxn>
              <a:cxn ang="T7">
                <a:pos x="T2" y="T3"/>
              </a:cxn>
              <a:cxn ang="T8">
                <a:pos x="T4" y="T5"/>
              </a:cxn>
            </a:cxnLst>
            <a:rect l="T9" t="T10" r="T11" b="T12"/>
            <a:pathLst>
              <a:path w="1104" h="336">
                <a:moveTo>
                  <a:pt x="0" y="336"/>
                </a:moveTo>
                <a:cubicBezTo>
                  <a:pt x="196" y="168"/>
                  <a:pt x="392" y="0"/>
                  <a:pt x="576" y="0"/>
                </a:cubicBezTo>
                <a:cubicBezTo>
                  <a:pt x="760" y="0"/>
                  <a:pt x="932" y="168"/>
                  <a:pt x="1104" y="336"/>
                </a:cubicBezTo>
              </a:path>
            </a:pathLst>
          </a:custGeom>
          <a:noFill/>
          <a:ln w="9525" cap="flat" cmpd="sng">
            <a:solidFill>
              <a:schemeClr val="tx1"/>
            </a:solidFill>
            <a:prstDash val="dash"/>
            <a:round/>
            <a:headEnd/>
            <a:tailEnd/>
          </a:ln>
        </p:spPr>
        <p:txBody>
          <a:bodyPr wrap="none" lIns="87865" tIns="43932" rIns="87865" bIns="43932" anchor="ctr"/>
          <a:lstStyle/>
          <a:p>
            <a:endParaRPr lang="en-US"/>
          </a:p>
        </p:txBody>
      </p:sp>
      <p:sp>
        <p:nvSpPr>
          <p:cNvPr id="39947" name="Text Box 11"/>
          <p:cNvSpPr txBox="1">
            <a:spLocks noChangeArrowheads="1"/>
          </p:cNvSpPr>
          <p:nvPr/>
        </p:nvSpPr>
        <p:spPr bwMode="auto">
          <a:xfrm>
            <a:off x="3243902" y="6776967"/>
            <a:ext cx="1151641" cy="277984"/>
          </a:xfrm>
          <a:prstGeom prst="rect">
            <a:avLst/>
          </a:prstGeom>
          <a:noFill/>
          <a:ln w="9525">
            <a:noFill/>
            <a:miter lim="800000"/>
            <a:headEnd/>
            <a:tailEnd/>
          </a:ln>
        </p:spPr>
        <p:txBody>
          <a:bodyPr wrap="none" lIns="92414" tIns="46208" rIns="92414" bIns="46208">
            <a:spAutoFit/>
          </a:bodyPr>
          <a:lstStyle/>
          <a:p>
            <a:pPr defTabSz="924410"/>
            <a:r>
              <a:rPr lang="en-US" sz="1200" dirty="0"/>
              <a:t>Larger beta 2</a:t>
            </a:r>
          </a:p>
        </p:txBody>
      </p:sp>
      <p:sp>
        <p:nvSpPr>
          <p:cNvPr id="39948" name="Text Box 12"/>
          <p:cNvSpPr txBox="1">
            <a:spLocks noChangeArrowheads="1"/>
          </p:cNvSpPr>
          <p:nvPr/>
        </p:nvSpPr>
        <p:spPr bwMode="auto">
          <a:xfrm>
            <a:off x="2872522" y="6436662"/>
            <a:ext cx="1220252" cy="275923"/>
          </a:xfrm>
          <a:prstGeom prst="rect">
            <a:avLst/>
          </a:prstGeom>
          <a:noFill/>
          <a:ln w="9525">
            <a:noFill/>
            <a:miter lim="800000"/>
            <a:headEnd/>
            <a:tailEnd/>
          </a:ln>
        </p:spPr>
        <p:txBody>
          <a:bodyPr wrap="none" lIns="92414" tIns="46208" rIns="92414" bIns="46208">
            <a:spAutoFit/>
          </a:bodyPr>
          <a:lstStyle/>
          <a:p>
            <a:pPr defTabSz="924410"/>
            <a:r>
              <a:rPr lang="en-US" sz="1200" dirty="0"/>
              <a:t>smaller beta 2</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2">
            <a:extLst>
              <a:ext uri="{28A0092B-C50C-407E-A947-70E740481C1C}">
                <a14:useLocalDpi xmlns:a14="http://schemas.microsoft.com/office/drawing/2010/main" val="0"/>
              </a:ext>
            </a:extLst>
          </a:blip>
          <a:srcRect t="3279"/>
          <a:stretch>
            <a:fillRect/>
          </a:stretch>
        </p:blipFill>
        <p:spPr bwMode="auto">
          <a:xfrm>
            <a:off x="0" y="6477000"/>
            <a:ext cx="914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ctrTitle"/>
          </p:nvPr>
        </p:nvSpPr>
        <p:spPr>
          <a:xfrm>
            <a:off x="762000" y="1371600"/>
            <a:ext cx="7543800" cy="1470025"/>
          </a:xfrm>
        </p:spPr>
        <p:txBody>
          <a:bodyPr/>
          <a:lstStyle>
            <a:lvl1pPr>
              <a:defRPr sz="3600"/>
            </a:lvl1pPr>
          </a:lstStyle>
          <a:p>
            <a:pPr lvl="0"/>
            <a:r>
              <a:rPr lang="zh-CN" altLang="en-US" noProof="0" smtClean="0"/>
              <a:t>单击此处编辑母版标题样式</a:t>
            </a:r>
            <a:endParaRPr lang="en-US" noProof="0" smtClean="0"/>
          </a:p>
        </p:txBody>
      </p:sp>
      <p:sp>
        <p:nvSpPr>
          <p:cNvPr id="4099" name="Rectangle 3"/>
          <p:cNvSpPr>
            <a:spLocks noGrp="1" noChangeArrowheads="1"/>
          </p:cNvSpPr>
          <p:nvPr>
            <p:ph type="subTitle" idx="1"/>
          </p:nvPr>
        </p:nvSpPr>
        <p:spPr>
          <a:xfrm>
            <a:off x="1295400" y="3581400"/>
            <a:ext cx="6400800" cy="1752600"/>
          </a:xfrm>
        </p:spPr>
        <p:txBody>
          <a:bodyPr/>
          <a:lstStyle>
            <a:lvl1pPr marL="0" indent="0" algn="ctr">
              <a:buFontTx/>
              <a:buNone/>
              <a:defRPr sz="2000"/>
            </a:lvl1pPr>
          </a:lstStyle>
          <a:p>
            <a:pPr lvl="0"/>
            <a:r>
              <a:rPr lang="zh-CN" altLang="en-US" noProof="0" smtClean="0"/>
              <a:t>单击此处编辑母版副标题样式</a:t>
            </a:r>
            <a:endParaRPr lang="en-US" noProof="0" smtClean="0"/>
          </a:p>
        </p:txBody>
      </p:sp>
      <p:pic>
        <p:nvPicPr>
          <p:cNvPr id="4113" name="Picture 2" descr="C:\Documents and Settings\Chia-Jung\My Documents\My Pictures\cutie\buz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2" descr="GTISyEL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2550"/>
            <a:ext cx="33528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p:cNvPicPr>
            <a:picLocks noChangeAspect="1" noChangeArrowheads="1"/>
          </p:cNvPicPr>
          <p:nvPr/>
        </p:nvPicPr>
        <p:blipFill>
          <a:blip r:embed="rId5">
            <a:extLst>
              <a:ext uri="{28A0092B-C50C-407E-A947-70E740481C1C}">
                <a14:useLocalDpi xmlns:a14="http://schemas.microsoft.com/office/drawing/2010/main" val="0"/>
              </a:ext>
            </a:extLst>
          </a:blip>
          <a:srcRect b="54572"/>
          <a:stretch>
            <a:fillRect/>
          </a:stretch>
        </p:blipFill>
        <p:spPr bwMode="auto">
          <a:xfrm>
            <a:off x="533400" y="992188"/>
            <a:ext cx="8001000" cy="7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0" name="Rectangle 24"/>
          <p:cNvSpPr>
            <a:spLocks noGrp="1" noChangeArrowheads="1"/>
          </p:cNvSpPr>
          <p:nvPr>
            <p:ph type="dt" sz="quarter" idx="2"/>
          </p:nvPr>
        </p:nvSpPr>
        <p:spPr>
          <a:xfrm>
            <a:off x="457200" y="6550025"/>
            <a:ext cx="2133600" cy="307975"/>
          </a:xfrm>
        </p:spPr>
        <p:txBody>
          <a:bodyPr/>
          <a:lstStyle>
            <a:lvl1pPr>
              <a:defRPr/>
            </a:lvl1pPr>
          </a:lstStyle>
          <a:p>
            <a:fld id="{ABC4ED4D-17E0-48B1-8C39-8AAC2C1A23DE}" type="datetime1">
              <a:rPr lang="en-US" smtClean="0"/>
              <a:t>1/10/2013</a:t>
            </a:fld>
            <a:endParaRPr lang="en-US"/>
          </a:p>
        </p:txBody>
      </p:sp>
      <p:sp>
        <p:nvSpPr>
          <p:cNvPr id="4121" name="Rectangle 25"/>
          <p:cNvSpPr>
            <a:spLocks noGrp="1" noChangeArrowheads="1"/>
          </p:cNvSpPr>
          <p:nvPr>
            <p:ph type="ftr" sz="quarter" idx="3"/>
          </p:nvPr>
        </p:nvSpPr>
        <p:spPr>
          <a:xfrm>
            <a:off x="3124200" y="6553200"/>
            <a:ext cx="2895600" cy="231775"/>
          </a:xfrm>
        </p:spPr>
        <p:txBody>
          <a:bodyPr/>
          <a:lstStyle>
            <a:lvl1pPr>
              <a:defRPr/>
            </a:lvl1pPr>
          </a:lstStyle>
          <a:p>
            <a:r>
              <a:rPr lang="en-US"/>
              <a:t>Contact Info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fld id="{7574A681-3734-46CC-A157-20E760758A2B}" type="datetime1">
              <a:rPr lang="en-US" smtClean="0"/>
              <a:t>1/10/2013</a:t>
            </a:fld>
            <a:endParaRPr lang="en-US"/>
          </a:p>
        </p:txBody>
      </p:sp>
      <p:sp>
        <p:nvSpPr>
          <p:cNvPr id="5" name="页脚占位符 4"/>
          <p:cNvSpPr>
            <a:spLocks noGrp="1"/>
          </p:cNvSpPr>
          <p:nvPr>
            <p:ph type="ftr" sz="quarter" idx="11"/>
          </p:nvPr>
        </p:nvSpPr>
        <p:spPr/>
        <p:txBody>
          <a:bodyPr/>
          <a:lstStyle>
            <a:lvl1pPr>
              <a:defRPr/>
            </a:lvl1pPr>
          </a:lstStyle>
          <a:p>
            <a:r>
              <a:rPr lang="en-US"/>
              <a:t>Contact Info</a:t>
            </a:r>
          </a:p>
        </p:txBody>
      </p:sp>
      <p:sp>
        <p:nvSpPr>
          <p:cNvPr id="6" name="灯片编号占位符 5"/>
          <p:cNvSpPr>
            <a:spLocks noGrp="1"/>
          </p:cNvSpPr>
          <p:nvPr>
            <p:ph type="sldNum" sz="quarter" idx="12"/>
          </p:nvPr>
        </p:nvSpPr>
        <p:spPr/>
        <p:txBody>
          <a:bodyPr/>
          <a:lstStyle>
            <a:lvl1pPr>
              <a:defRPr/>
            </a:lvl1pPr>
          </a:lstStyle>
          <a:p>
            <a:fld id="{FCECB558-C7C1-455D-B0CC-2FF20408015B}" type="slidenum">
              <a:rPr lang="en-US"/>
              <a:pPr/>
              <a:t>‹#›</a:t>
            </a:fld>
            <a:endParaRPr lang="en-US"/>
          </a:p>
        </p:txBody>
      </p:sp>
    </p:spTree>
    <p:extLst>
      <p:ext uri="{BB962C8B-B14F-4D97-AF65-F5344CB8AC3E}">
        <p14:creationId xmlns:p14="http://schemas.microsoft.com/office/powerpoint/2010/main" val="199883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304800"/>
            <a:ext cx="1943100" cy="60198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85800" y="304800"/>
            <a:ext cx="5676900" cy="6019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fld id="{146E61BA-2CE8-4BCA-9186-08C739FD4274}" type="datetime1">
              <a:rPr lang="en-US" smtClean="0"/>
              <a:t>1/10/2013</a:t>
            </a:fld>
            <a:endParaRPr lang="en-US"/>
          </a:p>
        </p:txBody>
      </p:sp>
      <p:sp>
        <p:nvSpPr>
          <p:cNvPr id="5" name="页脚占位符 4"/>
          <p:cNvSpPr>
            <a:spLocks noGrp="1"/>
          </p:cNvSpPr>
          <p:nvPr>
            <p:ph type="ftr" sz="quarter" idx="11"/>
          </p:nvPr>
        </p:nvSpPr>
        <p:spPr/>
        <p:txBody>
          <a:bodyPr/>
          <a:lstStyle>
            <a:lvl1pPr>
              <a:defRPr/>
            </a:lvl1pPr>
          </a:lstStyle>
          <a:p>
            <a:r>
              <a:rPr lang="en-US"/>
              <a:t>Contact Info</a:t>
            </a:r>
          </a:p>
        </p:txBody>
      </p:sp>
      <p:sp>
        <p:nvSpPr>
          <p:cNvPr id="6" name="灯片编号占位符 5"/>
          <p:cNvSpPr>
            <a:spLocks noGrp="1"/>
          </p:cNvSpPr>
          <p:nvPr>
            <p:ph type="sldNum" sz="quarter" idx="12"/>
          </p:nvPr>
        </p:nvSpPr>
        <p:spPr/>
        <p:txBody>
          <a:bodyPr/>
          <a:lstStyle>
            <a:lvl1pPr>
              <a:defRPr/>
            </a:lvl1pPr>
          </a:lstStyle>
          <a:p>
            <a:fld id="{28DED2A7-0ABF-49BB-837A-A93CBED3DE5E}" type="slidenum">
              <a:rPr lang="en-US"/>
              <a:pPr/>
              <a:t>‹#›</a:t>
            </a:fld>
            <a:endParaRPr lang="en-US"/>
          </a:p>
        </p:txBody>
      </p:sp>
    </p:spTree>
    <p:extLst>
      <p:ext uri="{BB962C8B-B14F-4D97-AF65-F5344CB8AC3E}">
        <p14:creationId xmlns:p14="http://schemas.microsoft.com/office/powerpoint/2010/main" val="160472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页脚占位符 4"/>
          <p:cNvSpPr>
            <a:spLocks noGrp="1"/>
          </p:cNvSpPr>
          <p:nvPr>
            <p:ph type="ftr" sz="quarter" idx="11"/>
          </p:nvPr>
        </p:nvSpPr>
        <p:spPr/>
        <p:txBody>
          <a:bodyPr/>
          <a:lstStyle>
            <a:lvl1pPr>
              <a:defRPr/>
            </a:lvl1pPr>
          </a:lstStyle>
          <a:p>
            <a:r>
              <a:rPr lang="en-US"/>
              <a:t>Contact Info</a:t>
            </a:r>
          </a:p>
        </p:txBody>
      </p:sp>
      <p:sp>
        <p:nvSpPr>
          <p:cNvPr id="6" name="灯片编号占位符 5"/>
          <p:cNvSpPr>
            <a:spLocks noGrp="1"/>
          </p:cNvSpPr>
          <p:nvPr>
            <p:ph type="sldNum" sz="quarter" idx="12"/>
          </p:nvPr>
        </p:nvSpPr>
        <p:spPr/>
        <p:txBody>
          <a:bodyPr/>
          <a:lstStyle>
            <a:lvl1pPr>
              <a:defRPr/>
            </a:lvl1pPr>
          </a:lstStyle>
          <a:p>
            <a:fld id="{32028A27-99B6-410A-A99D-60B69B2DC820}" type="slidenum">
              <a:rPr lang="en-US"/>
              <a:pPr/>
              <a:t>‹#›</a:t>
            </a:fld>
            <a:endParaRPr lang="en-US"/>
          </a:p>
        </p:txBody>
      </p:sp>
    </p:spTree>
    <p:extLst>
      <p:ext uri="{BB962C8B-B14F-4D97-AF65-F5344CB8AC3E}">
        <p14:creationId xmlns:p14="http://schemas.microsoft.com/office/powerpoint/2010/main" val="4050326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6BDF7112-E123-4E44-B2EC-01E919784955}" type="datetime1">
              <a:rPr lang="en-US" smtClean="0"/>
              <a:t>1/10/2013</a:t>
            </a:fld>
            <a:endParaRPr lang="en-US"/>
          </a:p>
        </p:txBody>
      </p:sp>
      <p:sp>
        <p:nvSpPr>
          <p:cNvPr id="5" name="页脚占位符 4"/>
          <p:cNvSpPr>
            <a:spLocks noGrp="1"/>
          </p:cNvSpPr>
          <p:nvPr>
            <p:ph type="ftr" sz="quarter" idx="11"/>
          </p:nvPr>
        </p:nvSpPr>
        <p:spPr/>
        <p:txBody>
          <a:bodyPr/>
          <a:lstStyle>
            <a:lvl1pPr>
              <a:defRPr/>
            </a:lvl1pPr>
          </a:lstStyle>
          <a:p>
            <a:r>
              <a:rPr lang="en-US"/>
              <a:t>Contact Info</a:t>
            </a:r>
          </a:p>
        </p:txBody>
      </p:sp>
      <p:sp>
        <p:nvSpPr>
          <p:cNvPr id="6" name="灯片编号占位符 5"/>
          <p:cNvSpPr>
            <a:spLocks noGrp="1"/>
          </p:cNvSpPr>
          <p:nvPr>
            <p:ph type="sldNum" sz="quarter" idx="12"/>
          </p:nvPr>
        </p:nvSpPr>
        <p:spPr/>
        <p:txBody>
          <a:bodyPr/>
          <a:lstStyle>
            <a:lvl1pPr>
              <a:defRPr/>
            </a:lvl1pPr>
          </a:lstStyle>
          <a:p>
            <a:fld id="{DEDA421F-5139-4625-81FA-C4CCDB46EACD}" type="slidenum">
              <a:rPr lang="en-US"/>
              <a:pPr/>
              <a:t>‹#›</a:t>
            </a:fld>
            <a:endParaRPr lang="en-US"/>
          </a:p>
        </p:txBody>
      </p:sp>
    </p:spTree>
    <p:extLst>
      <p:ext uri="{BB962C8B-B14F-4D97-AF65-F5344CB8AC3E}">
        <p14:creationId xmlns:p14="http://schemas.microsoft.com/office/powerpoint/2010/main" val="6042565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858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fld id="{6D63084C-8139-49CE-BA71-E37BFB5C7ADB}" type="datetime1">
              <a:rPr lang="en-US" smtClean="0"/>
              <a:t>1/10/2013</a:t>
            </a:fld>
            <a:endParaRPr lang="en-US"/>
          </a:p>
        </p:txBody>
      </p:sp>
      <p:sp>
        <p:nvSpPr>
          <p:cNvPr id="6" name="页脚占位符 5"/>
          <p:cNvSpPr>
            <a:spLocks noGrp="1"/>
          </p:cNvSpPr>
          <p:nvPr>
            <p:ph type="ftr" sz="quarter" idx="11"/>
          </p:nvPr>
        </p:nvSpPr>
        <p:spPr/>
        <p:txBody>
          <a:bodyPr/>
          <a:lstStyle>
            <a:lvl1pPr>
              <a:defRPr/>
            </a:lvl1pPr>
          </a:lstStyle>
          <a:p>
            <a:r>
              <a:rPr lang="en-US"/>
              <a:t>Contact Info</a:t>
            </a:r>
          </a:p>
        </p:txBody>
      </p:sp>
      <p:sp>
        <p:nvSpPr>
          <p:cNvPr id="7" name="灯片编号占位符 6"/>
          <p:cNvSpPr>
            <a:spLocks noGrp="1"/>
          </p:cNvSpPr>
          <p:nvPr>
            <p:ph type="sldNum" sz="quarter" idx="12"/>
          </p:nvPr>
        </p:nvSpPr>
        <p:spPr/>
        <p:txBody>
          <a:bodyPr/>
          <a:lstStyle>
            <a:lvl1pPr>
              <a:defRPr/>
            </a:lvl1pPr>
          </a:lstStyle>
          <a:p>
            <a:fld id="{1C54B46F-636B-4902-9476-7F50651420CD}" type="slidenum">
              <a:rPr lang="en-US"/>
              <a:pPr/>
              <a:t>‹#›</a:t>
            </a:fld>
            <a:endParaRPr lang="en-US"/>
          </a:p>
        </p:txBody>
      </p:sp>
    </p:spTree>
    <p:extLst>
      <p:ext uri="{BB962C8B-B14F-4D97-AF65-F5344CB8AC3E}">
        <p14:creationId xmlns:p14="http://schemas.microsoft.com/office/powerpoint/2010/main" val="237234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lstStyle>
          <a:p>
            <a:fld id="{132F49A7-0F06-4463-9972-B763C755583C}" type="datetime1">
              <a:rPr lang="en-US" smtClean="0"/>
              <a:t>1/10/2013</a:t>
            </a:fld>
            <a:endParaRPr lang="en-US"/>
          </a:p>
        </p:txBody>
      </p:sp>
      <p:sp>
        <p:nvSpPr>
          <p:cNvPr id="8" name="页脚占位符 7"/>
          <p:cNvSpPr>
            <a:spLocks noGrp="1"/>
          </p:cNvSpPr>
          <p:nvPr>
            <p:ph type="ftr" sz="quarter" idx="11"/>
          </p:nvPr>
        </p:nvSpPr>
        <p:spPr/>
        <p:txBody>
          <a:bodyPr/>
          <a:lstStyle>
            <a:lvl1pPr>
              <a:defRPr/>
            </a:lvl1pPr>
          </a:lstStyle>
          <a:p>
            <a:r>
              <a:rPr lang="en-US"/>
              <a:t>Contact Info</a:t>
            </a:r>
          </a:p>
        </p:txBody>
      </p:sp>
      <p:sp>
        <p:nvSpPr>
          <p:cNvPr id="9" name="灯片编号占位符 8"/>
          <p:cNvSpPr>
            <a:spLocks noGrp="1"/>
          </p:cNvSpPr>
          <p:nvPr>
            <p:ph type="sldNum" sz="quarter" idx="12"/>
          </p:nvPr>
        </p:nvSpPr>
        <p:spPr/>
        <p:txBody>
          <a:bodyPr/>
          <a:lstStyle>
            <a:lvl1pPr>
              <a:defRPr/>
            </a:lvl1pPr>
          </a:lstStyle>
          <a:p>
            <a:fld id="{0941749E-BA08-4949-87DF-4D329FF513B5}" type="slidenum">
              <a:rPr lang="en-US"/>
              <a:pPr/>
              <a:t>‹#›</a:t>
            </a:fld>
            <a:endParaRPr lang="en-US"/>
          </a:p>
        </p:txBody>
      </p:sp>
    </p:spTree>
    <p:extLst>
      <p:ext uri="{BB962C8B-B14F-4D97-AF65-F5344CB8AC3E}">
        <p14:creationId xmlns:p14="http://schemas.microsoft.com/office/powerpoint/2010/main" val="152281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vl1pPr>
          </a:lstStyle>
          <a:p>
            <a:fld id="{9BD00997-9F37-4A88-898C-DFE543B33951}" type="datetime1">
              <a:rPr lang="en-US" smtClean="0"/>
              <a:t>1/10/2013</a:t>
            </a:fld>
            <a:endParaRPr lang="en-US"/>
          </a:p>
        </p:txBody>
      </p:sp>
      <p:sp>
        <p:nvSpPr>
          <p:cNvPr id="4" name="页脚占位符 3"/>
          <p:cNvSpPr>
            <a:spLocks noGrp="1"/>
          </p:cNvSpPr>
          <p:nvPr>
            <p:ph type="ftr" sz="quarter" idx="11"/>
          </p:nvPr>
        </p:nvSpPr>
        <p:spPr/>
        <p:txBody>
          <a:bodyPr/>
          <a:lstStyle>
            <a:lvl1pPr>
              <a:defRPr/>
            </a:lvl1pPr>
          </a:lstStyle>
          <a:p>
            <a:r>
              <a:rPr lang="en-US"/>
              <a:t>Contact Info</a:t>
            </a:r>
          </a:p>
        </p:txBody>
      </p:sp>
      <p:sp>
        <p:nvSpPr>
          <p:cNvPr id="5" name="灯片编号占位符 4"/>
          <p:cNvSpPr>
            <a:spLocks noGrp="1"/>
          </p:cNvSpPr>
          <p:nvPr>
            <p:ph type="sldNum" sz="quarter" idx="12"/>
          </p:nvPr>
        </p:nvSpPr>
        <p:spPr/>
        <p:txBody>
          <a:bodyPr/>
          <a:lstStyle>
            <a:lvl1pPr>
              <a:defRPr/>
            </a:lvl1pPr>
          </a:lstStyle>
          <a:p>
            <a:fld id="{B8A1431F-6CAE-4ABA-8CBC-911CCEEEC104}" type="slidenum">
              <a:rPr lang="en-US"/>
              <a:pPr/>
              <a:t>‹#›</a:t>
            </a:fld>
            <a:endParaRPr lang="en-US"/>
          </a:p>
        </p:txBody>
      </p:sp>
    </p:spTree>
    <p:extLst>
      <p:ext uri="{BB962C8B-B14F-4D97-AF65-F5344CB8AC3E}">
        <p14:creationId xmlns:p14="http://schemas.microsoft.com/office/powerpoint/2010/main" val="49975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F4FAC96A-2854-449F-BA73-02B9915BB151}" type="datetime1">
              <a:rPr lang="en-US" smtClean="0"/>
              <a:t>1/10/2013</a:t>
            </a:fld>
            <a:endParaRPr lang="en-US"/>
          </a:p>
        </p:txBody>
      </p:sp>
      <p:sp>
        <p:nvSpPr>
          <p:cNvPr id="3" name="页脚占位符 2"/>
          <p:cNvSpPr>
            <a:spLocks noGrp="1"/>
          </p:cNvSpPr>
          <p:nvPr>
            <p:ph type="ftr" sz="quarter" idx="11"/>
          </p:nvPr>
        </p:nvSpPr>
        <p:spPr/>
        <p:txBody>
          <a:bodyPr/>
          <a:lstStyle>
            <a:lvl1pPr>
              <a:defRPr/>
            </a:lvl1pPr>
          </a:lstStyle>
          <a:p>
            <a:r>
              <a:rPr lang="en-US"/>
              <a:t>Contact Info</a:t>
            </a:r>
          </a:p>
        </p:txBody>
      </p:sp>
      <p:sp>
        <p:nvSpPr>
          <p:cNvPr id="4" name="灯片编号占位符 3"/>
          <p:cNvSpPr>
            <a:spLocks noGrp="1"/>
          </p:cNvSpPr>
          <p:nvPr>
            <p:ph type="sldNum" sz="quarter" idx="12"/>
          </p:nvPr>
        </p:nvSpPr>
        <p:spPr/>
        <p:txBody>
          <a:bodyPr/>
          <a:lstStyle>
            <a:lvl1pPr>
              <a:defRPr/>
            </a:lvl1pPr>
          </a:lstStyle>
          <a:p>
            <a:fld id="{1E1CA77F-D51E-4FB8-A5C4-C22470B97C55}" type="slidenum">
              <a:rPr lang="en-US"/>
              <a:pPr/>
              <a:t>‹#›</a:t>
            </a:fld>
            <a:endParaRPr lang="en-US"/>
          </a:p>
        </p:txBody>
      </p:sp>
    </p:spTree>
    <p:extLst>
      <p:ext uri="{BB962C8B-B14F-4D97-AF65-F5344CB8AC3E}">
        <p14:creationId xmlns:p14="http://schemas.microsoft.com/office/powerpoint/2010/main" val="427929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4184BF55-D962-4A11-A1BF-714EB7E8BFF5}" type="datetime1">
              <a:rPr lang="en-US" smtClean="0"/>
              <a:t>1/10/2013</a:t>
            </a:fld>
            <a:endParaRPr lang="en-US"/>
          </a:p>
        </p:txBody>
      </p:sp>
      <p:sp>
        <p:nvSpPr>
          <p:cNvPr id="6" name="页脚占位符 5"/>
          <p:cNvSpPr>
            <a:spLocks noGrp="1"/>
          </p:cNvSpPr>
          <p:nvPr>
            <p:ph type="ftr" sz="quarter" idx="11"/>
          </p:nvPr>
        </p:nvSpPr>
        <p:spPr/>
        <p:txBody>
          <a:bodyPr/>
          <a:lstStyle>
            <a:lvl1pPr>
              <a:defRPr/>
            </a:lvl1pPr>
          </a:lstStyle>
          <a:p>
            <a:r>
              <a:rPr lang="en-US"/>
              <a:t>Contact Info</a:t>
            </a:r>
          </a:p>
        </p:txBody>
      </p:sp>
      <p:sp>
        <p:nvSpPr>
          <p:cNvPr id="7" name="灯片编号占位符 6"/>
          <p:cNvSpPr>
            <a:spLocks noGrp="1"/>
          </p:cNvSpPr>
          <p:nvPr>
            <p:ph type="sldNum" sz="quarter" idx="12"/>
          </p:nvPr>
        </p:nvSpPr>
        <p:spPr/>
        <p:txBody>
          <a:bodyPr/>
          <a:lstStyle>
            <a:lvl1pPr>
              <a:defRPr/>
            </a:lvl1pPr>
          </a:lstStyle>
          <a:p>
            <a:fld id="{ABD21583-6FE9-44E5-B9AA-2A50DD68EC49}" type="slidenum">
              <a:rPr lang="en-US"/>
              <a:pPr/>
              <a:t>‹#›</a:t>
            </a:fld>
            <a:endParaRPr lang="en-US"/>
          </a:p>
        </p:txBody>
      </p:sp>
    </p:spTree>
    <p:extLst>
      <p:ext uri="{BB962C8B-B14F-4D97-AF65-F5344CB8AC3E}">
        <p14:creationId xmlns:p14="http://schemas.microsoft.com/office/powerpoint/2010/main" val="328901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F8643AA6-9706-4C19-B903-E0D31E7E856C}" type="datetime1">
              <a:rPr lang="en-US" smtClean="0"/>
              <a:t>1/10/2013</a:t>
            </a:fld>
            <a:endParaRPr lang="en-US"/>
          </a:p>
        </p:txBody>
      </p:sp>
      <p:sp>
        <p:nvSpPr>
          <p:cNvPr id="6" name="页脚占位符 5"/>
          <p:cNvSpPr>
            <a:spLocks noGrp="1"/>
          </p:cNvSpPr>
          <p:nvPr>
            <p:ph type="ftr" sz="quarter" idx="11"/>
          </p:nvPr>
        </p:nvSpPr>
        <p:spPr/>
        <p:txBody>
          <a:bodyPr/>
          <a:lstStyle>
            <a:lvl1pPr>
              <a:defRPr/>
            </a:lvl1pPr>
          </a:lstStyle>
          <a:p>
            <a:r>
              <a:rPr lang="en-US"/>
              <a:t>Contact Info</a:t>
            </a:r>
          </a:p>
        </p:txBody>
      </p:sp>
      <p:sp>
        <p:nvSpPr>
          <p:cNvPr id="7" name="灯片编号占位符 6"/>
          <p:cNvSpPr>
            <a:spLocks noGrp="1"/>
          </p:cNvSpPr>
          <p:nvPr>
            <p:ph type="sldNum" sz="quarter" idx="12"/>
          </p:nvPr>
        </p:nvSpPr>
        <p:spPr/>
        <p:txBody>
          <a:bodyPr/>
          <a:lstStyle>
            <a:lvl1pPr>
              <a:defRPr/>
            </a:lvl1pPr>
          </a:lstStyle>
          <a:p>
            <a:fld id="{F7AC5B74-D0FA-4E59-AEFF-2274B387D9CF}" type="slidenum">
              <a:rPr lang="en-US"/>
              <a:pPr/>
              <a:t>‹#›</a:t>
            </a:fld>
            <a:endParaRPr lang="en-US"/>
          </a:p>
        </p:txBody>
      </p:sp>
    </p:spTree>
    <p:extLst>
      <p:ext uri="{BB962C8B-B14F-4D97-AF65-F5344CB8AC3E}">
        <p14:creationId xmlns:p14="http://schemas.microsoft.com/office/powerpoint/2010/main" val="161286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16">
            <a:extLst>
              <a:ext uri="{28A0092B-C50C-407E-A947-70E740481C1C}">
                <a14:useLocalDpi xmlns:a14="http://schemas.microsoft.com/office/drawing/2010/main" val="0"/>
              </a:ext>
            </a:extLst>
          </a:blip>
          <a:srcRect t="3279"/>
          <a:stretch>
            <a:fillRect/>
          </a:stretch>
        </p:blipFill>
        <p:spPr bwMode="auto">
          <a:xfrm>
            <a:off x="0" y="6477000"/>
            <a:ext cx="914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1828800" y="304800"/>
            <a:ext cx="533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7" name="Rectangle 3"/>
          <p:cNvSpPr>
            <a:spLocks noGrp="1" noChangeArrowheads="1"/>
          </p:cNvSpPr>
          <p:nvPr>
            <p:ph type="body" idx="1"/>
          </p:nvPr>
        </p:nvSpPr>
        <p:spPr bwMode="auto">
          <a:xfrm>
            <a:off x="685800" y="1219200"/>
            <a:ext cx="7772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35" name="Rectangle 11"/>
          <p:cNvSpPr>
            <a:spLocks noGrp="1" noChangeArrowheads="1"/>
          </p:cNvSpPr>
          <p:nvPr>
            <p:ph type="dt" sz="half" idx="2"/>
          </p:nvPr>
        </p:nvSpPr>
        <p:spPr bwMode="auto">
          <a:xfrm>
            <a:off x="381000" y="6553200"/>
            <a:ext cx="21336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1A18063-3651-404B-BABE-C11F6560D831}" type="datetime1">
              <a:rPr lang="en-US" smtClean="0"/>
              <a:t>1/10/2013</a:t>
            </a:fld>
            <a:endParaRPr lang="en-US"/>
          </a:p>
        </p:txBody>
      </p:sp>
      <p:sp>
        <p:nvSpPr>
          <p:cNvPr id="1036" name="Rectangle 12"/>
          <p:cNvSpPr>
            <a:spLocks noGrp="1" noChangeArrowheads="1"/>
          </p:cNvSpPr>
          <p:nvPr>
            <p:ph type="ftr" sz="quarter" idx="3"/>
          </p:nvPr>
        </p:nvSpPr>
        <p:spPr bwMode="auto">
          <a:xfrm>
            <a:off x="3124200" y="6550025"/>
            <a:ext cx="33528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Contact Info</a:t>
            </a:r>
          </a:p>
        </p:txBody>
      </p:sp>
      <p:sp>
        <p:nvSpPr>
          <p:cNvPr id="1037" name="Rectangle 13"/>
          <p:cNvSpPr>
            <a:spLocks noGrp="1" noChangeArrowheads="1"/>
          </p:cNvSpPr>
          <p:nvPr>
            <p:ph type="sldNum" sz="quarter" idx="4"/>
          </p:nvPr>
        </p:nvSpPr>
        <p:spPr bwMode="auto">
          <a:xfrm>
            <a:off x="7696200" y="6550025"/>
            <a:ext cx="7620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5E98AE5-63F0-4153-959F-792C8BB2A94F}" type="slidenum">
              <a:rPr lang="en-US"/>
              <a:pPr/>
              <a:t>‹#›</a:t>
            </a:fld>
            <a:endParaRPr lang="en-US"/>
          </a:p>
        </p:txBody>
      </p:sp>
      <p:pic>
        <p:nvPicPr>
          <p:cNvPr id="1038"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r="754"/>
          <a:stretch>
            <a:fillRect/>
          </a:stretch>
        </p:blipFill>
        <p:spPr bwMode="auto">
          <a:xfrm>
            <a:off x="457200" y="82550"/>
            <a:ext cx="12954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8">
            <a:extLst>
              <a:ext uri="{28A0092B-C50C-407E-A947-70E740481C1C}">
                <a14:useLocalDpi xmlns:a14="http://schemas.microsoft.com/office/drawing/2010/main" val="0"/>
              </a:ext>
            </a:extLst>
          </a:blip>
          <a:srcRect b="54572"/>
          <a:stretch>
            <a:fillRect/>
          </a:stretch>
        </p:blipFill>
        <p:spPr bwMode="auto">
          <a:xfrm>
            <a:off x="533400" y="992188"/>
            <a:ext cx="8001000" cy="7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99"/>
          </a:solidFill>
          <a:latin typeface="+mj-lt"/>
          <a:ea typeface="+mj-ea"/>
          <a:cs typeface="+mj-cs"/>
        </a:defRPr>
      </a:lvl1pPr>
      <a:lvl2pPr algn="ctr" rtl="0" eaLnBrk="1" fontAlgn="base" hangingPunct="1">
        <a:spcBef>
          <a:spcPct val="0"/>
        </a:spcBef>
        <a:spcAft>
          <a:spcPct val="0"/>
        </a:spcAft>
        <a:defRPr sz="3200">
          <a:solidFill>
            <a:srgbClr val="000099"/>
          </a:solidFill>
          <a:latin typeface="Arial" charset="0"/>
          <a:ea typeface="新細明體" pitchFamily="18" charset="-120"/>
        </a:defRPr>
      </a:lvl2pPr>
      <a:lvl3pPr algn="ctr" rtl="0" eaLnBrk="1" fontAlgn="base" hangingPunct="1">
        <a:spcBef>
          <a:spcPct val="0"/>
        </a:spcBef>
        <a:spcAft>
          <a:spcPct val="0"/>
        </a:spcAft>
        <a:defRPr sz="3200">
          <a:solidFill>
            <a:srgbClr val="000099"/>
          </a:solidFill>
          <a:latin typeface="Arial" charset="0"/>
          <a:ea typeface="新細明體" pitchFamily="18" charset="-120"/>
        </a:defRPr>
      </a:lvl3pPr>
      <a:lvl4pPr algn="ctr" rtl="0" eaLnBrk="1" fontAlgn="base" hangingPunct="1">
        <a:spcBef>
          <a:spcPct val="0"/>
        </a:spcBef>
        <a:spcAft>
          <a:spcPct val="0"/>
        </a:spcAft>
        <a:defRPr sz="3200">
          <a:solidFill>
            <a:srgbClr val="000099"/>
          </a:solidFill>
          <a:latin typeface="Arial" charset="0"/>
          <a:ea typeface="新細明體" pitchFamily="18" charset="-120"/>
        </a:defRPr>
      </a:lvl4pPr>
      <a:lvl5pPr algn="ctr" rtl="0" eaLnBrk="1" fontAlgn="base" hangingPunct="1">
        <a:spcBef>
          <a:spcPct val="0"/>
        </a:spcBef>
        <a:spcAft>
          <a:spcPct val="0"/>
        </a:spcAft>
        <a:defRPr sz="3200">
          <a:solidFill>
            <a:srgbClr val="000099"/>
          </a:solidFill>
          <a:latin typeface="Arial" charset="0"/>
          <a:ea typeface="新細明體" pitchFamily="18" charset="-120"/>
        </a:defRPr>
      </a:lvl5pPr>
      <a:lvl6pPr marL="457200" algn="ctr" rtl="0" eaLnBrk="1" fontAlgn="base" hangingPunct="1">
        <a:spcBef>
          <a:spcPct val="0"/>
        </a:spcBef>
        <a:spcAft>
          <a:spcPct val="0"/>
        </a:spcAft>
        <a:defRPr sz="3200">
          <a:solidFill>
            <a:srgbClr val="000099"/>
          </a:solidFill>
          <a:latin typeface="Arial" charset="0"/>
          <a:ea typeface="新細明體" pitchFamily="18" charset="-120"/>
        </a:defRPr>
      </a:lvl6pPr>
      <a:lvl7pPr marL="914400" algn="ctr" rtl="0" eaLnBrk="1" fontAlgn="base" hangingPunct="1">
        <a:spcBef>
          <a:spcPct val="0"/>
        </a:spcBef>
        <a:spcAft>
          <a:spcPct val="0"/>
        </a:spcAft>
        <a:defRPr sz="3200">
          <a:solidFill>
            <a:srgbClr val="000099"/>
          </a:solidFill>
          <a:latin typeface="Arial" charset="0"/>
          <a:ea typeface="新細明體" pitchFamily="18" charset="-120"/>
        </a:defRPr>
      </a:lvl7pPr>
      <a:lvl8pPr marL="1371600" algn="ctr" rtl="0" eaLnBrk="1" fontAlgn="base" hangingPunct="1">
        <a:spcBef>
          <a:spcPct val="0"/>
        </a:spcBef>
        <a:spcAft>
          <a:spcPct val="0"/>
        </a:spcAft>
        <a:defRPr sz="3200">
          <a:solidFill>
            <a:srgbClr val="000099"/>
          </a:solidFill>
          <a:latin typeface="Arial" charset="0"/>
          <a:ea typeface="新細明體" pitchFamily="18" charset="-120"/>
        </a:defRPr>
      </a:lvl8pPr>
      <a:lvl9pPr marL="1828800" algn="ctr" rtl="0" eaLnBrk="1" fontAlgn="base" hangingPunct="1">
        <a:spcBef>
          <a:spcPct val="0"/>
        </a:spcBef>
        <a:spcAft>
          <a:spcPct val="0"/>
        </a:spcAft>
        <a:defRPr sz="3200">
          <a:solidFill>
            <a:srgbClr val="000099"/>
          </a:solidFill>
          <a:latin typeface="Arial" charset="0"/>
          <a:ea typeface="新細明體" pitchFamily="18" charset="-12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 Id="rId9"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2.xml"/><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Microsoft_Word_97_-_2003_Document1.doc"/><Relationship Id="rId10" Type="http://schemas.openxmlformats.org/officeDocument/2006/relationships/image" Target="../media/image22.wmf"/><Relationship Id="rId4" Type="http://schemas.openxmlformats.org/officeDocument/2006/relationships/oleObject" Target="../embeddings/oleObject7.bin"/><Relationship Id="rId9"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7.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5.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2.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8.wmf"/><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37.wmf"/><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9.xml"/><Relationship Id="rId7"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39.wmf"/><Relationship Id="rId10" Type="http://schemas.openxmlformats.org/officeDocument/2006/relationships/image" Target="../media/image41.wmf"/><Relationship Id="rId4" Type="http://schemas.openxmlformats.org/officeDocument/2006/relationships/oleObject" Target="../embeddings/oleObject24.bin"/><Relationship Id="rId9"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oleObject" Target="../embeddings/oleObject32.bin"/><Relationship Id="rId3" Type="http://schemas.openxmlformats.org/officeDocument/2006/relationships/notesSlide" Target="../notesSlides/notesSlide20.xml"/><Relationship Id="rId7" Type="http://schemas.openxmlformats.org/officeDocument/2006/relationships/image" Target="../media/image44.wmf"/><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oleObject" Target="../embeddings/oleObject31.bin"/><Relationship Id="rId5" Type="http://schemas.openxmlformats.org/officeDocument/2006/relationships/image" Target="../media/image43.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5.wmf"/><Relationship Id="rId14" Type="http://schemas.openxmlformats.org/officeDocument/2006/relationships/image" Target="../media/image4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1.wmf"/><Relationship Id="rId4" Type="http://schemas.openxmlformats.org/officeDocument/2006/relationships/oleObject" Target="../embeddings/oleObject3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6.w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40.bin"/><Relationship Id="rId5" Type="http://schemas.openxmlformats.org/officeDocument/2006/relationships/image" Target="../media/image55.wmf"/><Relationship Id="rId4"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27.xml"/><Relationship Id="rId7" Type="http://schemas.openxmlformats.org/officeDocument/2006/relationships/oleObject" Target="../embeddings/oleObject43.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9.wmf"/><Relationship Id="rId11" Type="http://schemas.openxmlformats.org/officeDocument/2006/relationships/oleObject" Target="../embeddings/oleObject45.bin"/><Relationship Id="rId5" Type="http://schemas.openxmlformats.org/officeDocument/2006/relationships/oleObject" Target="../embeddings/Microsoft_Word_97_-_2003_Document3.doc"/><Relationship Id="rId10" Type="http://schemas.openxmlformats.org/officeDocument/2006/relationships/image" Target="../media/image61.wmf"/><Relationship Id="rId4" Type="http://schemas.openxmlformats.org/officeDocument/2006/relationships/oleObject" Target="../embeddings/oleObject42.bin"/><Relationship Id="rId9"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5.png"/><Relationship Id="rId5" Type="http://schemas.openxmlformats.org/officeDocument/2006/relationships/image" Target="../media/image64.wmf"/><Relationship Id="rId4" Type="http://schemas.openxmlformats.org/officeDocument/2006/relationships/oleObject" Target="../embeddings/oleObject4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71.wmf"/><Relationship Id="rId3" Type="http://schemas.openxmlformats.org/officeDocument/2006/relationships/notesSlide" Target="../notesSlides/notesSlide30.xml"/><Relationship Id="rId7" Type="http://schemas.openxmlformats.org/officeDocument/2006/relationships/oleObject" Target="../embeddings/oleObject48.bin"/><Relationship Id="rId12"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20.vml"/><Relationship Id="rId6" Type="http://schemas.openxmlformats.org/officeDocument/2006/relationships/image" Target="../media/image68.emf"/><Relationship Id="rId11" Type="http://schemas.openxmlformats.org/officeDocument/2006/relationships/image" Target="../media/image70.wmf"/><Relationship Id="rId5" Type="http://schemas.openxmlformats.org/officeDocument/2006/relationships/oleObject" Target="../embeddings/Microsoft_Word_97_-_2003_Document4.doc"/><Relationship Id="rId15" Type="http://schemas.openxmlformats.org/officeDocument/2006/relationships/image" Target="../media/image72.wmf"/><Relationship Id="rId10" Type="http://schemas.openxmlformats.org/officeDocument/2006/relationships/oleObject" Target="../embeddings/Microsoft_Word_97_-_2003_Document5.doc"/><Relationship Id="rId4" Type="http://schemas.openxmlformats.org/officeDocument/2006/relationships/oleObject" Target="../embeddings/oleObject47.bin"/><Relationship Id="rId9" Type="http://schemas.openxmlformats.org/officeDocument/2006/relationships/oleObject" Target="../embeddings/oleObject49.bin"/><Relationship Id="rId14" Type="http://schemas.openxmlformats.org/officeDocument/2006/relationships/oleObject" Target="../embeddings/oleObject51.bin"/></Relationships>
</file>

<file path=ppt/slides/_rels/slide43.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notesSlide" Target="../notesSlides/notesSlide31.xml"/><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4.wmf"/><Relationship Id="rId5" Type="http://schemas.openxmlformats.org/officeDocument/2006/relationships/oleObject" Target="../embeddings/Microsoft_Word_97_-_2003_Document6.doc"/><Relationship Id="rId4" Type="http://schemas.openxmlformats.org/officeDocument/2006/relationships/oleObject" Target="../embeddings/oleObject52.bin"/><Relationship Id="rId9"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78.wmf"/><Relationship Id="rId5" Type="http://schemas.openxmlformats.org/officeDocument/2006/relationships/oleObject" Target="../embeddings/oleObject55.bin"/><Relationship Id="rId4" Type="http://schemas.openxmlformats.org/officeDocument/2006/relationships/image" Target="../media/image77.wmf"/></Relationships>
</file>

<file path=ppt/slides/_rels/slide45.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32.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7.bin"/><Relationship Id="rId5" Type="http://schemas.openxmlformats.org/officeDocument/2006/relationships/image" Target="../media/image80.wmf"/><Relationship Id="rId4" Type="http://schemas.openxmlformats.org/officeDocument/2006/relationships/oleObject" Target="../embeddings/oleObject56.bin"/><Relationship Id="rId9" Type="http://schemas.openxmlformats.org/officeDocument/2006/relationships/image" Target="../media/image82.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85.wmf"/><Relationship Id="rId4" Type="http://schemas.openxmlformats.org/officeDocument/2006/relationships/oleObject" Target="../embeddings/oleObject6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9" name="Rectangle 3"/>
          <p:cNvSpPr>
            <a:spLocks noGrp="1" noChangeArrowheads="1"/>
          </p:cNvSpPr>
          <p:nvPr>
            <p:ph idx="1"/>
          </p:nvPr>
        </p:nvSpPr>
        <p:spPr>
          <a:xfrm>
            <a:off x="685800" y="1905000"/>
            <a:ext cx="7772400" cy="3505200"/>
          </a:xfrm>
        </p:spPr>
        <p:txBody>
          <a:bodyPr/>
          <a:lstStyle/>
          <a:p>
            <a:pPr algn="ctr">
              <a:lnSpc>
                <a:spcPct val="90000"/>
              </a:lnSpc>
              <a:buNone/>
            </a:pPr>
            <a:r>
              <a:rPr lang="en-US" sz="3200" dirty="0" smtClean="0"/>
              <a:t>Chapter 3: Modeling Process Quality</a:t>
            </a:r>
          </a:p>
          <a:p>
            <a:pPr lvl="1">
              <a:lnSpc>
                <a:spcPct val="90000"/>
              </a:lnSpc>
            </a:pPr>
            <a:endParaRPr lang="en-US" sz="2400" dirty="0" smtClean="0"/>
          </a:p>
          <a:p>
            <a:pPr lvl="1">
              <a:lnSpc>
                <a:spcPct val="90000"/>
              </a:lnSpc>
            </a:pPr>
            <a:r>
              <a:rPr lang="en-US" sz="2400" dirty="0" smtClean="0"/>
              <a:t>Describing Variation</a:t>
            </a:r>
          </a:p>
          <a:p>
            <a:pPr lvl="2">
              <a:lnSpc>
                <a:spcPct val="90000"/>
              </a:lnSpc>
            </a:pPr>
            <a:r>
              <a:rPr lang="en-US" sz="2000" dirty="0" smtClean="0"/>
              <a:t>	Frequency Distribution &amp; Histogram</a:t>
            </a:r>
          </a:p>
          <a:p>
            <a:pPr lvl="2">
              <a:lnSpc>
                <a:spcPct val="90000"/>
              </a:lnSpc>
            </a:pPr>
            <a:r>
              <a:rPr lang="en-US" sz="2000" dirty="0" smtClean="0"/>
              <a:t>	Numerical Summary of Data</a:t>
            </a:r>
          </a:p>
          <a:p>
            <a:pPr lvl="2">
              <a:lnSpc>
                <a:spcPct val="90000"/>
              </a:lnSpc>
            </a:pPr>
            <a:r>
              <a:rPr lang="en-US" sz="2000" dirty="0" smtClean="0"/>
              <a:t>	Probability Distribution</a:t>
            </a:r>
          </a:p>
          <a:p>
            <a:pPr lvl="1">
              <a:lnSpc>
                <a:spcPct val="90000"/>
              </a:lnSpc>
            </a:pPr>
            <a:r>
              <a:rPr lang="en-US" sz="2400" dirty="0" smtClean="0"/>
              <a:t>Important Distributions</a:t>
            </a:r>
          </a:p>
          <a:p>
            <a:pPr lvl="1">
              <a:lnSpc>
                <a:spcPct val="90000"/>
              </a:lnSpc>
            </a:pPr>
            <a:r>
              <a:rPr lang="en-US" sz="2400" dirty="0" smtClean="0"/>
              <a:t>Some Useful Approximations</a:t>
            </a:r>
          </a:p>
        </p:txBody>
      </p:sp>
      <p:sp>
        <p:nvSpPr>
          <p:cNvPr id="2" name="灯片编号占位符 1"/>
          <p:cNvSpPr>
            <a:spLocks noGrp="1"/>
          </p:cNvSpPr>
          <p:nvPr>
            <p:ph type="sldNum" sz="quarter" idx="12"/>
          </p:nvPr>
        </p:nvSpPr>
        <p:spPr/>
        <p:txBody>
          <a:bodyPr/>
          <a:lstStyle/>
          <a:p>
            <a:fld id="{32028A27-99B6-410A-A99D-60B69B2DC820}" type="slidenum">
              <a:rPr lang="en-US" smtClean="0"/>
              <a:pPr/>
              <a:t>1</a:t>
            </a:fld>
            <a:endParaRPr lang="en-US"/>
          </a:p>
        </p:txBody>
      </p:sp>
    </p:spTree>
  </p:cSld>
  <p:clrMapOvr>
    <a:masterClrMapping/>
  </p:clrMapOvr>
  <p:timing>
    <p:tnLst>
      <p:par>
        <p:cTn id="1" dur="indefinite" restart="never" nodeType="tmRoot"/>
      </p:par>
    </p:tnLst>
    <p:bldLst>
      <p:bldP spid="97689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28800" y="304800"/>
            <a:ext cx="6324600" cy="609600"/>
          </a:xfrm>
          <a:noFill/>
        </p:spPr>
        <p:txBody>
          <a:bodyPr/>
          <a:lstStyle/>
          <a:p>
            <a:r>
              <a:rPr lang="en-US" dirty="0" smtClean="0"/>
              <a:t>Interpretation based on the Frequency Histogram</a:t>
            </a:r>
          </a:p>
        </p:txBody>
      </p:sp>
      <p:sp>
        <p:nvSpPr>
          <p:cNvPr id="20483" name="Rectangle 3"/>
          <p:cNvSpPr>
            <a:spLocks noGrp="1" noChangeArrowheads="1"/>
          </p:cNvSpPr>
          <p:nvPr>
            <p:ph idx="1"/>
          </p:nvPr>
        </p:nvSpPr>
        <p:spPr>
          <a:noFill/>
        </p:spPr>
        <p:txBody>
          <a:bodyPr/>
          <a:lstStyle/>
          <a:p>
            <a:pPr>
              <a:buFontTx/>
              <a:buNone/>
            </a:pPr>
            <a:r>
              <a:rPr lang="en-US" sz="2000" dirty="0" smtClean="0"/>
              <a:t>Visual Display of Three Properties of Sample Data</a:t>
            </a:r>
            <a:endParaRPr lang="en-US" sz="2400" dirty="0" smtClean="0"/>
          </a:p>
          <a:p>
            <a:r>
              <a:rPr lang="en-US" dirty="0" smtClean="0"/>
              <a:t>Shape:</a:t>
            </a:r>
          </a:p>
          <a:p>
            <a:pPr lvl="1"/>
            <a:r>
              <a:rPr lang="en-US" dirty="0" smtClean="0"/>
              <a:t>roughly symmetric and </a:t>
            </a:r>
            <a:r>
              <a:rPr lang="en-US" dirty="0" err="1" smtClean="0"/>
              <a:t>unimodal</a:t>
            </a:r>
            <a:endParaRPr lang="en-US" dirty="0" smtClean="0"/>
          </a:p>
          <a:p>
            <a:r>
              <a:rPr lang="en-US" dirty="0" smtClean="0"/>
              <a:t>The center tendency or location</a:t>
            </a:r>
          </a:p>
          <a:p>
            <a:pPr lvl="1"/>
            <a:r>
              <a:rPr lang="en-US" dirty="0" smtClean="0"/>
              <a:t>the points tend to cluster near 450.</a:t>
            </a:r>
          </a:p>
          <a:p>
            <a:r>
              <a:rPr lang="en-US" dirty="0" smtClean="0"/>
              <a:t>Scatter or spread range</a:t>
            </a:r>
          </a:p>
          <a:p>
            <a:pPr lvl="1"/>
            <a:r>
              <a:rPr lang="en-US" dirty="0"/>
              <a:t> </a:t>
            </a:r>
            <a:r>
              <a:rPr lang="en-US" dirty="0" smtClean="0"/>
              <a:t>From 413 to 487</a:t>
            </a:r>
          </a:p>
          <a:p>
            <a:r>
              <a:rPr lang="en-US" dirty="0" smtClean="0"/>
              <a:t>Outliers</a:t>
            </a:r>
            <a:endParaRPr lang="en-US" dirty="0"/>
          </a:p>
        </p:txBody>
      </p:sp>
      <p:sp>
        <p:nvSpPr>
          <p:cNvPr id="2" name="灯片编号占位符 1"/>
          <p:cNvSpPr>
            <a:spLocks noGrp="1"/>
          </p:cNvSpPr>
          <p:nvPr>
            <p:ph type="sldNum" sz="quarter" idx="12"/>
          </p:nvPr>
        </p:nvSpPr>
        <p:spPr/>
        <p:txBody>
          <a:bodyPr/>
          <a:lstStyle/>
          <a:p>
            <a:fld id="{32028A27-99B6-410A-A99D-60B69B2DC820}"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1981200" y="228600"/>
            <a:ext cx="5334000" cy="609600"/>
          </a:xfrm>
        </p:spPr>
        <p:txBody>
          <a:bodyPr/>
          <a:lstStyle/>
          <a:p>
            <a:r>
              <a:rPr lang="en-US" dirty="0" smtClean="0"/>
              <a:t>The Box Plot</a:t>
            </a:r>
            <a:br>
              <a:rPr lang="en-US" dirty="0" smtClean="0"/>
            </a:br>
            <a:r>
              <a:rPr lang="en-US" dirty="0" smtClean="0"/>
              <a:t>(or Box-and-Whisker Plot)</a:t>
            </a:r>
          </a:p>
        </p:txBody>
      </p:sp>
      <p:pic>
        <p:nvPicPr>
          <p:cNvPr id="21507" name="Picture 7"/>
          <p:cNvPicPr>
            <a:picLocks noChangeAspect="1" noChangeArrowheads="1"/>
          </p:cNvPicPr>
          <p:nvPr/>
        </p:nvPicPr>
        <p:blipFill>
          <a:blip r:embed="rId2" cstate="print"/>
          <a:srcRect/>
          <a:stretch>
            <a:fillRect/>
          </a:stretch>
        </p:blipFill>
        <p:spPr bwMode="auto">
          <a:xfrm>
            <a:off x="3479800" y="3705225"/>
            <a:ext cx="4814888" cy="1985963"/>
          </a:xfrm>
          <a:prstGeom prst="rect">
            <a:avLst/>
          </a:prstGeom>
          <a:noFill/>
          <a:ln w="9525">
            <a:noFill/>
            <a:miter lim="800000"/>
            <a:headEnd/>
            <a:tailEnd/>
          </a:ln>
        </p:spPr>
      </p:pic>
      <p:pic>
        <p:nvPicPr>
          <p:cNvPr id="21508" name="Picture 8"/>
          <p:cNvPicPr>
            <a:picLocks noChangeAspect="1" noChangeArrowheads="1"/>
          </p:cNvPicPr>
          <p:nvPr/>
        </p:nvPicPr>
        <p:blipFill>
          <a:blip r:embed="rId3" cstate="print"/>
          <a:srcRect/>
          <a:stretch>
            <a:fillRect/>
          </a:stretch>
        </p:blipFill>
        <p:spPr bwMode="auto">
          <a:xfrm>
            <a:off x="581025" y="1811338"/>
            <a:ext cx="2933700" cy="1895475"/>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B8A1431F-6CAE-4ABA-8CBC-911CCEEEC10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685800" y="304800"/>
            <a:ext cx="7772400" cy="609600"/>
          </a:xfrm>
        </p:spPr>
        <p:txBody>
          <a:bodyPr/>
          <a:lstStyle/>
          <a:p>
            <a:r>
              <a:rPr lang="en-US" dirty="0" smtClean="0"/>
              <a:t>Comparative Box Plots</a:t>
            </a:r>
          </a:p>
        </p:txBody>
      </p:sp>
      <p:pic>
        <p:nvPicPr>
          <p:cNvPr id="22531" name="Picture 5"/>
          <p:cNvPicPr>
            <a:picLocks noChangeAspect="1" noChangeArrowheads="1"/>
          </p:cNvPicPr>
          <p:nvPr/>
        </p:nvPicPr>
        <p:blipFill>
          <a:blip r:embed="rId2" cstate="print"/>
          <a:srcRect/>
          <a:stretch>
            <a:fillRect/>
          </a:stretch>
        </p:blipFill>
        <p:spPr bwMode="auto">
          <a:xfrm>
            <a:off x="1866900" y="1265238"/>
            <a:ext cx="5186363" cy="5081587"/>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B8A1431F-6CAE-4ABA-8CBC-911CCEEEC10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152400"/>
            <a:ext cx="5715000" cy="609600"/>
          </a:xfrm>
        </p:spPr>
        <p:txBody>
          <a:bodyPr/>
          <a:lstStyle/>
          <a:p>
            <a:r>
              <a:rPr lang="en-US" dirty="0" smtClean="0"/>
              <a:t>Method 2: Numerical Summary of Data</a:t>
            </a:r>
          </a:p>
        </p:txBody>
      </p:sp>
      <p:sp>
        <p:nvSpPr>
          <p:cNvPr id="23555" name="Rectangle 3"/>
          <p:cNvSpPr>
            <a:spLocks noGrp="1" noChangeArrowheads="1"/>
          </p:cNvSpPr>
          <p:nvPr>
            <p:ph idx="1"/>
          </p:nvPr>
        </p:nvSpPr>
        <p:spPr>
          <a:xfrm>
            <a:off x="685800" y="1752600"/>
            <a:ext cx="7772400" cy="4114800"/>
          </a:xfrm>
        </p:spPr>
        <p:txBody>
          <a:bodyPr/>
          <a:lstStyle/>
          <a:p>
            <a:r>
              <a:rPr lang="en-US" sz="2400" dirty="0" smtClean="0"/>
              <a:t>Definition of Statistic:</a:t>
            </a:r>
          </a:p>
          <a:p>
            <a:pPr lvl="1"/>
            <a:r>
              <a:rPr lang="en-US" sz="2400" b="0" dirty="0" smtClean="0"/>
              <a:t>Let </a:t>
            </a:r>
            <a:r>
              <a:rPr lang="en-US" sz="2400" b="0" i="1" dirty="0" smtClean="0">
                <a:latin typeface="Times New Roman" pitchFamily="18" charset="0"/>
              </a:rPr>
              <a:t>x</a:t>
            </a:r>
            <a:r>
              <a:rPr lang="en-US" sz="2400" b="0" i="1" baseline="-25000" dirty="0" smtClean="0">
                <a:latin typeface="Times New Roman" pitchFamily="18" charset="0"/>
              </a:rPr>
              <a:t>1</a:t>
            </a:r>
            <a:r>
              <a:rPr lang="en-US" sz="2400" b="0" i="1" dirty="0" smtClean="0">
                <a:latin typeface="Times New Roman" pitchFamily="18" charset="0"/>
              </a:rPr>
              <a:t>, …, </a:t>
            </a:r>
            <a:r>
              <a:rPr lang="en-US" sz="2400" b="0" i="1" dirty="0" err="1" smtClean="0">
                <a:latin typeface="Times New Roman" pitchFamily="18" charset="0"/>
              </a:rPr>
              <a:t>x</a:t>
            </a:r>
            <a:r>
              <a:rPr lang="en-US" sz="2400" b="0" i="1" baseline="-25000" dirty="0" err="1" smtClean="0">
                <a:latin typeface="Times New Roman" pitchFamily="18" charset="0"/>
              </a:rPr>
              <a:t>n</a:t>
            </a:r>
            <a:r>
              <a:rPr lang="en-US" sz="2400" b="0" dirty="0" smtClean="0"/>
              <a:t> be a random sample of size </a:t>
            </a:r>
            <a:r>
              <a:rPr lang="en-US" sz="2400" b="0" i="1" dirty="0" smtClean="0">
                <a:latin typeface="Times New Roman" pitchFamily="18" charset="0"/>
              </a:rPr>
              <a:t>n</a:t>
            </a:r>
            <a:r>
              <a:rPr lang="en-US" sz="2400" b="0" dirty="0" smtClean="0"/>
              <a:t> from a population and let </a:t>
            </a:r>
            <a:r>
              <a:rPr lang="en-US" sz="2400" b="0" i="1" dirty="0" smtClean="0">
                <a:latin typeface="Times New Roman" pitchFamily="18" charset="0"/>
              </a:rPr>
              <a:t>T</a:t>
            </a:r>
            <a:r>
              <a:rPr lang="en-US" sz="2400" b="0" dirty="0" smtClean="0"/>
              <a:t>(</a:t>
            </a:r>
            <a:r>
              <a:rPr lang="en-US" sz="2400" b="0" i="1" dirty="0" smtClean="0">
                <a:latin typeface="Times New Roman" pitchFamily="18" charset="0"/>
              </a:rPr>
              <a:t>x</a:t>
            </a:r>
            <a:r>
              <a:rPr lang="en-US" sz="2400" b="0" i="1" baseline="-25000" dirty="0" smtClean="0">
                <a:latin typeface="Times New Roman" pitchFamily="18" charset="0"/>
              </a:rPr>
              <a:t>1</a:t>
            </a:r>
            <a:r>
              <a:rPr lang="en-US" sz="2400" b="0" dirty="0" smtClean="0"/>
              <a:t>, …, </a:t>
            </a:r>
            <a:r>
              <a:rPr lang="en-US" sz="2400" b="0" i="1" dirty="0" err="1" smtClean="0">
                <a:latin typeface="Times New Roman" pitchFamily="18" charset="0"/>
              </a:rPr>
              <a:t>x</a:t>
            </a:r>
            <a:r>
              <a:rPr lang="en-US" sz="2400" b="0" i="1" baseline="-25000" dirty="0" err="1" smtClean="0">
                <a:latin typeface="Times New Roman" pitchFamily="18" charset="0"/>
              </a:rPr>
              <a:t>n</a:t>
            </a:r>
            <a:r>
              <a:rPr lang="en-US" sz="2400" b="0" dirty="0" smtClean="0"/>
              <a:t>) be a real-valued or vector-valued function whose domain includes the sample space of (</a:t>
            </a:r>
            <a:r>
              <a:rPr lang="en-US" sz="2400" b="0" i="1" dirty="0" smtClean="0">
                <a:latin typeface="Times New Roman" pitchFamily="18" charset="0"/>
              </a:rPr>
              <a:t>x</a:t>
            </a:r>
            <a:r>
              <a:rPr lang="en-US" sz="2400" b="0" i="1" baseline="-25000" dirty="0" smtClean="0">
                <a:latin typeface="Times New Roman" pitchFamily="18" charset="0"/>
              </a:rPr>
              <a:t>1</a:t>
            </a:r>
            <a:r>
              <a:rPr lang="en-US" sz="2400" b="0" i="1" dirty="0" smtClean="0">
                <a:latin typeface="Times New Roman" pitchFamily="18" charset="0"/>
              </a:rPr>
              <a:t>, …, </a:t>
            </a:r>
            <a:r>
              <a:rPr lang="en-US" sz="2400" b="0" i="1" dirty="0" err="1" smtClean="0">
                <a:latin typeface="Times New Roman" pitchFamily="18" charset="0"/>
              </a:rPr>
              <a:t>x</a:t>
            </a:r>
            <a:r>
              <a:rPr lang="en-US" sz="2400" b="0" i="1" baseline="-25000" dirty="0" err="1" smtClean="0">
                <a:latin typeface="Times New Roman" pitchFamily="18" charset="0"/>
              </a:rPr>
              <a:t>n</a:t>
            </a:r>
            <a:r>
              <a:rPr lang="en-US" sz="2400" b="0" dirty="0" smtClean="0"/>
              <a:t>). Then random variable or random-vector </a:t>
            </a:r>
            <a:r>
              <a:rPr lang="en-US" sz="2400" b="0" i="1" dirty="0" smtClean="0">
                <a:latin typeface="Times New Roman" pitchFamily="18" charset="0"/>
              </a:rPr>
              <a:t>Y</a:t>
            </a:r>
            <a:r>
              <a:rPr lang="en-US" sz="2400" b="0" dirty="0" smtClean="0"/>
              <a:t> = </a:t>
            </a:r>
            <a:r>
              <a:rPr lang="en-US" sz="2400" b="0" i="1" dirty="0" smtClean="0">
                <a:latin typeface="Times New Roman" pitchFamily="18" charset="0"/>
              </a:rPr>
              <a:t>T</a:t>
            </a:r>
            <a:r>
              <a:rPr lang="en-US" sz="2400" b="0" dirty="0" smtClean="0"/>
              <a:t>(</a:t>
            </a:r>
            <a:r>
              <a:rPr lang="en-US" sz="2400" b="0" i="1" dirty="0" smtClean="0">
                <a:latin typeface="Times New Roman" pitchFamily="18" charset="0"/>
              </a:rPr>
              <a:t>x</a:t>
            </a:r>
            <a:r>
              <a:rPr lang="en-US" sz="2400" b="0" i="1" baseline="-25000" dirty="0" smtClean="0">
                <a:latin typeface="Times New Roman" pitchFamily="18" charset="0"/>
              </a:rPr>
              <a:t>1</a:t>
            </a:r>
            <a:r>
              <a:rPr lang="en-US" sz="2400" b="0" dirty="0" smtClean="0"/>
              <a:t>, …, </a:t>
            </a:r>
            <a:r>
              <a:rPr lang="en-US" sz="2400" b="0" i="1" dirty="0" err="1" smtClean="0">
                <a:latin typeface="Times New Roman" pitchFamily="18" charset="0"/>
              </a:rPr>
              <a:t>x</a:t>
            </a:r>
            <a:r>
              <a:rPr lang="en-US" sz="2400" b="0" i="1" baseline="-25000" dirty="0" err="1" smtClean="0">
                <a:latin typeface="Times New Roman" pitchFamily="18" charset="0"/>
              </a:rPr>
              <a:t>n</a:t>
            </a:r>
            <a:r>
              <a:rPr lang="en-US" sz="2400" b="0" dirty="0" smtClean="0"/>
              <a:t>) is called a statistic. </a:t>
            </a:r>
          </a:p>
          <a:p>
            <a:r>
              <a:rPr lang="en-US" sz="2400" dirty="0" smtClean="0"/>
              <a:t>In short: a statistic is a random value (or a random vector) calculated from a function of a </a:t>
            </a:r>
            <a:r>
              <a:rPr lang="en-US" sz="2400" dirty="0" smtClean="0">
                <a:solidFill>
                  <a:schemeClr val="hlink"/>
                </a:solidFill>
              </a:rPr>
              <a:t>sample</a:t>
            </a:r>
            <a:r>
              <a:rPr lang="en-US" sz="2400" dirty="0" smtClean="0"/>
              <a:t> of data.</a:t>
            </a:r>
          </a:p>
        </p:txBody>
      </p:sp>
      <p:sp>
        <p:nvSpPr>
          <p:cNvPr id="2" name="灯片编号占位符 1"/>
          <p:cNvSpPr>
            <a:spLocks noGrp="1"/>
          </p:cNvSpPr>
          <p:nvPr>
            <p:ph type="sldNum" sz="quarter" idx="12"/>
          </p:nvPr>
        </p:nvSpPr>
        <p:spPr/>
        <p:txBody>
          <a:bodyPr/>
          <a:lstStyle/>
          <a:p>
            <a:fld id="{32028A27-99B6-410A-A99D-60B69B2DC82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idx="1"/>
          </p:nvPr>
        </p:nvSpPr>
        <p:spPr>
          <a:xfrm>
            <a:off x="457200" y="1219200"/>
            <a:ext cx="8153400" cy="5029200"/>
          </a:xfrm>
          <a:noFill/>
        </p:spPr>
        <p:txBody>
          <a:bodyPr/>
          <a:lstStyle/>
          <a:p>
            <a:r>
              <a:rPr lang="en-US" sz="2000" dirty="0" smtClean="0"/>
              <a:t>Central Tendency: </a:t>
            </a:r>
            <a:r>
              <a:rPr lang="en-US" sz="2000" u="sng" dirty="0" smtClean="0"/>
              <a:t>sample average/mean</a:t>
            </a:r>
            <a:r>
              <a:rPr lang="en-US" sz="2000" dirty="0" smtClean="0"/>
              <a:t> </a:t>
            </a:r>
          </a:p>
          <a:p>
            <a:endParaRPr lang="en-US" sz="2000" dirty="0" smtClean="0"/>
          </a:p>
          <a:p>
            <a:endParaRPr lang="en-US" sz="2000" dirty="0" smtClean="0"/>
          </a:p>
          <a:p>
            <a:endParaRPr lang="en-US" sz="2000" dirty="0" smtClean="0"/>
          </a:p>
          <a:p>
            <a:r>
              <a:rPr lang="en-US" sz="2000" dirty="0" smtClean="0"/>
              <a:t>Scatter/variability: </a:t>
            </a:r>
            <a:r>
              <a:rPr lang="en-US" sz="2000" u="sng" dirty="0" smtClean="0"/>
              <a:t>sample variance</a:t>
            </a:r>
            <a:r>
              <a:rPr lang="en-US" sz="2000" dirty="0" smtClean="0"/>
              <a:t> or </a:t>
            </a:r>
            <a:r>
              <a:rPr lang="en-US" sz="2000" u="sng" dirty="0" smtClean="0"/>
              <a:t>sample standard deviation</a:t>
            </a:r>
          </a:p>
          <a:p>
            <a:endParaRPr lang="en-US" sz="2000" u="sng" dirty="0" smtClean="0"/>
          </a:p>
          <a:p>
            <a:endParaRPr lang="en-US" sz="2000" u="sng" dirty="0" smtClean="0"/>
          </a:p>
          <a:p>
            <a:endParaRPr lang="en-US" sz="2000" u="sng" dirty="0" smtClean="0"/>
          </a:p>
          <a:p>
            <a:endParaRPr lang="en-US" sz="2000" u="sng" dirty="0" smtClean="0"/>
          </a:p>
          <a:p>
            <a:r>
              <a:rPr lang="en-US" sz="2000" u="sng" dirty="0" smtClean="0"/>
              <a:t>Median: </a:t>
            </a:r>
            <a:r>
              <a:rPr lang="en-US" sz="2000" dirty="0" smtClean="0"/>
              <a:t>A value such that at least 50% of the data values are at or below this value and at least 50% of the data values are at or above this value.</a:t>
            </a:r>
            <a:r>
              <a:rPr lang="en-US" sz="2000" u="sng" dirty="0" smtClean="0"/>
              <a:t> </a:t>
            </a:r>
          </a:p>
          <a:p>
            <a:endParaRPr lang="en-US" sz="2000" dirty="0" smtClean="0"/>
          </a:p>
          <a:p>
            <a:endParaRPr lang="en-US" sz="2000" dirty="0" smtClean="0"/>
          </a:p>
          <a:p>
            <a:endParaRPr lang="en-US" sz="2000" dirty="0" smtClean="0"/>
          </a:p>
        </p:txBody>
      </p:sp>
      <p:graphicFrame>
        <p:nvGraphicFramePr>
          <p:cNvPr id="2050" name="Object 3"/>
          <p:cNvGraphicFramePr>
            <a:graphicFrameLocks noChangeAspect="1"/>
          </p:cNvGraphicFramePr>
          <p:nvPr/>
        </p:nvGraphicFramePr>
        <p:xfrm>
          <a:off x="2819400" y="1600200"/>
          <a:ext cx="1066800" cy="1065213"/>
        </p:xfrm>
        <a:graphic>
          <a:graphicData uri="http://schemas.openxmlformats.org/presentationml/2006/ole">
            <mc:AlternateContent xmlns:mc="http://schemas.openxmlformats.org/markup-compatibility/2006">
              <mc:Choice xmlns:v="urn:schemas-microsoft-com:vml" Requires="v">
                <p:oleObj spid="_x0000_s65961" name="Equation" r:id="rId4" imgW="609480" imgH="609480" progId="Equation.3">
                  <p:embed/>
                </p:oleObj>
              </mc:Choice>
              <mc:Fallback>
                <p:oleObj name="Equation" r:id="rId4" imgW="609480" imgH="609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00200"/>
                        <a:ext cx="1066800"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extLst>
              <p:ext uri="{D42A27DB-BD31-4B8C-83A1-F6EECF244321}">
                <p14:modId xmlns:p14="http://schemas.microsoft.com/office/powerpoint/2010/main" val="2378831441"/>
              </p:ext>
            </p:extLst>
          </p:nvPr>
        </p:nvGraphicFramePr>
        <p:xfrm>
          <a:off x="1992313" y="3276600"/>
          <a:ext cx="2536825" cy="1069975"/>
        </p:xfrm>
        <a:graphic>
          <a:graphicData uri="http://schemas.openxmlformats.org/presentationml/2006/ole">
            <mc:AlternateContent xmlns:mc="http://schemas.openxmlformats.org/markup-compatibility/2006">
              <mc:Choice xmlns:v="urn:schemas-microsoft-com:vml" Requires="v">
                <p:oleObj spid="_x0000_s65962" name="公式" r:id="rId6" imgW="1447560" imgH="609480" progId="Equation.3">
                  <p:embed/>
                </p:oleObj>
              </mc:Choice>
              <mc:Fallback>
                <p:oleObj name="公式" r:id="rId6" imgW="1447560" imgH="609480" progId="Equation.3">
                  <p:embed/>
                  <p:pic>
                    <p:nvPicPr>
                      <p:cNvPr id="0" name="Object 4"/>
                      <p:cNvPicPr>
                        <a:picLocks noChangeAspect="1" noChangeArrowheads="1"/>
                      </p:cNvPicPr>
                      <p:nvPr/>
                    </p:nvPicPr>
                    <p:blipFill>
                      <a:blip r:embed="rId7"/>
                      <a:srcRect/>
                      <a:stretch>
                        <a:fillRect/>
                      </a:stretch>
                    </p:blipFill>
                    <p:spPr bwMode="auto">
                      <a:xfrm>
                        <a:off x="1992313" y="3276600"/>
                        <a:ext cx="2536825"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nvGraphicFramePr>
        <p:xfrm>
          <a:off x="4800600" y="3200400"/>
          <a:ext cx="2438400" cy="1135063"/>
        </p:xfrm>
        <a:graphic>
          <a:graphicData uri="http://schemas.openxmlformats.org/presentationml/2006/ole">
            <mc:AlternateContent xmlns:mc="http://schemas.openxmlformats.org/markup-compatibility/2006">
              <mc:Choice xmlns:v="urn:schemas-microsoft-com:vml" Requires="v">
                <p:oleObj spid="_x0000_s65963" name="Equation" r:id="rId8" imgW="1422360" imgH="660240" progId="Equation.3">
                  <p:embed/>
                </p:oleObj>
              </mc:Choice>
              <mc:Fallback>
                <p:oleObj name="Equation" r:id="rId8" imgW="1422360" imgH="6602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3200400"/>
                        <a:ext cx="2438400" cy="1135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Oval 9"/>
          <p:cNvSpPr>
            <a:spLocks noChangeArrowheads="1"/>
          </p:cNvSpPr>
          <p:nvPr/>
        </p:nvSpPr>
        <p:spPr bwMode="auto">
          <a:xfrm>
            <a:off x="3124200" y="4038600"/>
            <a:ext cx="1295400" cy="457200"/>
          </a:xfrm>
          <a:prstGeom prst="ellipse">
            <a:avLst/>
          </a:prstGeom>
          <a:noFill/>
          <a:ln w="28575">
            <a:solidFill>
              <a:schemeClr val="hlink"/>
            </a:solidFill>
            <a:round/>
            <a:headEnd/>
            <a:tailEnd/>
          </a:ln>
        </p:spPr>
        <p:txBody>
          <a:bodyPr wrap="none" anchor="ctr"/>
          <a:lstStyle/>
          <a:p>
            <a:endParaRPr lang="en-US"/>
          </a:p>
        </p:txBody>
      </p:sp>
      <p:sp>
        <p:nvSpPr>
          <p:cNvPr id="2" name="灯片编号占位符 1"/>
          <p:cNvSpPr>
            <a:spLocks noGrp="1"/>
          </p:cNvSpPr>
          <p:nvPr>
            <p:ph type="sldNum" sz="quarter" idx="12"/>
          </p:nvPr>
        </p:nvSpPr>
        <p:spPr/>
        <p:txBody>
          <a:bodyPr/>
          <a:lstStyle/>
          <a:p>
            <a:fld id="{32028A27-99B6-410A-A99D-60B69B2DC820}"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76200"/>
            <a:ext cx="7772400" cy="1143000"/>
          </a:xfrm>
        </p:spPr>
        <p:txBody>
          <a:bodyPr/>
          <a:lstStyle/>
          <a:p>
            <a:r>
              <a:rPr lang="en-US" dirty="0" smtClean="0"/>
              <a:t>Example 2 - 1</a:t>
            </a:r>
          </a:p>
        </p:txBody>
      </p:sp>
      <p:sp>
        <p:nvSpPr>
          <p:cNvPr id="24579" name="Text Box 3"/>
          <p:cNvSpPr txBox="1">
            <a:spLocks noChangeArrowheads="1"/>
          </p:cNvSpPr>
          <p:nvPr/>
        </p:nvSpPr>
        <p:spPr bwMode="auto">
          <a:xfrm>
            <a:off x="762000" y="1219200"/>
            <a:ext cx="7543800" cy="822325"/>
          </a:xfrm>
          <a:prstGeom prst="rect">
            <a:avLst/>
          </a:prstGeom>
          <a:noFill/>
          <a:ln w="9525">
            <a:noFill/>
            <a:miter lim="800000"/>
            <a:headEnd/>
            <a:tailEnd/>
          </a:ln>
        </p:spPr>
        <p:txBody>
          <a:bodyPr>
            <a:spAutoFit/>
          </a:bodyPr>
          <a:lstStyle/>
          <a:p>
            <a:pPr eaLnBrk="1" hangingPunct="1">
              <a:spcBef>
                <a:spcPct val="50000"/>
              </a:spcBef>
            </a:pPr>
            <a:r>
              <a:rPr lang="en-US" sz="2400" b="0">
                <a:latin typeface="Times New Roman" pitchFamily="18" charset="0"/>
              </a:rPr>
              <a:t>Calculate the sample mean, median, variance, and standard deviation of a sample of observations: </a:t>
            </a:r>
            <a:r>
              <a:rPr lang="en-US" sz="2400" b="0" i="1">
                <a:latin typeface="Times New Roman" pitchFamily="18" charset="0"/>
              </a:rPr>
              <a:t>x</a:t>
            </a:r>
            <a:r>
              <a:rPr lang="en-US" sz="2400" b="0" baseline="-25000">
                <a:latin typeface="Times New Roman" pitchFamily="18" charset="0"/>
              </a:rPr>
              <a:t>1</a:t>
            </a:r>
            <a:r>
              <a:rPr lang="en-US" sz="2400" b="0">
                <a:latin typeface="Times New Roman" pitchFamily="18" charset="0"/>
              </a:rPr>
              <a:t>=1, </a:t>
            </a:r>
            <a:r>
              <a:rPr lang="en-US" sz="2400" b="0" i="1">
                <a:latin typeface="Times New Roman" pitchFamily="18" charset="0"/>
              </a:rPr>
              <a:t>x</a:t>
            </a:r>
            <a:r>
              <a:rPr lang="en-US" sz="2400" b="0" baseline="-25000">
                <a:latin typeface="Times New Roman" pitchFamily="18" charset="0"/>
              </a:rPr>
              <a:t>2</a:t>
            </a:r>
            <a:r>
              <a:rPr lang="en-US" sz="2400" b="0">
                <a:latin typeface="Times New Roman" pitchFamily="18" charset="0"/>
              </a:rPr>
              <a:t>=3, </a:t>
            </a:r>
            <a:r>
              <a:rPr lang="en-US" sz="2400" b="0" i="1">
                <a:latin typeface="Times New Roman" pitchFamily="18" charset="0"/>
              </a:rPr>
              <a:t>x</a:t>
            </a:r>
            <a:r>
              <a:rPr lang="en-US" sz="2400" b="0" baseline="-25000">
                <a:latin typeface="Times New Roman" pitchFamily="18" charset="0"/>
              </a:rPr>
              <a:t>3</a:t>
            </a:r>
            <a:r>
              <a:rPr lang="en-US" sz="2400" b="0">
                <a:latin typeface="Times New Roman" pitchFamily="18" charset="0"/>
              </a:rPr>
              <a:t>=5.</a:t>
            </a:r>
          </a:p>
        </p:txBody>
      </p:sp>
      <p:sp>
        <p:nvSpPr>
          <p:cNvPr id="24580" name="Text Box 4"/>
          <p:cNvSpPr txBox="1">
            <a:spLocks noChangeArrowheads="1"/>
          </p:cNvSpPr>
          <p:nvPr/>
        </p:nvSpPr>
        <p:spPr bwMode="auto">
          <a:xfrm>
            <a:off x="762000" y="5181600"/>
            <a:ext cx="7239000" cy="830997"/>
          </a:xfrm>
          <a:prstGeom prst="rect">
            <a:avLst/>
          </a:prstGeom>
          <a:noFill/>
          <a:ln w="9525">
            <a:noFill/>
            <a:miter lim="800000"/>
            <a:headEnd/>
            <a:tailEnd/>
          </a:ln>
        </p:spPr>
        <p:txBody>
          <a:bodyPr>
            <a:spAutoFit/>
          </a:bodyPr>
          <a:lstStyle/>
          <a:p>
            <a:pPr eaLnBrk="1" hangingPunct="1">
              <a:spcBef>
                <a:spcPct val="50000"/>
              </a:spcBef>
            </a:pPr>
            <a:r>
              <a:rPr lang="en-US" sz="2400" b="0" dirty="0">
                <a:latin typeface="Times New Roman" pitchFamily="18" charset="0"/>
              </a:rPr>
              <a:t>If </a:t>
            </a:r>
            <a:r>
              <a:rPr lang="en-US" sz="2400" b="0" i="1" dirty="0">
                <a:latin typeface="Times New Roman" pitchFamily="18" charset="0"/>
              </a:rPr>
              <a:t>x</a:t>
            </a:r>
            <a:r>
              <a:rPr lang="en-US" sz="2400" b="0" baseline="-25000" dirty="0">
                <a:latin typeface="Times New Roman" pitchFamily="18" charset="0"/>
              </a:rPr>
              <a:t>3</a:t>
            </a:r>
            <a:r>
              <a:rPr lang="en-US" sz="2400" b="0" dirty="0">
                <a:latin typeface="Times New Roman" pitchFamily="18" charset="0"/>
              </a:rPr>
              <a:t> is 500 instead of 5, what is the sample mean and median of the sample? </a:t>
            </a:r>
          </a:p>
        </p:txBody>
      </p:sp>
      <p:sp>
        <p:nvSpPr>
          <p:cNvPr id="24581" name="Text Box 5"/>
          <p:cNvSpPr txBox="1">
            <a:spLocks noChangeArrowheads="1"/>
          </p:cNvSpPr>
          <p:nvPr/>
        </p:nvSpPr>
        <p:spPr bwMode="auto">
          <a:xfrm>
            <a:off x="762000" y="3810000"/>
            <a:ext cx="6858000" cy="822325"/>
          </a:xfrm>
          <a:prstGeom prst="rect">
            <a:avLst/>
          </a:prstGeom>
          <a:noFill/>
          <a:ln w="9525">
            <a:noFill/>
            <a:miter lim="800000"/>
            <a:headEnd/>
            <a:tailEnd/>
          </a:ln>
        </p:spPr>
        <p:txBody>
          <a:bodyPr>
            <a:spAutoFit/>
          </a:bodyPr>
          <a:lstStyle/>
          <a:p>
            <a:pPr eaLnBrk="1" hangingPunct="1">
              <a:spcBef>
                <a:spcPct val="50000"/>
              </a:spcBef>
            </a:pPr>
            <a:r>
              <a:rPr lang="en-US" sz="2400" b="0" dirty="0">
                <a:latin typeface="Times New Roman" pitchFamily="18" charset="0"/>
              </a:rPr>
              <a:t>If </a:t>
            </a:r>
            <a:r>
              <a:rPr lang="en-US" sz="2400" b="0" i="1" dirty="0">
                <a:latin typeface="Times New Roman" pitchFamily="18" charset="0"/>
              </a:rPr>
              <a:t>x</a:t>
            </a:r>
            <a:r>
              <a:rPr lang="en-US" sz="2400" b="0" baseline="-25000" dirty="0">
                <a:latin typeface="Times New Roman" pitchFamily="18" charset="0"/>
              </a:rPr>
              <a:t>1</a:t>
            </a:r>
            <a:r>
              <a:rPr lang="en-US" sz="2400" b="0" dirty="0">
                <a:latin typeface="Times New Roman" pitchFamily="18" charset="0"/>
              </a:rPr>
              <a:t>=2.5, </a:t>
            </a:r>
            <a:r>
              <a:rPr lang="en-US" sz="2400" b="0" i="1" dirty="0">
                <a:latin typeface="Times New Roman" pitchFamily="18" charset="0"/>
              </a:rPr>
              <a:t>x</a:t>
            </a:r>
            <a:r>
              <a:rPr lang="en-US" sz="2400" b="0" baseline="-25000" dirty="0">
                <a:latin typeface="Times New Roman" pitchFamily="18" charset="0"/>
              </a:rPr>
              <a:t>2</a:t>
            </a:r>
            <a:r>
              <a:rPr lang="en-US" sz="2400" b="0" dirty="0">
                <a:latin typeface="Times New Roman" pitchFamily="18" charset="0"/>
              </a:rPr>
              <a:t>=3, </a:t>
            </a:r>
            <a:r>
              <a:rPr lang="en-US" sz="2400" b="0" i="1" dirty="0">
                <a:latin typeface="Times New Roman" pitchFamily="18" charset="0"/>
              </a:rPr>
              <a:t>x</a:t>
            </a:r>
            <a:r>
              <a:rPr lang="en-US" sz="2400" b="0" baseline="-25000" dirty="0">
                <a:latin typeface="Times New Roman" pitchFamily="18" charset="0"/>
              </a:rPr>
              <a:t>3</a:t>
            </a:r>
            <a:r>
              <a:rPr lang="en-US" sz="2400" b="0" dirty="0">
                <a:latin typeface="Times New Roman" pitchFamily="18" charset="0"/>
              </a:rPr>
              <a:t>=3.5, is the sample variance different from the first sample?</a:t>
            </a:r>
          </a:p>
        </p:txBody>
      </p:sp>
      <p:sp>
        <p:nvSpPr>
          <p:cNvPr id="24582" name="Text Box 6"/>
          <p:cNvSpPr txBox="1">
            <a:spLocks noChangeArrowheads="1"/>
          </p:cNvSpPr>
          <p:nvPr/>
        </p:nvSpPr>
        <p:spPr bwMode="auto">
          <a:xfrm>
            <a:off x="762000" y="2438400"/>
            <a:ext cx="6858000" cy="822325"/>
          </a:xfrm>
          <a:prstGeom prst="rect">
            <a:avLst/>
          </a:prstGeom>
          <a:noFill/>
          <a:ln w="9525">
            <a:noFill/>
            <a:miter lim="800000"/>
            <a:headEnd/>
            <a:tailEnd/>
          </a:ln>
        </p:spPr>
        <p:txBody>
          <a:bodyPr>
            <a:spAutoFit/>
          </a:bodyPr>
          <a:lstStyle/>
          <a:p>
            <a:pPr eaLnBrk="1" hangingPunct="1">
              <a:spcBef>
                <a:spcPct val="50000"/>
              </a:spcBef>
            </a:pPr>
            <a:r>
              <a:rPr lang="en-US" sz="2400" b="0" dirty="0">
                <a:latin typeface="Times New Roman" pitchFamily="18" charset="0"/>
              </a:rPr>
              <a:t>If </a:t>
            </a:r>
            <a:r>
              <a:rPr lang="en-US" sz="2400" b="0" i="1" dirty="0">
                <a:latin typeface="Times New Roman" pitchFamily="18" charset="0"/>
              </a:rPr>
              <a:t>x</a:t>
            </a:r>
            <a:r>
              <a:rPr lang="en-US" sz="2400" b="0" baseline="-25000" dirty="0">
                <a:latin typeface="Times New Roman" pitchFamily="18" charset="0"/>
              </a:rPr>
              <a:t>1</a:t>
            </a:r>
            <a:r>
              <a:rPr lang="en-US" sz="2400" b="0" dirty="0">
                <a:latin typeface="Times New Roman" pitchFamily="18" charset="0"/>
              </a:rPr>
              <a:t>=101, </a:t>
            </a:r>
            <a:r>
              <a:rPr lang="en-US" sz="2400" b="0" i="1" dirty="0">
                <a:latin typeface="Times New Roman" pitchFamily="18" charset="0"/>
              </a:rPr>
              <a:t>x</a:t>
            </a:r>
            <a:r>
              <a:rPr lang="en-US" sz="2400" b="0" baseline="-25000" dirty="0">
                <a:latin typeface="Times New Roman" pitchFamily="18" charset="0"/>
              </a:rPr>
              <a:t>2</a:t>
            </a:r>
            <a:r>
              <a:rPr lang="en-US" sz="2400" b="0" dirty="0">
                <a:latin typeface="Times New Roman" pitchFamily="18" charset="0"/>
              </a:rPr>
              <a:t>=103, </a:t>
            </a:r>
            <a:r>
              <a:rPr lang="en-US" sz="2400" b="0" i="1" dirty="0">
                <a:latin typeface="Times New Roman" pitchFamily="18" charset="0"/>
              </a:rPr>
              <a:t>x</a:t>
            </a:r>
            <a:r>
              <a:rPr lang="en-US" sz="2400" b="0" baseline="-25000" dirty="0">
                <a:latin typeface="Times New Roman" pitchFamily="18" charset="0"/>
              </a:rPr>
              <a:t>3</a:t>
            </a:r>
            <a:r>
              <a:rPr lang="en-US" sz="2400" b="0" dirty="0">
                <a:latin typeface="Times New Roman" pitchFamily="18" charset="0"/>
              </a:rPr>
              <a:t>=105, is the sample variance different from the first sample?</a:t>
            </a:r>
          </a:p>
        </p:txBody>
      </p:sp>
      <p:sp>
        <p:nvSpPr>
          <p:cNvPr id="2" name="灯片编号占位符 1"/>
          <p:cNvSpPr>
            <a:spLocks noGrp="1"/>
          </p:cNvSpPr>
          <p:nvPr>
            <p:ph type="sldNum" sz="quarter" idx="12"/>
          </p:nvPr>
        </p:nvSpPr>
        <p:spPr/>
        <p:txBody>
          <a:bodyPr/>
          <a:lstStyle/>
          <a:p>
            <a:fld id="{B8A1431F-6CAE-4ABA-8CBC-911CCEEEC10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828800" y="304800"/>
            <a:ext cx="6400800" cy="609600"/>
          </a:xfrm>
        </p:spPr>
        <p:txBody>
          <a:bodyPr/>
          <a:lstStyle/>
          <a:p>
            <a:r>
              <a:rPr lang="en-US" dirty="0" smtClean="0"/>
              <a:t>Method 3: Probability Distribution</a:t>
            </a:r>
          </a:p>
        </p:txBody>
      </p:sp>
      <p:sp>
        <p:nvSpPr>
          <p:cNvPr id="3077" name="Rectangle 3"/>
          <p:cNvSpPr>
            <a:spLocks noGrp="1" noChangeArrowheads="1"/>
          </p:cNvSpPr>
          <p:nvPr>
            <p:ph idx="1"/>
          </p:nvPr>
        </p:nvSpPr>
        <p:spPr>
          <a:xfrm>
            <a:off x="685800" y="1295400"/>
            <a:ext cx="7772400" cy="4114800"/>
          </a:xfrm>
          <a:noFill/>
        </p:spPr>
        <p:txBody>
          <a:bodyPr/>
          <a:lstStyle/>
          <a:p>
            <a:r>
              <a:rPr lang="en-US" sz="2400" smtClean="0"/>
              <a:t>A probability </a:t>
            </a:r>
            <a:r>
              <a:rPr lang="en-US" sz="2400" dirty="0" smtClean="0"/>
              <a:t>distribution is a mathematical model that relates the value of the variable with the probability of occurrence of that value in the </a:t>
            </a:r>
            <a:r>
              <a:rPr lang="en-US" sz="2400" dirty="0" smtClean="0">
                <a:solidFill>
                  <a:schemeClr val="hlink"/>
                </a:solidFill>
              </a:rPr>
              <a:t>population</a:t>
            </a:r>
            <a:r>
              <a:rPr lang="en-US" sz="2400" dirty="0" smtClean="0"/>
              <a:t>.</a:t>
            </a:r>
          </a:p>
          <a:p>
            <a:r>
              <a:rPr lang="en-US" sz="2400" dirty="0" smtClean="0"/>
              <a:t>Two types of distributions: </a:t>
            </a:r>
          </a:p>
          <a:p>
            <a:pPr lvl="1"/>
            <a:r>
              <a:rPr lang="en-US" sz="2000" dirty="0" smtClean="0"/>
              <a:t>Continuous: </a:t>
            </a:r>
            <a:r>
              <a:rPr lang="en-US" sz="2000" b="0" dirty="0" smtClean="0"/>
              <a:t>if the value being measured is expressed on a continuous scale</a:t>
            </a:r>
          </a:p>
          <a:p>
            <a:pPr lvl="1"/>
            <a:r>
              <a:rPr lang="en-US" sz="2000" dirty="0" smtClean="0"/>
              <a:t>discrete: </a:t>
            </a:r>
            <a:r>
              <a:rPr lang="en-US" sz="2000" b="0" dirty="0" smtClean="0"/>
              <a:t>if the value being measured can only take on certain values, e.g.. 1,2,3,4,..</a:t>
            </a:r>
          </a:p>
        </p:txBody>
      </p:sp>
      <p:grpSp>
        <p:nvGrpSpPr>
          <p:cNvPr id="2" name="Group 4"/>
          <p:cNvGrpSpPr>
            <a:grpSpLocks/>
          </p:cNvGrpSpPr>
          <p:nvPr/>
        </p:nvGrpSpPr>
        <p:grpSpPr bwMode="auto">
          <a:xfrm>
            <a:off x="5168900" y="4910138"/>
            <a:ext cx="2511425" cy="1673225"/>
            <a:chOff x="1022" y="1634"/>
            <a:chExt cx="1582" cy="1054"/>
          </a:xfrm>
        </p:grpSpPr>
        <p:sp>
          <p:nvSpPr>
            <p:cNvPr id="3147" name="Line 5"/>
            <p:cNvSpPr>
              <a:spLocks noChangeShapeType="1"/>
            </p:cNvSpPr>
            <p:nvPr/>
          </p:nvSpPr>
          <p:spPr bwMode="auto">
            <a:xfrm>
              <a:off x="1136" y="1788"/>
              <a:ext cx="1" cy="768"/>
            </a:xfrm>
            <a:prstGeom prst="line">
              <a:avLst/>
            </a:prstGeom>
            <a:noFill/>
            <a:ln w="0">
              <a:solidFill>
                <a:srgbClr val="000000"/>
              </a:solidFill>
              <a:round/>
              <a:headEnd type="triangle" w="med" len="med"/>
              <a:tailEnd/>
            </a:ln>
          </p:spPr>
          <p:txBody>
            <a:bodyPr/>
            <a:lstStyle/>
            <a:p>
              <a:endParaRPr lang="en-US"/>
            </a:p>
          </p:txBody>
        </p:sp>
        <p:sp>
          <p:nvSpPr>
            <p:cNvPr id="3148" name="Line 6"/>
            <p:cNvSpPr>
              <a:spLocks noChangeShapeType="1"/>
            </p:cNvSpPr>
            <p:nvPr/>
          </p:nvSpPr>
          <p:spPr bwMode="auto">
            <a:xfrm flipV="1">
              <a:off x="1751" y="2016"/>
              <a:ext cx="0" cy="527"/>
            </a:xfrm>
            <a:prstGeom prst="line">
              <a:avLst/>
            </a:prstGeom>
            <a:noFill/>
            <a:ln w="12700">
              <a:solidFill>
                <a:schemeClr val="tx1"/>
              </a:solidFill>
              <a:round/>
              <a:headEnd/>
              <a:tailEnd/>
            </a:ln>
          </p:spPr>
          <p:txBody>
            <a:bodyPr wrap="none" anchor="ctr"/>
            <a:lstStyle/>
            <a:p>
              <a:endParaRPr lang="en-US"/>
            </a:p>
          </p:txBody>
        </p:sp>
        <p:sp>
          <p:nvSpPr>
            <p:cNvPr id="3149" name="Line 7"/>
            <p:cNvSpPr>
              <a:spLocks noChangeShapeType="1"/>
            </p:cNvSpPr>
            <p:nvPr/>
          </p:nvSpPr>
          <p:spPr bwMode="auto">
            <a:xfrm flipV="1">
              <a:off x="1604" y="2093"/>
              <a:ext cx="0" cy="460"/>
            </a:xfrm>
            <a:prstGeom prst="line">
              <a:avLst/>
            </a:prstGeom>
            <a:noFill/>
            <a:ln w="12700">
              <a:solidFill>
                <a:schemeClr val="tx1"/>
              </a:solidFill>
              <a:round/>
              <a:headEnd/>
              <a:tailEnd/>
            </a:ln>
          </p:spPr>
          <p:txBody>
            <a:bodyPr wrap="none" anchor="ctr"/>
            <a:lstStyle/>
            <a:p>
              <a:endParaRPr lang="en-US"/>
            </a:p>
          </p:txBody>
        </p:sp>
        <p:sp>
          <p:nvSpPr>
            <p:cNvPr id="3150" name="Line 8"/>
            <p:cNvSpPr>
              <a:spLocks noChangeShapeType="1"/>
            </p:cNvSpPr>
            <p:nvPr/>
          </p:nvSpPr>
          <p:spPr bwMode="auto">
            <a:xfrm flipV="1">
              <a:off x="2066" y="2239"/>
              <a:ext cx="0" cy="307"/>
            </a:xfrm>
            <a:prstGeom prst="line">
              <a:avLst/>
            </a:prstGeom>
            <a:noFill/>
            <a:ln w="12700">
              <a:solidFill>
                <a:schemeClr val="tx1"/>
              </a:solidFill>
              <a:round/>
              <a:headEnd/>
              <a:tailEnd/>
            </a:ln>
          </p:spPr>
          <p:txBody>
            <a:bodyPr wrap="none" anchor="ctr"/>
            <a:lstStyle/>
            <a:p>
              <a:endParaRPr lang="en-US"/>
            </a:p>
          </p:txBody>
        </p:sp>
        <p:sp>
          <p:nvSpPr>
            <p:cNvPr id="3151" name="Line 9"/>
            <p:cNvSpPr>
              <a:spLocks noChangeShapeType="1"/>
            </p:cNvSpPr>
            <p:nvPr/>
          </p:nvSpPr>
          <p:spPr bwMode="auto">
            <a:xfrm flipV="1">
              <a:off x="2224" y="2375"/>
              <a:ext cx="1" cy="171"/>
            </a:xfrm>
            <a:prstGeom prst="line">
              <a:avLst/>
            </a:prstGeom>
            <a:noFill/>
            <a:ln w="12700">
              <a:solidFill>
                <a:schemeClr val="tx1"/>
              </a:solidFill>
              <a:round/>
              <a:headEnd/>
              <a:tailEnd/>
            </a:ln>
          </p:spPr>
          <p:txBody>
            <a:bodyPr wrap="none" anchor="ctr"/>
            <a:lstStyle/>
            <a:p>
              <a:endParaRPr lang="en-US"/>
            </a:p>
          </p:txBody>
        </p:sp>
        <p:sp>
          <p:nvSpPr>
            <p:cNvPr id="3152" name="Line 10"/>
            <p:cNvSpPr>
              <a:spLocks noChangeShapeType="1"/>
            </p:cNvSpPr>
            <p:nvPr/>
          </p:nvSpPr>
          <p:spPr bwMode="auto">
            <a:xfrm flipV="1">
              <a:off x="1445" y="2239"/>
              <a:ext cx="0" cy="307"/>
            </a:xfrm>
            <a:prstGeom prst="line">
              <a:avLst/>
            </a:prstGeom>
            <a:noFill/>
            <a:ln w="12700">
              <a:solidFill>
                <a:schemeClr val="tx1"/>
              </a:solidFill>
              <a:round/>
              <a:headEnd/>
              <a:tailEnd/>
            </a:ln>
          </p:spPr>
          <p:txBody>
            <a:bodyPr wrap="none" anchor="ctr"/>
            <a:lstStyle/>
            <a:p>
              <a:endParaRPr lang="en-US"/>
            </a:p>
          </p:txBody>
        </p:sp>
        <p:sp>
          <p:nvSpPr>
            <p:cNvPr id="3153" name="Line 11"/>
            <p:cNvSpPr>
              <a:spLocks noChangeShapeType="1"/>
            </p:cNvSpPr>
            <p:nvPr/>
          </p:nvSpPr>
          <p:spPr bwMode="auto">
            <a:xfrm flipV="1">
              <a:off x="1298" y="2375"/>
              <a:ext cx="1" cy="171"/>
            </a:xfrm>
            <a:prstGeom prst="line">
              <a:avLst/>
            </a:prstGeom>
            <a:noFill/>
            <a:ln w="12700">
              <a:solidFill>
                <a:schemeClr val="tx1"/>
              </a:solidFill>
              <a:round/>
              <a:headEnd/>
              <a:tailEnd/>
            </a:ln>
          </p:spPr>
          <p:txBody>
            <a:bodyPr wrap="none" anchor="ctr"/>
            <a:lstStyle/>
            <a:p>
              <a:endParaRPr lang="en-US"/>
            </a:p>
          </p:txBody>
        </p:sp>
        <p:sp>
          <p:nvSpPr>
            <p:cNvPr id="3154" name="Line 12"/>
            <p:cNvSpPr>
              <a:spLocks noChangeShapeType="1"/>
            </p:cNvSpPr>
            <p:nvPr/>
          </p:nvSpPr>
          <p:spPr bwMode="auto">
            <a:xfrm>
              <a:off x="1134" y="2548"/>
              <a:ext cx="1320" cy="0"/>
            </a:xfrm>
            <a:prstGeom prst="line">
              <a:avLst/>
            </a:prstGeom>
            <a:noFill/>
            <a:ln w="12700">
              <a:solidFill>
                <a:schemeClr val="tx1"/>
              </a:solidFill>
              <a:round/>
              <a:headEnd/>
              <a:tailEnd type="triangle" w="med" len="med"/>
            </a:ln>
          </p:spPr>
          <p:txBody>
            <a:bodyPr wrap="none" anchor="ctr"/>
            <a:lstStyle/>
            <a:p>
              <a:endParaRPr lang="en-US"/>
            </a:p>
          </p:txBody>
        </p:sp>
        <p:sp>
          <p:nvSpPr>
            <p:cNvPr id="3155" name="Line 13"/>
            <p:cNvSpPr>
              <a:spLocks noChangeShapeType="1"/>
            </p:cNvSpPr>
            <p:nvPr/>
          </p:nvSpPr>
          <p:spPr bwMode="auto">
            <a:xfrm flipV="1">
              <a:off x="1922" y="2087"/>
              <a:ext cx="0" cy="460"/>
            </a:xfrm>
            <a:prstGeom prst="line">
              <a:avLst/>
            </a:prstGeom>
            <a:noFill/>
            <a:ln w="12700">
              <a:solidFill>
                <a:schemeClr val="tx1"/>
              </a:solidFill>
              <a:round/>
              <a:headEnd/>
              <a:tailEnd/>
            </a:ln>
          </p:spPr>
          <p:txBody>
            <a:bodyPr wrap="none" anchor="ctr"/>
            <a:lstStyle/>
            <a:p>
              <a:endParaRPr lang="en-US"/>
            </a:p>
          </p:txBody>
        </p:sp>
        <p:sp>
          <p:nvSpPr>
            <p:cNvPr id="3156" name="Text Box 14"/>
            <p:cNvSpPr txBox="1">
              <a:spLocks noChangeArrowheads="1"/>
            </p:cNvSpPr>
            <p:nvPr/>
          </p:nvSpPr>
          <p:spPr bwMode="auto">
            <a:xfrm>
              <a:off x="1022" y="1634"/>
              <a:ext cx="266" cy="154"/>
            </a:xfrm>
            <a:prstGeom prst="rect">
              <a:avLst/>
            </a:prstGeom>
            <a:noFill/>
            <a:ln w="12700">
              <a:noFill/>
              <a:miter lim="800000"/>
              <a:headEnd/>
              <a:tailEnd/>
            </a:ln>
          </p:spPr>
          <p:txBody>
            <a:bodyPr wrap="none">
              <a:spAutoFit/>
            </a:bodyPr>
            <a:lstStyle/>
            <a:p>
              <a:r>
                <a:rPr lang="en-US" sz="1000" i="1">
                  <a:latin typeface="Times New Roman" pitchFamily="18" charset="0"/>
                </a:rPr>
                <a:t>p</a:t>
              </a:r>
              <a:r>
                <a:rPr lang="en-US" sz="1000">
                  <a:latin typeface="Times New Roman" pitchFamily="18" charset="0"/>
                </a:rPr>
                <a:t>(</a:t>
              </a:r>
              <a:r>
                <a:rPr lang="en-US" sz="1000" i="1">
                  <a:latin typeface="Times New Roman" pitchFamily="18" charset="0"/>
                </a:rPr>
                <a:t>x</a:t>
              </a:r>
              <a:r>
                <a:rPr lang="en-US" sz="1000" i="1" baseline="-25000">
                  <a:latin typeface="Times New Roman" pitchFamily="18" charset="0"/>
                </a:rPr>
                <a:t>i</a:t>
              </a:r>
              <a:r>
                <a:rPr lang="en-US" sz="1000">
                  <a:latin typeface="Times New Roman" pitchFamily="18" charset="0"/>
                </a:rPr>
                <a:t>)</a:t>
              </a:r>
            </a:p>
          </p:txBody>
        </p:sp>
        <p:sp>
          <p:nvSpPr>
            <p:cNvPr id="3157" name="Text Box 15"/>
            <p:cNvSpPr txBox="1">
              <a:spLocks noChangeArrowheads="1"/>
            </p:cNvSpPr>
            <p:nvPr/>
          </p:nvSpPr>
          <p:spPr bwMode="auto">
            <a:xfrm>
              <a:off x="1130" y="2210"/>
              <a:ext cx="278" cy="154"/>
            </a:xfrm>
            <a:prstGeom prst="rect">
              <a:avLst/>
            </a:prstGeom>
            <a:noFill/>
            <a:ln w="12700">
              <a:noFill/>
              <a:miter lim="800000"/>
              <a:headEnd/>
              <a:tailEnd/>
            </a:ln>
          </p:spPr>
          <p:txBody>
            <a:bodyPr wrap="none">
              <a:spAutoFit/>
            </a:bodyPr>
            <a:lstStyle/>
            <a:p>
              <a:r>
                <a:rPr lang="en-US" sz="1000" i="1">
                  <a:latin typeface="Times New Roman" pitchFamily="18" charset="0"/>
                </a:rPr>
                <a:t>p</a:t>
              </a:r>
              <a:r>
                <a:rPr lang="en-US" sz="1000">
                  <a:latin typeface="Times New Roman" pitchFamily="18" charset="0"/>
                </a:rPr>
                <a:t>(</a:t>
              </a:r>
              <a:r>
                <a:rPr lang="en-US" sz="1000" i="1">
                  <a:latin typeface="Times New Roman" pitchFamily="18" charset="0"/>
                </a:rPr>
                <a:t>x</a:t>
              </a:r>
              <a:r>
                <a:rPr lang="en-US" sz="1000" i="1" baseline="-25000">
                  <a:latin typeface="Times New Roman" pitchFamily="18" charset="0"/>
                </a:rPr>
                <a:t>1</a:t>
              </a:r>
              <a:r>
                <a:rPr lang="en-US" sz="1000">
                  <a:latin typeface="Times New Roman" pitchFamily="18" charset="0"/>
                </a:rPr>
                <a:t>)</a:t>
              </a:r>
              <a:endParaRPr lang="en-US" sz="1000"/>
            </a:p>
          </p:txBody>
        </p:sp>
        <p:sp>
          <p:nvSpPr>
            <p:cNvPr id="3158" name="Text Box 16"/>
            <p:cNvSpPr txBox="1">
              <a:spLocks noChangeArrowheads="1"/>
            </p:cNvSpPr>
            <p:nvPr/>
          </p:nvSpPr>
          <p:spPr bwMode="auto">
            <a:xfrm>
              <a:off x="1280" y="2078"/>
              <a:ext cx="278" cy="154"/>
            </a:xfrm>
            <a:prstGeom prst="rect">
              <a:avLst/>
            </a:prstGeom>
            <a:noFill/>
            <a:ln w="12700">
              <a:noFill/>
              <a:miter lim="800000"/>
              <a:headEnd/>
              <a:tailEnd/>
            </a:ln>
          </p:spPr>
          <p:txBody>
            <a:bodyPr wrap="none">
              <a:spAutoFit/>
            </a:bodyPr>
            <a:lstStyle/>
            <a:p>
              <a:r>
                <a:rPr lang="en-US" sz="1000" i="1">
                  <a:latin typeface="Times New Roman" pitchFamily="18" charset="0"/>
                </a:rPr>
                <a:t>p</a:t>
              </a:r>
              <a:r>
                <a:rPr lang="en-US" sz="1000">
                  <a:latin typeface="Times New Roman" pitchFamily="18" charset="0"/>
                </a:rPr>
                <a:t>(</a:t>
              </a:r>
              <a:r>
                <a:rPr lang="en-US" sz="1000" i="1">
                  <a:latin typeface="Times New Roman" pitchFamily="18" charset="0"/>
                </a:rPr>
                <a:t>x</a:t>
              </a:r>
              <a:r>
                <a:rPr lang="en-US" sz="1000" i="1" baseline="-25000">
                  <a:latin typeface="Times New Roman" pitchFamily="18" charset="0"/>
                </a:rPr>
                <a:t>2</a:t>
              </a:r>
              <a:r>
                <a:rPr lang="en-US" sz="1000">
                  <a:latin typeface="Times New Roman" pitchFamily="18" charset="0"/>
                </a:rPr>
                <a:t>)</a:t>
              </a:r>
              <a:endParaRPr lang="en-US" sz="1000"/>
            </a:p>
          </p:txBody>
        </p:sp>
        <p:sp>
          <p:nvSpPr>
            <p:cNvPr id="3159" name="Text Box 17"/>
            <p:cNvSpPr txBox="1">
              <a:spLocks noChangeArrowheads="1"/>
            </p:cNvSpPr>
            <p:nvPr/>
          </p:nvSpPr>
          <p:spPr bwMode="auto">
            <a:xfrm>
              <a:off x="1790" y="1958"/>
              <a:ext cx="278" cy="154"/>
            </a:xfrm>
            <a:prstGeom prst="rect">
              <a:avLst/>
            </a:prstGeom>
            <a:noFill/>
            <a:ln w="12700">
              <a:noFill/>
              <a:miter lim="800000"/>
              <a:headEnd/>
              <a:tailEnd/>
            </a:ln>
          </p:spPr>
          <p:txBody>
            <a:bodyPr wrap="none">
              <a:spAutoFit/>
            </a:bodyPr>
            <a:lstStyle/>
            <a:p>
              <a:r>
                <a:rPr lang="en-US" sz="1000" i="1">
                  <a:latin typeface="Times New Roman" pitchFamily="18" charset="0"/>
                </a:rPr>
                <a:t>p</a:t>
              </a:r>
              <a:r>
                <a:rPr lang="en-US" sz="1000">
                  <a:latin typeface="Times New Roman" pitchFamily="18" charset="0"/>
                </a:rPr>
                <a:t>(</a:t>
              </a:r>
              <a:r>
                <a:rPr lang="en-US" sz="1000" i="1">
                  <a:latin typeface="Times New Roman" pitchFamily="18" charset="0"/>
                </a:rPr>
                <a:t>x</a:t>
              </a:r>
              <a:r>
                <a:rPr lang="en-US" sz="1000" i="1" baseline="-25000">
                  <a:latin typeface="Times New Roman" pitchFamily="18" charset="0"/>
                </a:rPr>
                <a:t>5</a:t>
              </a:r>
              <a:r>
                <a:rPr lang="en-US" sz="1000">
                  <a:latin typeface="Times New Roman" pitchFamily="18" charset="0"/>
                </a:rPr>
                <a:t>)</a:t>
              </a:r>
              <a:endParaRPr lang="en-US" sz="1000"/>
            </a:p>
          </p:txBody>
        </p:sp>
        <p:sp>
          <p:nvSpPr>
            <p:cNvPr id="3160" name="Text Box 18"/>
            <p:cNvSpPr txBox="1">
              <a:spLocks noChangeArrowheads="1"/>
            </p:cNvSpPr>
            <p:nvPr/>
          </p:nvSpPr>
          <p:spPr bwMode="auto">
            <a:xfrm>
              <a:off x="1616" y="1850"/>
              <a:ext cx="278" cy="154"/>
            </a:xfrm>
            <a:prstGeom prst="rect">
              <a:avLst/>
            </a:prstGeom>
            <a:noFill/>
            <a:ln w="12700">
              <a:noFill/>
              <a:miter lim="800000"/>
              <a:headEnd/>
              <a:tailEnd/>
            </a:ln>
          </p:spPr>
          <p:txBody>
            <a:bodyPr wrap="none">
              <a:spAutoFit/>
            </a:bodyPr>
            <a:lstStyle/>
            <a:p>
              <a:r>
                <a:rPr lang="en-US" sz="1000" i="1">
                  <a:latin typeface="Times New Roman" pitchFamily="18" charset="0"/>
                </a:rPr>
                <a:t>p</a:t>
              </a:r>
              <a:r>
                <a:rPr lang="en-US" sz="1000">
                  <a:latin typeface="Times New Roman" pitchFamily="18" charset="0"/>
                </a:rPr>
                <a:t>(</a:t>
              </a:r>
              <a:r>
                <a:rPr lang="en-US" sz="1000" i="1">
                  <a:latin typeface="Times New Roman" pitchFamily="18" charset="0"/>
                </a:rPr>
                <a:t>x</a:t>
              </a:r>
              <a:r>
                <a:rPr lang="en-US" sz="1000" i="1" baseline="-25000">
                  <a:latin typeface="Times New Roman" pitchFamily="18" charset="0"/>
                </a:rPr>
                <a:t>4</a:t>
              </a:r>
              <a:r>
                <a:rPr lang="en-US" sz="1000">
                  <a:latin typeface="Times New Roman" pitchFamily="18" charset="0"/>
                </a:rPr>
                <a:t>)</a:t>
              </a:r>
              <a:endParaRPr lang="en-US" sz="1000"/>
            </a:p>
          </p:txBody>
        </p:sp>
        <p:sp>
          <p:nvSpPr>
            <p:cNvPr id="3161" name="Text Box 19"/>
            <p:cNvSpPr txBox="1">
              <a:spLocks noChangeArrowheads="1"/>
            </p:cNvSpPr>
            <p:nvPr/>
          </p:nvSpPr>
          <p:spPr bwMode="auto">
            <a:xfrm>
              <a:off x="1922" y="2120"/>
              <a:ext cx="278" cy="154"/>
            </a:xfrm>
            <a:prstGeom prst="rect">
              <a:avLst/>
            </a:prstGeom>
            <a:noFill/>
            <a:ln w="12700">
              <a:noFill/>
              <a:miter lim="800000"/>
              <a:headEnd/>
              <a:tailEnd/>
            </a:ln>
          </p:spPr>
          <p:txBody>
            <a:bodyPr wrap="none">
              <a:spAutoFit/>
            </a:bodyPr>
            <a:lstStyle/>
            <a:p>
              <a:r>
                <a:rPr lang="en-US" sz="1000" i="1">
                  <a:latin typeface="Times New Roman" pitchFamily="18" charset="0"/>
                </a:rPr>
                <a:t>p</a:t>
              </a:r>
              <a:r>
                <a:rPr lang="en-US" sz="1000">
                  <a:latin typeface="Times New Roman" pitchFamily="18" charset="0"/>
                </a:rPr>
                <a:t>(</a:t>
              </a:r>
              <a:r>
                <a:rPr lang="en-US" sz="1000" i="1">
                  <a:latin typeface="Times New Roman" pitchFamily="18" charset="0"/>
                </a:rPr>
                <a:t>x</a:t>
              </a:r>
              <a:r>
                <a:rPr lang="en-US" sz="1000" i="1" baseline="-25000">
                  <a:latin typeface="Times New Roman" pitchFamily="18" charset="0"/>
                </a:rPr>
                <a:t>6</a:t>
              </a:r>
              <a:r>
                <a:rPr lang="en-US" sz="1000">
                  <a:latin typeface="Times New Roman" pitchFamily="18" charset="0"/>
                </a:rPr>
                <a:t>)</a:t>
              </a:r>
              <a:endParaRPr lang="en-US" sz="1000"/>
            </a:p>
          </p:txBody>
        </p:sp>
        <p:sp>
          <p:nvSpPr>
            <p:cNvPr id="3162" name="Text Box 20"/>
            <p:cNvSpPr txBox="1">
              <a:spLocks noChangeArrowheads="1"/>
            </p:cNvSpPr>
            <p:nvPr/>
          </p:nvSpPr>
          <p:spPr bwMode="auto">
            <a:xfrm>
              <a:off x="1442" y="1958"/>
              <a:ext cx="278" cy="154"/>
            </a:xfrm>
            <a:prstGeom prst="rect">
              <a:avLst/>
            </a:prstGeom>
            <a:noFill/>
            <a:ln w="12700">
              <a:noFill/>
              <a:miter lim="800000"/>
              <a:headEnd/>
              <a:tailEnd/>
            </a:ln>
          </p:spPr>
          <p:txBody>
            <a:bodyPr wrap="none">
              <a:spAutoFit/>
            </a:bodyPr>
            <a:lstStyle/>
            <a:p>
              <a:r>
                <a:rPr lang="en-US" sz="1000" i="1">
                  <a:latin typeface="Times New Roman" pitchFamily="18" charset="0"/>
                </a:rPr>
                <a:t>p</a:t>
              </a:r>
              <a:r>
                <a:rPr lang="en-US" sz="1000">
                  <a:latin typeface="Times New Roman" pitchFamily="18" charset="0"/>
                </a:rPr>
                <a:t>(</a:t>
              </a:r>
              <a:r>
                <a:rPr lang="en-US" sz="1000" i="1">
                  <a:latin typeface="Times New Roman" pitchFamily="18" charset="0"/>
                </a:rPr>
                <a:t>x</a:t>
              </a:r>
              <a:r>
                <a:rPr lang="en-US" sz="1000" i="1" baseline="-25000">
                  <a:latin typeface="Times New Roman" pitchFamily="18" charset="0"/>
                </a:rPr>
                <a:t>3</a:t>
              </a:r>
              <a:r>
                <a:rPr lang="en-US" sz="1000">
                  <a:latin typeface="Times New Roman" pitchFamily="18" charset="0"/>
                </a:rPr>
                <a:t>)</a:t>
              </a:r>
              <a:endParaRPr lang="en-US" sz="1000"/>
            </a:p>
          </p:txBody>
        </p:sp>
        <p:sp>
          <p:nvSpPr>
            <p:cNvPr id="3163" name="Text Box 21"/>
            <p:cNvSpPr txBox="1">
              <a:spLocks noChangeArrowheads="1"/>
            </p:cNvSpPr>
            <p:nvPr/>
          </p:nvSpPr>
          <p:spPr bwMode="auto">
            <a:xfrm>
              <a:off x="2084" y="2246"/>
              <a:ext cx="278" cy="154"/>
            </a:xfrm>
            <a:prstGeom prst="rect">
              <a:avLst/>
            </a:prstGeom>
            <a:noFill/>
            <a:ln w="12700">
              <a:noFill/>
              <a:miter lim="800000"/>
              <a:headEnd/>
              <a:tailEnd/>
            </a:ln>
          </p:spPr>
          <p:txBody>
            <a:bodyPr wrap="none">
              <a:spAutoFit/>
            </a:bodyPr>
            <a:lstStyle/>
            <a:p>
              <a:r>
                <a:rPr lang="en-US" sz="1000" i="1">
                  <a:latin typeface="Times New Roman" pitchFamily="18" charset="0"/>
                </a:rPr>
                <a:t>p</a:t>
              </a:r>
              <a:r>
                <a:rPr lang="en-US" sz="1000">
                  <a:latin typeface="Times New Roman" pitchFamily="18" charset="0"/>
                </a:rPr>
                <a:t>(</a:t>
              </a:r>
              <a:r>
                <a:rPr lang="en-US" sz="1000" i="1">
                  <a:latin typeface="Times New Roman" pitchFamily="18" charset="0"/>
                </a:rPr>
                <a:t>x</a:t>
              </a:r>
              <a:r>
                <a:rPr lang="en-US" sz="1000" i="1" baseline="-25000">
                  <a:latin typeface="Times New Roman" pitchFamily="18" charset="0"/>
                </a:rPr>
                <a:t>7</a:t>
              </a:r>
              <a:r>
                <a:rPr lang="en-US" sz="1000">
                  <a:latin typeface="Times New Roman" pitchFamily="18" charset="0"/>
                </a:rPr>
                <a:t>)</a:t>
              </a:r>
              <a:endParaRPr lang="en-US" sz="1000"/>
            </a:p>
          </p:txBody>
        </p:sp>
        <p:grpSp>
          <p:nvGrpSpPr>
            <p:cNvPr id="3" name="Group 22"/>
            <p:cNvGrpSpPr>
              <a:grpSpLocks/>
            </p:cNvGrpSpPr>
            <p:nvPr/>
          </p:nvGrpSpPr>
          <p:grpSpPr bwMode="auto">
            <a:xfrm>
              <a:off x="1196" y="2528"/>
              <a:ext cx="1120" cy="160"/>
              <a:chOff x="1208" y="2558"/>
              <a:chExt cx="1120" cy="160"/>
            </a:xfrm>
          </p:grpSpPr>
          <p:sp>
            <p:nvSpPr>
              <p:cNvPr id="3166" name="Text Box 23"/>
              <p:cNvSpPr txBox="1">
                <a:spLocks noChangeArrowheads="1"/>
              </p:cNvSpPr>
              <p:nvPr/>
            </p:nvSpPr>
            <p:spPr bwMode="auto">
              <a:xfrm>
                <a:off x="1208" y="2564"/>
                <a:ext cx="184" cy="154"/>
              </a:xfrm>
              <a:prstGeom prst="rect">
                <a:avLst/>
              </a:prstGeom>
              <a:noFill/>
              <a:ln w="12700">
                <a:noFill/>
                <a:miter lim="800000"/>
                <a:headEnd/>
                <a:tailEnd/>
              </a:ln>
            </p:spPr>
            <p:txBody>
              <a:bodyPr wrap="none">
                <a:spAutoFit/>
              </a:bodyPr>
              <a:lstStyle/>
              <a:p>
                <a:r>
                  <a:rPr lang="en-US" sz="1000" i="1">
                    <a:latin typeface="Times New Roman" pitchFamily="18" charset="0"/>
                  </a:rPr>
                  <a:t>x</a:t>
                </a:r>
                <a:r>
                  <a:rPr lang="en-US" sz="1000" i="1" baseline="-25000">
                    <a:latin typeface="Times New Roman" pitchFamily="18" charset="0"/>
                  </a:rPr>
                  <a:t>1</a:t>
                </a:r>
                <a:endParaRPr lang="en-US" sz="1000"/>
              </a:p>
            </p:txBody>
          </p:sp>
          <p:sp>
            <p:nvSpPr>
              <p:cNvPr id="3167" name="Text Box 24"/>
              <p:cNvSpPr txBox="1">
                <a:spLocks noChangeArrowheads="1"/>
              </p:cNvSpPr>
              <p:nvPr/>
            </p:nvSpPr>
            <p:spPr bwMode="auto">
              <a:xfrm>
                <a:off x="1346" y="2558"/>
                <a:ext cx="184" cy="154"/>
              </a:xfrm>
              <a:prstGeom prst="rect">
                <a:avLst/>
              </a:prstGeom>
              <a:noFill/>
              <a:ln w="12700">
                <a:noFill/>
                <a:miter lim="800000"/>
                <a:headEnd/>
                <a:tailEnd/>
              </a:ln>
            </p:spPr>
            <p:txBody>
              <a:bodyPr wrap="none">
                <a:spAutoFit/>
              </a:bodyPr>
              <a:lstStyle/>
              <a:p>
                <a:r>
                  <a:rPr lang="en-US" sz="1000" i="1">
                    <a:latin typeface="Times New Roman" pitchFamily="18" charset="0"/>
                  </a:rPr>
                  <a:t>x</a:t>
                </a:r>
                <a:r>
                  <a:rPr lang="en-US" sz="1000" i="1" baseline="-25000">
                    <a:latin typeface="Times New Roman" pitchFamily="18" charset="0"/>
                  </a:rPr>
                  <a:t>2</a:t>
                </a:r>
                <a:endParaRPr lang="en-US" sz="1000"/>
              </a:p>
            </p:txBody>
          </p:sp>
          <p:sp>
            <p:nvSpPr>
              <p:cNvPr id="3168" name="Text Box 25"/>
              <p:cNvSpPr txBox="1">
                <a:spLocks noChangeArrowheads="1"/>
              </p:cNvSpPr>
              <p:nvPr/>
            </p:nvSpPr>
            <p:spPr bwMode="auto">
              <a:xfrm>
                <a:off x="1820" y="2564"/>
                <a:ext cx="184" cy="154"/>
              </a:xfrm>
              <a:prstGeom prst="rect">
                <a:avLst/>
              </a:prstGeom>
              <a:noFill/>
              <a:ln w="12700">
                <a:noFill/>
                <a:miter lim="800000"/>
                <a:headEnd/>
                <a:tailEnd/>
              </a:ln>
            </p:spPr>
            <p:txBody>
              <a:bodyPr wrap="none">
                <a:spAutoFit/>
              </a:bodyPr>
              <a:lstStyle/>
              <a:p>
                <a:r>
                  <a:rPr lang="en-US" sz="1000" i="1">
                    <a:latin typeface="Times New Roman" pitchFamily="18" charset="0"/>
                  </a:rPr>
                  <a:t>x</a:t>
                </a:r>
                <a:r>
                  <a:rPr lang="en-US" sz="1000" i="1" baseline="-25000">
                    <a:latin typeface="Times New Roman" pitchFamily="18" charset="0"/>
                  </a:rPr>
                  <a:t>5</a:t>
                </a:r>
                <a:endParaRPr lang="en-US" sz="1000"/>
              </a:p>
            </p:txBody>
          </p:sp>
          <p:sp>
            <p:nvSpPr>
              <p:cNvPr id="3169" name="Text Box 26"/>
              <p:cNvSpPr txBox="1">
                <a:spLocks noChangeArrowheads="1"/>
              </p:cNvSpPr>
              <p:nvPr/>
            </p:nvSpPr>
            <p:spPr bwMode="auto">
              <a:xfrm>
                <a:off x="1652" y="2564"/>
                <a:ext cx="184" cy="154"/>
              </a:xfrm>
              <a:prstGeom prst="rect">
                <a:avLst/>
              </a:prstGeom>
              <a:noFill/>
              <a:ln w="12700">
                <a:noFill/>
                <a:miter lim="800000"/>
                <a:headEnd/>
                <a:tailEnd/>
              </a:ln>
            </p:spPr>
            <p:txBody>
              <a:bodyPr wrap="none">
                <a:spAutoFit/>
              </a:bodyPr>
              <a:lstStyle/>
              <a:p>
                <a:r>
                  <a:rPr lang="en-US" sz="1000" i="1">
                    <a:latin typeface="Times New Roman" pitchFamily="18" charset="0"/>
                  </a:rPr>
                  <a:t>x</a:t>
                </a:r>
                <a:r>
                  <a:rPr lang="en-US" sz="1000" i="1" baseline="-25000">
                    <a:latin typeface="Times New Roman" pitchFamily="18" charset="0"/>
                  </a:rPr>
                  <a:t>4</a:t>
                </a:r>
                <a:endParaRPr lang="en-US" sz="1000"/>
              </a:p>
            </p:txBody>
          </p:sp>
          <p:sp>
            <p:nvSpPr>
              <p:cNvPr id="3170" name="Text Box 27"/>
              <p:cNvSpPr txBox="1">
                <a:spLocks noChangeArrowheads="1"/>
              </p:cNvSpPr>
              <p:nvPr/>
            </p:nvSpPr>
            <p:spPr bwMode="auto">
              <a:xfrm>
                <a:off x="1970" y="2564"/>
                <a:ext cx="184" cy="154"/>
              </a:xfrm>
              <a:prstGeom prst="rect">
                <a:avLst/>
              </a:prstGeom>
              <a:noFill/>
              <a:ln w="12700">
                <a:noFill/>
                <a:miter lim="800000"/>
                <a:headEnd/>
                <a:tailEnd/>
              </a:ln>
            </p:spPr>
            <p:txBody>
              <a:bodyPr wrap="none">
                <a:spAutoFit/>
              </a:bodyPr>
              <a:lstStyle/>
              <a:p>
                <a:r>
                  <a:rPr lang="en-US" sz="1000" i="1">
                    <a:latin typeface="Times New Roman" pitchFamily="18" charset="0"/>
                  </a:rPr>
                  <a:t>x</a:t>
                </a:r>
                <a:r>
                  <a:rPr lang="en-US" sz="1000" i="1" baseline="-25000">
                    <a:latin typeface="Times New Roman" pitchFamily="18" charset="0"/>
                  </a:rPr>
                  <a:t>6</a:t>
                </a:r>
                <a:endParaRPr lang="en-US" sz="1000"/>
              </a:p>
            </p:txBody>
          </p:sp>
          <p:sp>
            <p:nvSpPr>
              <p:cNvPr id="3171" name="Text Box 28"/>
              <p:cNvSpPr txBox="1">
                <a:spLocks noChangeArrowheads="1"/>
              </p:cNvSpPr>
              <p:nvPr/>
            </p:nvSpPr>
            <p:spPr bwMode="auto">
              <a:xfrm>
                <a:off x="1508" y="2558"/>
                <a:ext cx="184" cy="154"/>
              </a:xfrm>
              <a:prstGeom prst="rect">
                <a:avLst/>
              </a:prstGeom>
              <a:noFill/>
              <a:ln w="12700">
                <a:noFill/>
                <a:miter lim="800000"/>
                <a:headEnd/>
                <a:tailEnd/>
              </a:ln>
            </p:spPr>
            <p:txBody>
              <a:bodyPr wrap="none">
                <a:spAutoFit/>
              </a:bodyPr>
              <a:lstStyle/>
              <a:p>
                <a:r>
                  <a:rPr lang="en-US" sz="1000" i="1">
                    <a:latin typeface="Times New Roman" pitchFamily="18" charset="0"/>
                  </a:rPr>
                  <a:t>x</a:t>
                </a:r>
                <a:r>
                  <a:rPr lang="en-US" sz="1000" i="1" baseline="-25000">
                    <a:latin typeface="Times New Roman" pitchFamily="18" charset="0"/>
                  </a:rPr>
                  <a:t>3</a:t>
                </a:r>
                <a:endParaRPr lang="en-US" sz="1000"/>
              </a:p>
            </p:txBody>
          </p:sp>
          <p:sp>
            <p:nvSpPr>
              <p:cNvPr id="3172" name="Text Box 29"/>
              <p:cNvSpPr txBox="1">
                <a:spLocks noChangeArrowheads="1"/>
              </p:cNvSpPr>
              <p:nvPr/>
            </p:nvSpPr>
            <p:spPr bwMode="auto">
              <a:xfrm>
                <a:off x="2144" y="2564"/>
                <a:ext cx="184" cy="154"/>
              </a:xfrm>
              <a:prstGeom prst="rect">
                <a:avLst/>
              </a:prstGeom>
              <a:noFill/>
              <a:ln w="12700">
                <a:noFill/>
                <a:miter lim="800000"/>
                <a:headEnd/>
                <a:tailEnd/>
              </a:ln>
            </p:spPr>
            <p:txBody>
              <a:bodyPr wrap="none">
                <a:spAutoFit/>
              </a:bodyPr>
              <a:lstStyle/>
              <a:p>
                <a:r>
                  <a:rPr lang="en-US" sz="1000" i="1">
                    <a:latin typeface="Times New Roman" pitchFamily="18" charset="0"/>
                  </a:rPr>
                  <a:t>x</a:t>
                </a:r>
                <a:r>
                  <a:rPr lang="en-US" sz="1000" i="1" baseline="-25000">
                    <a:latin typeface="Times New Roman" pitchFamily="18" charset="0"/>
                  </a:rPr>
                  <a:t>7</a:t>
                </a:r>
                <a:endParaRPr lang="en-US" sz="1000"/>
              </a:p>
            </p:txBody>
          </p:sp>
        </p:grpSp>
        <p:sp>
          <p:nvSpPr>
            <p:cNvPr id="3165" name="Rectangle 30"/>
            <p:cNvSpPr>
              <a:spLocks noChangeArrowheads="1"/>
            </p:cNvSpPr>
            <p:nvPr/>
          </p:nvSpPr>
          <p:spPr bwMode="auto">
            <a:xfrm>
              <a:off x="2448" y="2469"/>
              <a:ext cx="156" cy="154"/>
            </a:xfrm>
            <a:prstGeom prst="rect">
              <a:avLst/>
            </a:prstGeom>
            <a:noFill/>
            <a:ln w="12700">
              <a:noFill/>
              <a:miter lim="800000"/>
              <a:headEnd/>
              <a:tailEnd/>
            </a:ln>
          </p:spPr>
          <p:txBody>
            <a:bodyPr wrap="none">
              <a:spAutoFit/>
            </a:bodyPr>
            <a:lstStyle/>
            <a:p>
              <a:r>
                <a:rPr lang="en-US" sz="1000" i="1">
                  <a:latin typeface="Times New Roman" pitchFamily="18" charset="0"/>
                </a:rPr>
                <a:t>x</a:t>
              </a:r>
              <a:endParaRPr lang="en-US" sz="1000" i="1" baseline="-25000">
                <a:latin typeface="Times New Roman" pitchFamily="18" charset="0"/>
              </a:endParaRPr>
            </a:p>
          </p:txBody>
        </p:sp>
      </p:grpSp>
      <p:grpSp>
        <p:nvGrpSpPr>
          <p:cNvPr id="4" name="Group 31"/>
          <p:cNvGrpSpPr>
            <a:grpSpLocks/>
          </p:cNvGrpSpPr>
          <p:nvPr/>
        </p:nvGrpSpPr>
        <p:grpSpPr bwMode="auto">
          <a:xfrm>
            <a:off x="1465263" y="4652963"/>
            <a:ext cx="3073400" cy="1930400"/>
            <a:chOff x="3068" y="1592"/>
            <a:chExt cx="1936" cy="1216"/>
          </a:xfrm>
        </p:grpSpPr>
        <p:grpSp>
          <p:nvGrpSpPr>
            <p:cNvPr id="5" name="Group 32"/>
            <p:cNvGrpSpPr>
              <a:grpSpLocks/>
            </p:cNvGrpSpPr>
            <p:nvPr/>
          </p:nvGrpSpPr>
          <p:grpSpPr bwMode="auto">
            <a:xfrm>
              <a:off x="3207" y="1733"/>
              <a:ext cx="1638" cy="946"/>
              <a:chOff x="1873" y="1889"/>
              <a:chExt cx="2016" cy="701"/>
            </a:xfrm>
          </p:grpSpPr>
          <p:sp>
            <p:nvSpPr>
              <p:cNvPr id="3086" name="Rectangle 33"/>
              <p:cNvSpPr>
                <a:spLocks noChangeArrowheads="1"/>
              </p:cNvSpPr>
              <p:nvPr/>
            </p:nvSpPr>
            <p:spPr bwMode="auto">
              <a:xfrm>
                <a:off x="1873" y="1996"/>
                <a:ext cx="2004" cy="594"/>
              </a:xfrm>
              <a:prstGeom prst="rect">
                <a:avLst/>
              </a:prstGeom>
              <a:noFill/>
              <a:ln w="9525">
                <a:noFill/>
                <a:miter lim="800000"/>
                <a:headEnd/>
                <a:tailEnd/>
              </a:ln>
            </p:spPr>
            <p:txBody>
              <a:bodyPr/>
              <a:lstStyle/>
              <a:p>
                <a:endParaRPr lang="en-US"/>
              </a:p>
            </p:txBody>
          </p:sp>
          <p:sp>
            <p:nvSpPr>
              <p:cNvPr id="3087" name="Line 34"/>
              <p:cNvSpPr>
                <a:spLocks noChangeShapeType="1"/>
              </p:cNvSpPr>
              <p:nvPr/>
            </p:nvSpPr>
            <p:spPr bwMode="auto">
              <a:xfrm>
                <a:off x="2851" y="2116"/>
                <a:ext cx="24" cy="1"/>
              </a:xfrm>
              <a:prstGeom prst="line">
                <a:avLst/>
              </a:prstGeom>
              <a:noFill/>
              <a:ln w="0">
                <a:solidFill>
                  <a:srgbClr val="000000"/>
                </a:solidFill>
                <a:round/>
                <a:headEnd/>
                <a:tailEnd/>
              </a:ln>
            </p:spPr>
            <p:txBody>
              <a:bodyPr/>
              <a:lstStyle/>
              <a:p>
                <a:endParaRPr lang="en-US"/>
              </a:p>
            </p:txBody>
          </p:sp>
          <p:sp>
            <p:nvSpPr>
              <p:cNvPr id="3088" name="Freeform 35"/>
              <p:cNvSpPr>
                <a:spLocks/>
              </p:cNvSpPr>
              <p:nvPr/>
            </p:nvSpPr>
            <p:spPr bwMode="auto">
              <a:xfrm>
                <a:off x="2173" y="2578"/>
                <a:ext cx="24" cy="6"/>
              </a:xfrm>
              <a:custGeom>
                <a:avLst/>
                <a:gdLst>
                  <a:gd name="T0" fmla="*/ 0 w 24"/>
                  <a:gd name="T1" fmla="*/ 6 h 6"/>
                  <a:gd name="T2" fmla="*/ 12 w 24"/>
                  <a:gd name="T3" fmla="*/ 0 h 6"/>
                  <a:gd name="T4" fmla="*/ 24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9525">
                <a:solidFill>
                  <a:srgbClr val="000080"/>
                </a:solidFill>
                <a:prstDash val="solid"/>
                <a:round/>
                <a:headEnd/>
                <a:tailEnd/>
              </a:ln>
            </p:spPr>
            <p:txBody>
              <a:bodyPr/>
              <a:lstStyle/>
              <a:p>
                <a:endParaRPr lang="en-US"/>
              </a:p>
            </p:txBody>
          </p:sp>
          <p:sp>
            <p:nvSpPr>
              <p:cNvPr id="3089" name="Line 36"/>
              <p:cNvSpPr>
                <a:spLocks noChangeShapeType="1"/>
              </p:cNvSpPr>
              <p:nvPr/>
            </p:nvSpPr>
            <p:spPr bwMode="auto">
              <a:xfrm>
                <a:off x="2197" y="2578"/>
                <a:ext cx="24" cy="1"/>
              </a:xfrm>
              <a:prstGeom prst="line">
                <a:avLst/>
              </a:prstGeom>
              <a:noFill/>
              <a:ln w="9525">
                <a:solidFill>
                  <a:srgbClr val="000080"/>
                </a:solidFill>
                <a:round/>
                <a:headEnd/>
                <a:tailEnd/>
              </a:ln>
            </p:spPr>
            <p:txBody>
              <a:bodyPr/>
              <a:lstStyle/>
              <a:p>
                <a:endParaRPr lang="en-US"/>
              </a:p>
            </p:txBody>
          </p:sp>
          <p:sp>
            <p:nvSpPr>
              <p:cNvPr id="3090" name="Line 37"/>
              <p:cNvSpPr>
                <a:spLocks noChangeShapeType="1"/>
              </p:cNvSpPr>
              <p:nvPr/>
            </p:nvSpPr>
            <p:spPr bwMode="auto">
              <a:xfrm flipV="1">
                <a:off x="2221" y="2572"/>
                <a:ext cx="30" cy="6"/>
              </a:xfrm>
              <a:prstGeom prst="line">
                <a:avLst/>
              </a:prstGeom>
              <a:noFill/>
              <a:ln w="9525">
                <a:solidFill>
                  <a:srgbClr val="000080"/>
                </a:solidFill>
                <a:round/>
                <a:headEnd/>
                <a:tailEnd/>
              </a:ln>
            </p:spPr>
            <p:txBody>
              <a:bodyPr/>
              <a:lstStyle/>
              <a:p>
                <a:endParaRPr lang="en-US"/>
              </a:p>
            </p:txBody>
          </p:sp>
          <p:sp>
            <p:nvSpPr>
              <p:cNvPr id="3091" name="Line 38"/>
              <p:cNvSpPr>
                <a:spLocks noChangeShapeType="1"/>
              </p:cNvSpPr>
              <p:nvPr/>
            </p:nvSpPr>
            <p:spPr bwMode="auto">
              <a:xfrm flipV="1">
                <a:off x="2251" y="2566"/>
                <a:ext cx="24" cy="6"/>
              </a:xfrm>
              <a:prstGeom prst="line">
                <a:avLst/>
              </a:prstGeom>
              <a:noFill/>
              <a:ln w="9525">
                <a:solidFill>
                  <a:srgbClr val="000080"/>
                </a:solidFill>
                <a:round/>
                <a:headEnd/>
                <a:tailEnd/>
              </a:ln>
            </p:spPr>
            <p:txBody>
              <a:bodyPr/>
              <a:lstStyle/>
              <a:p>
                <a:endParaRPr lang="en-US"/>
              </a:p>
            </p:txBody>
          </p:sp>
          <p:sp>
            <p:nvSpPr>
              <p:cNvPr id="3092" name="Line 39"/>
              <p:cNvSpPr>
                <a:spLocks noChangeShapeType="1"/>
              </p:cNvSpPr>
              <p:nvPr/>
            </p:nvSpPr>
            <p:spPr bwMode="auto">
              <a:xfrm flipV="1">
                <a:off x="2275" y="2560"/>
                <a:ext cx="24" cy="6"/>
              </a:xfrm>
              <a:prstGeom prst="line">
                <a:avLst/>
              </a:prstGeom>
              <a:noFill/>
              <a:ln w="9525">
                <a:solidFill>
                  <a:srgbClr val="000080"/>
                </a:solidFill>
                <a:round/>
                <a:headEnd/>
                <a:tailEnd/>
              </a:ln>
            </p:spPr>
            <p:txBody>
              <a:bodyPr/>
              <a:lstStyle/>
              <a:p>
                <a:endParaRPr lang="en-US"/>
              </a:p>
            </p:txBody>
          </p:sp>
          <p:sp>
            <p:nvSpPr>
              <p:cNvPr id="3093" name="Line 40"/>
              <p:cNvSpPr>
                <a:spLocks noChangeShapeType="1"/>
              </p:cNvSpPr>
              <p:nvPr/>
            </p:nvSpPr>
            <p:spPr bwMode="auto">
              <a:xfrm flipV="1">
                <a:off x="2299" y="2554"/>
                <a:ext cx="24" cy="6"/>
              </a:xfrm>
              <a:prstGeom prst="line">
                <a:avLst/>
              </a:prstGeom>
              <a:noFill/>
              <a:ln w="9525">
                <a:solidFill>
                  <a:srgbClr val="000080"/>
                </a:solidFill>
                <a:round/>
                <a:headEnd/>
                <a:tailEnd/>
              </a:ln>
            </p:spPr>
            <p:txBody>
              <a:bodyPr/>
              <a:lstStyle/>
              <a:p>
                <a:endParaRPr lang="en-US"/>
              </a:p>
            </p:txBody>
          </p:sp>
          <p:sp>
            <p:nvSpPr>
              <p:cNvPr id="3094" name="Line 41"/>
              <p:cNvSpPr>
                <a:spLocks noChangeShapeType="1"/>
              </p:cNvSpPr>
              <p:nvPr/>
            </p:nvSpPr>
            <p:spPr bwMode="auto">
              <a:xfrm flipV="1">
                <a:off x="2323" y="2542"/>
                <a:ext cx="24" cy="12"/>
              </a:xfrm>
              <a:prstGeom prst="line">
                <a:avLst/>
              </a:prstGeom>
              <a:noFill/>
              <a:ln w="9525">
                <a:solidFill>
                  <a:srgbClr val="000080"/>
                </a:solidFill>
                <a:round/>
                <a:headEnd/>
                <a:tailEnd/>
              </a:ln>
            </p:spPr>
            <p:txBody>
              <a:bodyPr/>
              <a:lstStyle/>
              <a:p>
                <a:endParaRPr lang="en-US"/>
              </a:p>
            </p:txBody>
          </p:sp>
          <p:sp>
            <p:nvSpPr>
              <p:cNvPr id="3095" name="Line 42"/>
              <p:cNvSpPr>
                <a:spLocks noChangeShapeType="1"/>
              </p:cNvSpPr>
              <p:nvPr/>
            </p:nvSpPr>
            <p:spPr bwMode="auto">
              <a:xfrm flipV="1">
                <a:off x="2347" y="2530"/>
                <a:ext cx="30" cy="12"/>
              </a:xfrm>
              <a:prstGeom prst="line">
                <a:avLst/>
              </a:prstGeom>
              <a:noFill/>
              <a:ln w="9525">
                <a:solidFill>
                  <a:srgbClr val="000080"/>
                </a:solidFill>
                <a:round/>
                <a:headEnd/>
                <a:tailEnd/>
              </a:ln>
            </p:spPr>
            <p:txBody>
              <a:bodyPr/>
              <a:lstStyle/>
              <a:p>
                <a:endParaRPr lang="en-US"/>
              </a:p>
            </p:txBody>
          </p:sp>
          <p:sp>
            <p:nvSpPr>
              <p:cNvPr id="3096" name="Line 43"/>
              <p:cNvSpPr>
                <a:spLocks noChangeShapeType="1"/>
              </p:cNvSpPr>
              <p:nvPr/>
            </p:nvSpPr>
            <p:spPr bwMode="auto">
              <a:xfrm flipV="1">
                <a:off x="2377" y="2518"/>
                <a:ext cx="24" cy="12"/>
              </a:xfrm>
              <a:prstGeom prst="line">
                <a:avLst/>
              </a:prstGeom>
              <a:noFill/>
              <a:ln w="9525">
                <a:solidFill>
                  <a:srgbClr val="000080"/>
                </a:solidFill>
                <a:round/>
                <a:headEnd/>
                <a:tailEnd/>
              </a:ln>
            </p:spPr>
            <p:txBody>
              <a:bodyPr/>
              <a:lstStyle/>
              <a:p>
                <a:endParaRPr lang="en-US"/>
              </a:p>
            </p:txBody>
          </p:sp>
          <p:sp>
            <p:nvSpPr>
              <p:cNvPr id="3097" name="Line 44"/>
              <p:cNvSpPr>
                <a:spLocks noChangeShapeType="1"/>
              </p:cNvSpPr>
              <p:nvPr/>
            </p:nvSpPr>
            <p:spPr bwMode="auto">
              <a:xfrm flipV="1">
                <a:off x="2401" y="2506"/>
                <a:ext cx="24" cy="12"/>
              </a:xfrm>
              <a:prstGeom prst="line">
                <a:avLst/>
              </a:prstGeom>
              <a:noFill/>
              <a:ln w="9525">
                <a:solidFill>
                  <a:srgbClr val="000080"/>
                </a:solidFill>
                <a:round/>
                <a:headEnd/>
                <a:tailEnd/>
              </a:ln>
            </p:spPr>
            <p:txBody>
              <a:bodyPr/>
              <a:lstStyle/>
              <a:p>
                <a:endParaRPr lang="en-US"/>
              </a:p>
            </p:txBody>
          </p:sp>
          <p:sp>
            <p:nvSpPr>
              <p:cNvPr id="3098" name="Line 45"/>
              <p:cNvSpPr>
                <a:spLocks noChangeShapeType="1"/>
              </p:cNvSpPr>
              <p:nvPr/>
            </p:nvSpPr>
            <p:spPr bwMode="auto">
              <a:xfrm flipV="1">
                <a:off x="2425" y="2488"/>
                <a:ext cx="24" cy="18"/>
              </a:xfrm>
              <a:prstGeom prst="line">
                <a:avLst/>
              </a:prstGeom>
              <a:noFill/>
              <a:ln w="9525">
                <a:solidFill>
                  <a:srgbClr val="000080"/>
                </a:solidFill>
                <a:round/>
                <a:headEnd/>
                <a:tailEnd/>
              </a:ln>
            </p:spPr>
            <p:txBody>
              <a:bodyPr/>
              <a:lstStyle/>
              <a:p>
                <a:endParaRPr lang="en-US"/>
              </a:p>
            </p:txBody>
          </p:sp>
          <p:sp>
            <p:nvSpPr>
              <p:cNvPr id="3099" name="Line 46"/>
              <p:cNvSpPr>
                <a:spLocks noChangeShapeType="1"/>
              </p:cNvSpPr>
              <p:nvPr/>
            </p:nvSpPr>
            <p:spPr bwMode="auto">
              <a:xfrm flipV="1">
                <a:off x="2449" y="2470"/>
                <a:ext cx="24" cy="18"/>
              </a:xfrm>
              <a:prstGeom prst="line">
                <a:avLst/>
              </a:prstGeom>
              <a:noFill/>
              <a:ln w="9525">
                <a:solidFill>
                  <a:srgbClr val="000080"/>
                </a:solidFill>
                <a:round/>
                <a:headEnd/>
                <a:tailEnd/>
              </a:ln>
            </p:spPr>
            <p:txBody>
              <a:bodyPr/>
              <a:lstStyle/>
              <a:p>
                <a:endParaRPr lang="en-US"/>
              </a:p>
            </p:txBody>
          </p:sp>
          <p:sp>
            <p:nvSpPr>
              <p:cNvPr id="3100" name="Line 47"/>
              <p:cNvSpPr>
                <a:spLocks noChangeShapeType="1"/>
              </p:cNvSpPr>
              <p:nvPr/>
            </p:nvSpPr>
            <p:spPr bwMode="auto">
              <a:xfrm flipV="1">
                <a:off x="2473" y="2446"/>
                <a:ext cx="24" cy="24"/>
              </a:xfrm>
              <a:prstGeom prst="line">
                <a:avLst/>
              </a:prstGeom>
              <a:noFill/>
              <a:ln w="9525">
                <a:solidFill>
                  <a:srgbClr val="000080"/>
                </a:solidFill>
                <a:round/>
                <a:headEnd/>
                <a:tailEnd/>
              </a:ln>
            </p:spPr>
            <p:txBody>
              <a:bodyPr/>
              <a:lstStyle/>
              <a:p>
                <a:endParaRPr lang="en-US"/>
              </a:p>
            </p:txBody>
          </p:sp>
          <p:sp>
            <p:nvSpPr>
              <p:cNvPr id="3101" name="Line 48"/>
              <p:cNvSpPr>
                <a:spLocks noChangeShapeType="1"/>
              </p:cNvSpPr>
              <p:nvPr/>
            </p:nvSpPr>
            <p:spPr bwMode="auto">
              <a:xfrm flipV="1">
                <a:off x="2497" y="2422"/>
                <a:ext cx="30" cy="24"/>
              </a:xfrm>
              <a:prstGeom prst="line">
                <a:avLst/>
              </a:prstGeom>
              <a:noFill/>
              <a:ln w="9525">
                <a:solidFill>
                  <a:srgbClr val="000080"/>
                </a:solidFill>
                <a:round/>
                <a:headEnd/>
                <a:tailEnd/>
              </a:ln>
            </p:spPr>
            <p:txBody>
              <a:bodyPr/>
              <a:lstStyle/>
              <a:p>
                <a:endParaRPr lang="en-US"/>
              </a:p>
            </p:txBody>
          </p:sp>
          <p:sp>
            <p:nvSpPr>
              <p:cNvPr id="3102" name="Line 49"/>
              <p:cNvSpPr>
                <a:spLocks noChangeShapeType="1"/>
              </p:cNvSpPr>
              <p:nvPr/>
            </p:nvSpPr>
            <p:spPr bwMode="auto">
              <a:xfrm flipV="1">
                <a:off x="2527" y="2398"/>
                <a:ext cx="24" cy="24"/>
              </a:xfrm>
              <a:prstGeom prst="line">
                <a:avLst/>
              </a:prstGeom>
              <a:noFill/>
              <a:ln w="9525">
                <a:solidFill>
                  <a:srgbClr val="000080"/>
                </a:solidFill>
                <a:round/>
                <a:headEnd/>
                <a:tailEnd/>
              </a:ln>
            </p:spPr>
            <p:txBody>
              <a:bodyPr/>
              <a:lstStyle/>
              <a:p>
                <a:endParaRPr lang="en-US"/>
              </a:p>
            </p:txBody>
          </p:sp>
          <p:sp>
            <p:nvSpPr>
              <p:cNvPr id="3103" name="Line 50"/>
              <p:cNvSpPr>
                <a:spLocks noChangeShapeType="1"/>
              </p:cNvSpPr>
              <p:nvPr/>
            </p:nvSpPr>
            <p:spPr bwMode="auto">
              <a:xfrm flipV="1">
                <a:off x="2551" y="2374"/>
                <a:ext cx="24" cy="24"/>
              </a:xfrm>
              <a:prstGeom prst="line">
                <a:avLst/>
              </a:prstGeom>
              <a:noFill/>
              <a:ln w="9525">
                <a:solidFill>
                  <a:srgbClr val="000080"/>
                </a:solidFill>
                <a:round/>
                <a:headEnd/>
                <a:tailEnd/>
              </a:ln>
            </p:spPr>
            <p:txBody>
              <a:bodyPr/>
              <a:lstStyle/>
              <a:p>
                <a:endParaRPr lang="en-US"/>
              </a:p>
            </p:txBody>
          </p:sp>
          <p:sp>
            <p:nvSpPr>
              <p:cNvPr id="3104" name="Line 51"/>
              <p:cNvSpPr>
                <a:spLocks noChangeShapeType="1"/>
              </p:cNvSpPr>
              <p:nvPr/>
            </p:nvSpPr>
            <p:spPr bwMode="auto">
              <a:xfrm flipV="1">
                <a:off x="2575" y="2344"/>
                <a:ext cx="24" cy="30"/>
              </a:xfrm>
              <a:prstGeom prst="line">
                <a:avLst/>
              </a:prstGeom>
              <a:noFill/>
              <a:ln w="9525">
                <a:solidFill>
                  <a:srgbClr val="000080"/>
                </a:solidFill>
                <a:round/>
                <a:headEnd/>
                <a:tailEnd/>
              </a:ln>
            </p:spPr>
            <p:txBody>
              <a:bodyPr/>
              <a:lstStyle/>
              <a:p>
                <a:endParaRPr lang="en-US"/>
              </a:p>
            </p:txBody>
          </p:sp>
          <p:sp>
            <p:nvSpPr>
              <p:cNvPr id="3105" name="Line 52"/>
              <p:cNvSpPr>
                <a:spLocks noChangeShapeType="1"/>
              </p:cNvSpPr>
              <p:nvPr/>
            </p:nvSpPr>
            <p:spPr bwMode="auto">
              <a:xfrm flipV="1">
                <a:off x="2599" y="2314"/>
                <a:ext cx="24" cy="30"/>
              </a:xfrm>
              <a:prstGeom prst="line">
                <a:avLst/>
              </a:prstGeom>
              <a:noFill/>
              <a:ln w="9525">
                <a:solidFill>
                  <a:srgbClr val="000080"/>
                </a:solidFill>
                <a:round/>
                <a:headEnd/>
                <a:tailEnd/>
              </a:ln>
            </p:spPr>
            <p:txBody>
              <a:bodyPr/>
              <a:lstStyle/>
              <a:p>
                <a:endParaRPr lang="en-US"/>
              </a:p>
            </p:txBody>
          </p:sp>
          <p:sp>
            <p:nvSpPr>
              <p:cNvPr id="3106" name="Line 53"/>
              <p:cNvSpPr>
                <a:spLocks noChangeShapeType="1"/>
              </p:cNvSpPr>
              <p:nvPr/>
            </p:nvSpPr>
            <p:spPr bwMode="auto">
              <a:xfrm flipV="1">
                <a:off x="2623" y="2290"/>
                <a:ext cx="24" cy="24"/>
              </a:xfrm>
              <a:prstGeom prst="line">
                <a:avLst/>
              </a:prstGeom>
              <a:noFill/>
              <a:ln w="9525">
                <a:solidFill>
                  <a:srgbClr val="000080"/>
                </a:solidFill>
                <a:round/>
                <a:headEnd/>
                <a:tailEnd/>
              </a:ln>
            </p:spPr>
            <p:txBody>
              <a:bodyPr/>
              <a:lstStyle/>
              <a:p>
                <a:endParaRPr lang="en-US"/>
              </a:p>
            </p:txBody>
          </p:sp>
          <p:sp>
            <p:nvSpPr>
              <p:cNvPr id="3107" name="Line 54"/>
              <p:cNvSpPr>
                <a:spLocks noChangeShapeType="1"/>
              </p:cNvSpPr>
              <p:nvPr/>
            </p:nvSpPr>
            <p:spPr bwMode="auto">
              <a:xfrm flipV="1">
                <a:off x="2647" y="2260"/>
                <a:ext cx="30" cy="30"/>
              </a:xfrm>
              <a:prstGeom prst="line">
                <a:avLst/>
              </a:prstGeom>
              <a:noFill/>
              <a:ln w="9525">
                <a:solidFill>
                  <a:srgbClr val="000080"/>
                </a:solidFill>
                <a:round/>
                <a:headEnd/>
                <a:tailEnd/>
              </a:ln>
            </p:spPr>
            <p:txBody>
              <a:bodyPr/>
              <a:lstStyle/>
              <a:p>
                <a:endParaRPr lang="en-US"/>
              </a:p>
            </p:txBody>
          </p:sp>
          <p:sp>
            <p:nvSpPr>
              <p:cNvPr id="3108" name="Line 55"/>
              <p:cNvSpPr>
                <a:spLocks noChangeShapeType="1"/>
              </p:cNvSpPr>
              <p:nvPr/>
            </p:nvSpPr>
            <p:spPr bwMode="auto">
              <a:xfrm flipV="1">
                <a:off x="2677" y="2230"/>
                <a:ext cx="24" cy="30"/>
              </a:xfrm>
              <a:prstGeom prst="line">
                <a:avLst/>
              </a:prstGeom>
              <a:noFill/>
              <a:ln w="9525">
                <a:solidFill>
                  <a:srgbClr val="000080"/>
                </a:solidFill>
                <a:round/>
                <a:headEnd/>
                <a:tailEnd/>
              </a:ln>
            </p:spPr>
            <p:txBody>
              <a:bodyPr/>
              <a:lstStyle/>
              <a:p>
                <a:endParaRPr lang="en-US"/>
              </a:p>
            </p:txBody>
          </p:sp>
          <p:sp>
            <p:nvSpPr>
              <p:cNvPr id="3109" name="Line 56"/>
              <p:cNvSpPr>
                <a:spLocks noChangeShapeType="1"/>
              </p:cNvSpPr>
              <p:nvPr/>
            </p:nvSpPr>
            <p:spPr bwMode="auto">
              <a:xfrm flipV="1">
                <a:off x="2701" y="2206"/>
                <a:ext cx="24" cy="24"/>
              </a:xfrm>
              <a:prstGeom prst="line">
                <a:avLst/>
              </a:prstGeom>
              <a:noFill/>
              <a:ln w="9525">
                <a:solidFill>
                  <a:srgbClr val="000080"/>
                </a:solidFill>
                <a:round/>
                <a:headEnd/>
                <a:tailEnd/>
              </a:ln>
            </p:spPr>
            <p:txBody>
              <a:bodyPr/>
              <a:lstStyle/>
              <a:p>
                <a:endParaRPr lang="en-US"/>
              </a:p>
            </p:txBody>
          </p:sp>
          <p:sp>
            <p:nvSpPr>
              <p:cNvPr id="3110" name="Line 57"/>
              <p:cNvSpPr>
                <a:spLocks noChangeShapeType="1"/>
              </p:cNvSpPr>
              <p:nvPr/>
            </p:nvSpPr>
            <p:spPr bwMode="auto">
              <a:xfrm flipV="1">
                <a:off x="2725" y="2182"/>
                <a:ext cx="24" cy="24"/>
              </a:xfrm>
              <a:prstGeom prst="line">
                <a:avLst/>
              </a:prstGeom>
              <a:noFill/>
              <a:ln w="9525">
                <a:solidFill>
                  <a:srgbClr val="000080"/>
                </a:solidFill>
                <a:round/>
                <a:headEnd/>
                <a:tailEnd/>
              </a:ln>
            </p:spPr>
            <p:txBody>
              <a:bodyPr/>
              <a:lstStyle/>
              <a:p>
                <a:endParaRPr lang="en-US"/>
              </a:p>
            </p:txBody>
          </p:sp>
          <p:sp>
            <p:nvSpPr>
              <p:cNvPr id="3111" name="Line 58"/>
              <p:cNvSpPr>
                <a:spLocks noChangeShapeType="1"/>
              </p:cNvSpPr>
              <p:nvPr/>
            </p:nvSpPr>
            <p:spPr bwMode="auto">
              <a:xfrm flipV="1">
                <a:off x="2749" y="2164"/>
                <a:ext cx="24" cy="18"/>
              </a:xfrm>
              <a:prstGeom prst="line">
                <a:avLst/>
              </a:prstGeom>
              <a:noFill/>
              <a:ln w="9525">
                <a:solidFill>
                  <a:srgbClr val="000080"/>
                </a:solidFill>
                <a:round/>
                <a:headEnd/>
                <a:tailEnd/>
              </a:ln>
            </p:spPr>
            <p:txBody>
              <a:bodyPr/>
              <a:lstStyle/>
              <a:p>
                <a:endParaRPr lang="en-US"/>
              </a:p>
            </p:txBody>
          </p:sp>
          <p:sp>
            <p:nvSpPr>
              <p:cNvPr id="3112" name="Line 59"/>
              <p:cNvSpPr>
                <a:spLocks noChangeShapeType="1"/>
              </p:cNvSpPr>
              <p:nvPr/>
            </p:nvSpPr>
            <p:spPr bwMode="auto">
              <a:xfrm flipV="1">
                <a:off x="2773" y="2146"/>
                <a:ext cx="24" cy="18"/>
              </a:xfrm>
              <a:prstGeom prst="line">
                <a:avLst/>
              </a:prstGeom>
              <a:noFill/>
              <a:ln w="9525">
                <a:solidFill>
                  <a:srgbClr val="000080"/>
                </a:solidFill>
                <a:round/>
                <a:headEnd/>
                <a:tailEnd/>
              </a:ln>
            </p:spPr>
            <p:txBody>
              <a:bodyPr/>
              <a:lstStyle/>
              <a:p>
                <a:endParaRPr lang="en-US"/>
              </a:p>
            </p:txBody>
          </p:sp>
          <p:sp>
            <p:nvSpPr>
              <p:cNvPr id="3113" name="Freeform 60"/>
              <p:cNvSpPr>
                <a:spLocks/>
              </p:cNvSpPr>
              <p:nvPr/>
            </p:nvSpPr>
            <p:spPr bwMode="auto">
              <a:xfrm>
                <a:off x="2797" y="2128"/>
                <a:ext cx="30" cy="18"/>
              </a:xfrm>
              <a:custGeom>
                <a:avLst/>
                <a:gdLst>
                  <a:gd name="T0" fmla="*/ 0 w 30"/>
                  <a:gd name="T1" fmla="*/ 18 h 18"/>
                  <a:gd name="T2" fmla="*/ 12 w 30"/>
                  <a:gd name="T3" fmla="*/ 6 h 18"/>
                  <a:gd name="T4" fmla="*/ 30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9525">
                <a:solidFill>
                  <a:srgbClr val="000080"/>
                </a:solidFill>
                <a:prstDash val="solid"/>
                <a:round/>
                <a:headEnd/>
                <a:tailEnd/>
              </a:ln>
            </p:spPr>
            <p:txBody>
              <a:bodyPr/>
              <a:lstStyle/>
              <a:p>
                <a:endParaRPr lang="en-US"/>
              </a:p>
            </p:txBody>
          </p:sp>
          <p:sp>
            <p:nvSpPr>
              <p:cNvPr id="3114" name="Freeform 61"/>
              <p:cNvSpPr>
                <a:spLocks/>
              </p:cNvSpPr>
              <p:nvPr/>
            </p:nvSpPr>
            <p:spPr bwMode="auto">
              <a:xfrm>
                <a:off x="2827" y="2122"/>
                <a:ext cx="24" cy="6"/>
              </a:xfrm>
              <a:custGeom>
                <a:avLst/>
                <a:gdLst>
                  <a:gd name="T0" fmla="*/ 0 w 24"/>
                  <a:gd name="T1" fmla="*/ 6 h 6"/>
                  <a:gd name="T2" fmla="*/ 12 w 24"/>
                  <a:gd name="T3" fmla="*/ 0 h 6"/>
                  <a:gd name="T4" fmla="*/ 24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9525">
                <a:solidFill>
                  <a:srgbClr val="000080"/>
                </a:solidFill>
                <a:prstDash val="solid"/>
                <a:round/>
                <a:headEnd/>
                <a:tailEnd/>
              </a:ln>
            </p:spPr>
            <p:txBody>
              <a:bodyPr/>
              <a:lstStyle/>
              <a:p>
                <a:endParaRPr lang="en-US"/>
              </a:p>
            </p:txBody>
          </p:sp>
          <p:sp>
            <p:nvSpPr>
              <p:cNvPr id="3115" name="Line 62"/>
              <p:cNvSpPr>
                <a:spLocks noChangeShapeType="1"/>
              </p:cNvSpPr>
              <p:nvPr/>
            </p:nvSpPr>
            <p:spPr bwMode="auto">
              <a:xfrm flipV="1">
                <a:off x="2851" y="2116"/>
                <a:ext cx="24" cy="6"/>
              </a:xfrm>
              <a:prstGeom prst="line">
                <a:avLst/>
              </a:prstGeom>
              <a:noFill/>
              <a:ln w="9525">
                <a:solidFill>
                  <a:srgbClr val="000080"/>
                </a:solidFill>
                <a:round/>
                <a:headEnd/>
                <a:tailEnd/>
              </a:ln>
            </p:spPr>
            <p:txBody>
              <a:bodyPr/>
              <a:lstStyle/>
              <a:p>
                <a:endParaRPr lang="en-US"/>
              </a:p>
            </p:txBody>
          </p:sp>
          <p:sp>
            <p:nvSpPr>
              <p:cNvPr id="3116" name="Line 63"/>
              <p:cNvSpPr>
                <a:spLocks noChangeShapeType="1"/>
              </p:cNvSpPr>
              <p:nvPr/>
            </p:nvSpPr>
            <p:spPr bwMode="auto">
              <a:xfrm>
                <a:off x="2875" y="2116"/>
                <a:ext cx="24" cy="1"/>
              </a:xfrm>
              <a:prstGeom prst="line">
                <a:avLst/>
              </a:prstGeom>
              <a:noFill/>
              <a:ln w="9525">
                <a:solidFill>
                  <a:srgbClr val="000080"/>
                </a:solidFill>
                <a:round/>
                <a:headEnd/>
                <a:tailEnd/>
              </a:ln>
            </p:spPr>
            <p:txBody>
              <a:bodyPr/>
              <a:lstStyle/>
              <a:p>
                <a:endParaRPr lang="en-US"/>
              </a:p>
            </p:txBody>
          </p:sp>
          <p:sp>
            <p:nvSpPr>
              <p:cNvPr id="3117" name="Line 64"/>
              <p:cNvSpPr>
                <a:spLocks noChangeShapeType="1"/>
              </p:cNvSpPr>
              <p:nvPr/>
            </p:nvSpPr>
            <p:spPr bwMode="auto">
              <a:xfrm>
                <a:off x="2899" y="2116"/>
                <a:ext cx="24" cy="6"/>
              </a:xfrm>
              <a:prstGeom prst="line">
                <a:avLst/>
              </a:prstGeom>
              <a:noFill/>
              <a:ln w="9525">
                <a:solidFill>
                  <a:srgbClr val="000080"/>
                </a:solidFill>
                <a:round/>
                <a:headEnd/>
                <a:tailEnd/>
              </a:ln>
            </p:spPr>
            <p:txBody>
              <a:bodyPr/>
              <a:lstStyle/>
              <a:p>
                <a:endParaRPr lang="en-US"/>
              </a:p>
            </p:txBody>
          </p:sp>
          <p:sp>
            <p:nvSpPr>
              <p:cNvPr id="3118" name="Freeform 65"/>
              <p:cNvSpPr>
                <a:spLocks/>
              </p:cNvSpPr>
              <p:nvPr/>
            </p:nvSpPr>
            <p:spPr bwMode="auto">
              <a:xfrm>
                <a:off x="2923" y="2122"/>
                <a:ext cx="30" cy="6"/>
              </a:xfrm>
              <a:custGeom>
                <a:avLst/>
                <a:gdLst>
                  <a:gd name="T0" fmla="*/ 0 w 30"/>
                  <a:gd name="T1" fmla="*/ 0 h 6"/>
                  <a:gd name="T2" fmla="*/ 12 w 30"/>
                  <a:gd name="T3" fmla="*/ 0 h 6"/>
                  <a:gd name="T4" fmla="*/ 30 w 30"/>
                  <a:gd name="T5" fmla="*/ 6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9525">
                <a:solidFill>
                  <a:srgbClr val="000080"/>
                </a:solidFill>
                <a:prstDash val="solid"/>
                <a:round/>
                <a:headEnd/>
                <a:tailEnd/>
              </a:ln>
            </p:spPr>
            <p:txBody>
              <a:bodyPr/>
              <a:lstStyle/>
              <a:p>
                <a:endParaRPr lang="en-US"/>
              </a:p>
            </p:txBody>
          </p:sp>
          <p:sp>
            <p:nvSpPr>
              <p:cNvPr id="3119" name="Freeform 66"/>
              <p:cNvSpPr>
                <a:spLocks/>
              </p:cNvSpPr>
              <p:nvPr/>
            </p:nvSpPr>
            <p:spPr bwMode="auto">
              <a:xfrm>
                <a:off x="2953" y="2128"/>
                <a:ext cx="24" cy="18"/>
              </a:xfrm>
              <a:custGeom>
                <a:avLst/>
                <a:gdLst>
                  <a:gd name="T0" fmla="*/ 0 w 24"/>
                  <a:gd name="T1" fmla="*/ 0 h 18"/>
                  <a:gd name="T2" fmla="*/ 12 w 24"/>
                  <a:gd name="T3" fmla="*/ 6 h 18"/>
                  <a:gd name="T4" fmla="*/ 24 w 24"/>
                  <a:gd name="T5" fmla="*/ 18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0"/>
                    </a:moveTo>
                    <a:lnTo>
                      <a:pt x="12" y="6"/>
                    </a:lnTo>
                    <a:lnTo>
                      <a:pt x="24" y="18"/>
                    </a:lnTo>
                  </a:path>
                </a:pathLst>
              </a:custGeom>
              <a:noFill/>
              <a:ln w="9525">
                <a:solidFill>
                  <a:srgbClr val="000080"/>
                </a:solidFill>
                <a:prstDash val="solid"/>
                <a:round/>
                <a:headEnd/>
                <a:tailEnd/>
              </a:ln>
            </p:spPr>
            <p:txBody>
              <a:bodyPr/>
              <a:lstStyle/>
              <a:p>
                <a:endParaRPr lang="en-US"/>
              </a:p>
            </p:txBody>
          </p:sp>
          <p:sp>
            <p:nvSpPr>
              <p:cNvPr id="3120" name="Line 67"/>
              <p:cNvSpPr>
                <a:spLocks noChangeShapeType="1"/>
              </p:cNvSpPr>
              <p:nvPr/>
            </p:nvSpPr>
            <p:spPr bwMode="auto">
              <a:xfrm>
                <a:off x="2977" y="2146"/>
                <a:ext cx="24" cy="18"/>
              </a:xfrm>
              <a:prstGeom prst="line">
                <a:avLst/>
              </a:prstGeom>
              <a:noFill/>
              <a:ln w="9525">
                <a:solidFill>
                  <a:srgbClr val="000080"/>
                </a:solidFill>
                <a:round/>
                <a:headEnd/>
                <a:tailEnd/>
              </a:ln>
            </p:spPr>
            <p:txBody>
              <a:bodyPr/>
              <a:lstStyle/>
              <a:p>
                <a:endParaRPr lang="en-US"/>
              </a:p>
            </p:txBody>
          </p:sp>
          <p:sp>
            <p:nvSpPr>
              <p:cNvPr id="3121" name="Line 68"/>
              <p:cNvSpPr>
                <a:spLocks noChangeShapeType="1"/>
              </p:cNvSpPr>
              <p:nvPr/>
            </p:nvSpPr>
            <p:spPr bwMode="auto">
              <a:xfrm>
                <a:off x="3001" y="2164"/>
                <a:ext cx="24" cy="18"/>
              </a:xfrm>
              <a:prstGeom prst="line">
                <a:avLst/>
              </a:prstGeom>
              <a:noFill/>
              <a:ln w="9525">
                <a:solidFill>
                  <a:srgbClr val="000080"/>
                </a:solidFill>
                <a:round/>
                <a:headEnd/>
                <a:tailEnd/>
              </a:ln>
            </p:spPr>
            <p:txBody>
              <a:bodyPr/>
              <a:lstStyle/>
              <a:p>
                <a:endParaRPr lang="en-US"/>
              </a:p>
            </p:txBody>
          </p:sp>
          <p:sp>
            <p:nvSpPr>
              <p:cNvPr id="3122" name="Line 69"/>
              <p:cNvSpPr>
                <a:spLocks noChangeShapeType="1"/>
              </p:cNvSpPr>
              <p:nvPr/>
            </p:nvSpPr>
            <p:spPr bwMode="auto">
              <a:xfrm>
                <a:off x="3025" y="2182"/>
                <a:ext cx="24" cy="24"/>
              </a:xfrm>
              <a:prstGeom prst="line">
                <a:avLst/>
              </a:prstGeom>
              <a:noFill/>
              <a:ln w="9525">
                <a:solidFill>
                  <a:srgbClr val="000080"/>
                </a:solidFill>
                <a:round/>
                <a:headEnd/>
                <a:tailEnd/>
              </a:ln>
            </p:spPr>
            <p:txBody>
              <a:bodyPr/>
              <a:lstStyle/>
              <a:p>
                <a:endParaRPr lang="en-US"/>
              </a:p>
            </p:txBody>
          </p:sp>
          <p:sp>
            <p:nvSpPr>
              <p:cNvPr id="3123" name="Line 70"/>
              <p:cNvSpPr>
                <a:spLocks noChangeShapeType="1"/>
              </p:cNvSpPr>
              <p:nvPr/>
            </p:nvSpPr>
            <p:spPr bwMode="auto">
              <a:xfrm>
                <a:off x="3049" y="2206"/>
                <a:ext cx="24" cy="24"/>
              </a:xfrm>
              <a:prstGeom prst="line">
                <a:avLst/>
              </a:prstGeom>
              <a:noFill/>
              <a:ln w="9525">
                <a:solidFill>
                  <a:srgbClr val="000080"/>
                </a:solidFill>
                <a:round/>
                <a:headEnd/>
                <a:tailEnd/>
              </a:ln>
            </p:spPr>
            <p:txBody>
              <a:bodyPr/>
              <a:lstStyle/>
              <a:p>
                <a:endParaRPr lang="en-US"/>
              </a:p>
            </p:txBody>
          </p:sp>
          <p:sp>
            <p:nvSpPr>
              <p:cNvPr id="3124" name="Line 71"/>
              <p:cNvSpPr>
                <a:spLocks noChangeShapeType="1"/>
              </p:cNvSpPr>
              <p:nvPr/>
            </p:nvSpPr>
            <p:spPr bwMode="auto">
              <a:xfrm>
                <a:off x="3073" y="2230"/>
                <a:ext cx="30" cy="30"/>
              </a:xfrm>
              <a:prstGeom prst="line">
                <a:avLst/>
              </a:prstGeom>
              <a:noFill/>
              <a:ln w="9525">
                <a:solidFill>
                  <a:srgbClr val="000080"/>
                </a:solidFill>
                <a:round/>
                <a:headEnd/>
                <a:tailEnd/>
              </a:ln>
            </p:spPr>
            <p:txBody>
              <a:bodyPr/>
              <a:lstStyle/>
              <a:p>
                <a:endParaRPr lang="en-US"/>
              </a:p>
            </p:txBody>
          </p:sp>
          <p:sp>
            <p:nvSpPr>
              <p:cNvPr id="3125" name="Line 72"/>
              <p:cNvSpPr>
                <a:spLocks noChangeShapeType="1"/>
              </p:cNvSpPr>
              <p:nvPr/>
            </p:nvSpPr>
            <p:spPr bwMode="auto">
              <a:xfrm>
                <a:off x="3103" y="2260"/>
                <a:ext cx="24" cy="30"/>
              </a:xfrm>
              <a:prstGeom prst="line">
                <a:avLst/>
              </a:prstGeom>
              <a:noFill/>
              <a:ln w="9525">
                <a:solidFill>
                  <a:srgbClr val="000080"/>
                </a:solidFill>
                <a:round/>
                <a:headEnd/>
                <a:tailEnd/>
              </a:ln>
            </p:spPr>
            <p:txBody>
              <a:bodyPr/>
              <a:lstStyle/>
              <a:p>
                <a:endParaRPr lang="en-US"/>
              </a:p>
            </p:txBody>
          </p:sp>
          <p:sp>
            <p:nvSpPr>
              <p:cNvPr id="3126" name="Line 73"/>
              <p:cNvSpPr>
                <a:spLocks noChangeShapeType="1"/>
              </p:cNvSpPr>
              <p:nvPr/>
            </p:nvSpPr>
            <p:spPr bwMode="auto">
              <a:xfrm>
                <a:off x="3127" y="2290"/>
                <a:ext cx="24" cy="24"/>
              </a:xfrm>
              <a:prstGeom prst="line">
                <a:avLst/>
              </a:prstGeom>
              <a:noFill/>
              <a:ln w="9525">
                <a:solidFill>
                  <a:srgbClr val="000080"/>
                </a:solidFill>
                <a:round/>
                <a:headEnd/>
                <a:tailEnd/>
              </a:ln>
            </p:spPr>
            <p:txBody>
              <a:bodyPr/>
              <a:lstStyle/>
              <a:p>
                <a:endParaRPr lang="en-US"/>
              </a:p>
            </p:txBody>
          </p:sp>
          <p:sp>
            <p:nvSpPr>
              <p:cNvPr id="3127" name="Line 74"/>
              <p:cNvSpPr>
                <a:spLocks noChangeShapeType="1"/>
              </p:cNvSpPr>
              <p:nvPr/>
            </p:nvSpPr>
            <p:spPr bwMode="auto">
              <a:xfrm>
                <a:off x="3151" y="2314"/>
                <a:ext cx="24" cy="30"/>
              </a:xfrm>
              <a:prstGeom prst="line">
                <a:avLst/>
              </a:prstGeom>
              <a:noFill/>
              <a:ln w="9525">
                <a:solidFill>
                  <a:srgbClr val="000080"/>
                </a:solidFill>
                <a:round/>
                <a:headEnd/>
                <a:tailEnd/>
              </a:ln>
            </p:spPr>
            <p:txBody>
              <a:bodyPr/>
              <a:lstStyle/>
              <a:p>
                <a:endParaRPr lang="en-US"/>
              </a:p>
            </p:txBody>
          </p:sp>
          <p:sp>
            <p:nvSpPr>
              <p:cNvPr id="3128" name="Line 75"/>
              <p:cNvSpPr>
                <a:spLocks noChangeShapeType="1"/>
              </p:cNvSpPr>
              <p:nvPr/>
            </p:nvSpPr>
            <p:spPr bwMode="auto">
              <a:xfrm>
                <a:off x="3175" y="2344"/>
                <a:ext cx="24" cy="30"/>
              </a:xfrm>
              <a:prstGeom prst="line">
                <a:avLst/>
              </a:prstGeom>
              <a:noFill/>
              <a:ln w="9525">
                <a:solidFill>
                  <a:srgbClr val="000080"/>
                </a:solidFill>
                <a:round/>
                <a:headEnd/>
                <a:tailEnd/>
              </a:ln>
            </p:spPr>
            <p:txBody>
              <a:bodyPr/>
              <a:lstStyle/>
              <a:p>
                <a:endParaRPr lang="en-US"/>
              </a:p>
            </p:txBody>
          </p:sp>
          <p:sp>
            <p:nvSpPr>
              <p:cNvPr id="3129" name="Line 76"/>
              <p:cNvSpPr>
                <a:spLocks noChangeShapeType="1"/>
              </p:cNvSpPr>
              <p:nvPr/>
            </p:nvSpPr>
            <p:spPr bwMode="auto">
              <a:xfrm>
                <a:off x="3199" y="2374"/>
                <a:ext cx="24" cy="24"/>
              </a:xfrm>
              <a:prstGeom prst="line">
                <a:avLst/>
              </a:prstGeom>
              <a:noFill/>
              <a:ln w="9525">
                <a:solidFill>
                  <a:srgbClr val="000080"/>
                </a:solidFill>
                <a:round/>
                <a:headEnd/>
                <a:tailEnd/>
              </a:ln>
            </p:spPr>
            <p:txBody>
              <a:bodyPr/>
              <a:lstStyle/>
              <a:p>
                <a:endParaRPr lang="en-US"/>
              </a:p>
            </p:txBody>
          </p:sp>
          <p:sp>
            <p:nvSpPr>
              <p:cNvPr id="3130" name="Line 77"/>
              <p:cNvSpPr>
                <a:spLocks noChangeShapeType="1"/>
              </p:cNvSpPr>
              <p:nvPr/>
            </p:nvSpPr>
            <p:spPr bwMode="auto">
              <a:xfrm>
                <a:off x="3223" y="2398"/>
                <a:ext cx="30" cy="24"/>
              </a:xfrm>
              <a:prstGeom prst="line">
                <a:avLst/>
              </a:prstGeom>
              <a:noFill/>
              <a:ln w="9525">
                <a:solidFill>
                  <a:srgbClr val="000080"/>
                </a:solidFill>
                <a:round/>
                <a:headEnd/>
                <a:tailEnd/>
              </a:ln>
            </p:spPr>
            <p:txBody>
              <a:bodyPr/>
              <a:lstStyle/>
              <a:p>
                <a:endParaRPr lang="en-US"/>
              </a:p>
            </p:txBody>
          </p:sp>
          <p:sp>
            <p:nvSpPr>
              <p:cNvPr id="3131" name="Line 78"/>
              <p:cNvSpPr>
                <a:spLocks noChangeShapeType="1"/>
              </p:cNvSpPr>
              <p:nvPr/>
            </p:nvSpPr>
            <p:spPr bwMode="auto">
              <a:xfrm>
                <a:off x="3253" y="2422"/>
                <a:ext cx="24" cy="24"/>
              </a:xfrm>
              <a:prstGeom prst="line">
                <a:avLst/>
              </a:prstGeom>
              <a:noFill/>
              <a:ln w="9525">
                <a:solidFill>
                  <a:srgbClr val="000080"/>
                </a:solidFill>
                <a:round/>
                <a:headEnd/>
                <a:tailEnd/>
              </a:ln>
            </p:spPr>
            <p:txBody>
              <a:bodyPr/>
              <a:lstStyle/>
              <a:p>
                <a:endParaRPr lang="en-US"/>
              </a:p>
            </p:txBody>
          </p:sp>
          <p:sp>
            <p:nvSpPr>
              <p:cNvPr id="3132" name="Line 79"/>
              <p:cNvSpPr>
                <a:spLocks noChangeShapeType="1"/>
              </p:cNvSpPr>
              <p:nvPr/>
            </p:nvSpPr>
            <p:spPr bwMode="auto">
              <a:xfrm>
                <a:off x="3277" y="2446"/>
                <a:ext cx="24" cy="24"/>
              </a:xfrm>
              <a:prstGeom prst="line">
                <a:avLst/>
              </a:prstGeom>
              <a:noFill/>
              <a:ln w="9525">
                <a:solidFill>
                  <a:srgbClr val="000080"/>
                </a:solidFill>
                <a:round/>
                <a:headEnd/>
                <a:tailEnd/>
              </a:ln>
            </p:spPr>
            <p:txBody>
              <a:bodyPr/>
              <a:lstStyle/>
              <a:p>
                <a:endParaRPr lang="en-US"/>
              </a:p>
            </p:txBody>
          </p:sp>
          <p:sp>
            <p:nvSpPr>
              <p:cNvPr id="3133" name="Line 80"/>
              <p:cNvSpPr>
                <a:spLocks noChangeShapeType="1"/>
              </p:cNvSpPr>
              <p:nvPr/>
            </p:nvSpPr>
            <p:spPr bwMode="auto">
              <a:xfrm>
                <a:off x="3301" y="2470"/>
                <a:ext cx="24" cy="18"/>
              </a:xfrm>
              <a:prstGeom prst="line">
                <a:avLst/>
              </a:prstGeom>
              <a:noFill/>
              <a:ln w="9525">
                <a:solidFill>
                  <a:srgbClr val="000080"/>
                </a:solidFill>
                <a:round/>
                <a:headEnd/>
                <a:tailEnd/>
              </a:ln>
            </p:spPr>
            <p:txBody>
              <a:bodyPr/>
              <a:lstStyle/>
              <a:p>
                <a:endParaRPr lang="en-US"/>
              </a:p>
            </p:txBody>
          </p:sp>
          <p:sp>
            <p:nvSpPr>
              <p:cNvPr id="3134" name="Line 81"/>
              <p:cNvSpPr>
                <a:spLocks noChangeShapeType="1"/>
              </p:cNvSpPr>
              <p:nvPr/>
            </p:nvSpPr>
            <p:spPr bwMode="auto">
              <a:xfrm>
                <a:off x="3325" y="2488"/>
                <a:ext cx="24" cy="18"/>
              </a:xfrm>
              <a:prstGeom prst="line">
                <a:avLst/>
              </a:prstGeom>
              <a:noFill/>
              <a:ln w="9525">
                <a:solidFill>
                  <a:srgbClr val="000080"/>
                </a:solidFill>
                <a:round/>
                <a:headEnd/>
                <a:tailEnd/>
              </a:ln>
            </p:spPr>
            <p:txBody>
              <a:bodyPr/>
              <a:lstStyle/>
              <a:p>
                <a:endParaRPr lang="en-US"/>
              </a:p>
            </p:txBody>
          </p:sp>
          <p:sp>
            <p:nvSpPr>
              <p:cNvPr id="3135" name="Line 82"/>
              <p:cNvSpPr>
                <a:spLocks noChangeShapeType="1"/>
              </p:cNvSpPr>
              <p:nvPr/>
            </p:nvSpPr>
            <p:spPr bwMode="auto">
              <a:xfrm>
                <a:off x="3349" y="2506"/>
                <a:ext cx="30" cy="12"/>
              </a:xfrm>
              <a:prstGeom prst="line">
                <a:avLst/>
              </a:prstGeom>
              <a:noFill/>
              <a:ln w="9525">
                <a:solidFill>
                  <a:srgbClr val="000080"/>
                </a:solidFill>
                <a:round/>
                <a:headEnd/>
                <a:tailEnd/>
              </a:ln>
            </p:spPr>
            <p:txBody>
              <a:bodyPr/>
              <a:lstStyle/>
              <a:p>
                <a:endParaRPr lang="en-US"/>
              </a:p>
            </p:txBody>
          </p:sp>
          <p:sp>
            <p:nvSpPr>
              <p:cNvPr id="3136" name="Line 83"/>
              <p:cNvSpPr>
                <a:spLocks noChangeShapeType="1"/>
              </p:cNvSpPr>
              <p:nvPr/>
            </p:nvSpPr>
            <p:spPr bwMode="auto">
              <a:xfrm>
                <a:off x="3379" y="2518"/>
                <a:ext cx="24" cy="12"/>
              </a:xfrm>
              <a:prstGeom prst="line">
                <a:avLst/>
              </a:prstGeom>
              <a:noFill/>
              <a:ln w="9525">
                <a:solidFill>
                  <a:srgbClr val="000080"/>
                </a:solidFill>
                <a:round/>
                <a:headEnd/>
                <a:tailEnd/>
              </a:ln>
            </p:spPr>
            <p:txBody>
              <a:bodyPr/>
              <a:lstStyle/>
              <a:p>
                <a:endParaRPr lang="en-US"/>
              </a:p>
            </p:txBody>
          </p:sp>
          <p:sp>
            <p:nvSpPr>
              <p:cNvPr id="3137" name="Line 84"/>
              <p:cNvSpPr>
                <a:spLocks noChangeShapeType="1"/>
              </p:cNvSpPr>
              <p:nvPr/>
            </p:nvSpPr>
            <p:spPr bwMode="auto">
              <a:xfrm>
                <a:off x="3403" y="2530"/>
                <a:ext cx="24" cy="12"/>
              </a:xfrm>
              <a:prstGeom prst="line">
                <a:avLst/>
              </a:prstGeom>
              <a:noFill/>
              <a:ln w="9525">
                <a:solidFill>
                  <a:srgbClr val="000080"/>
                </a:solidFill>
                <a:round/>
                <a:headEnd/>
                <a:tailEnd/>
              </a:ln>
            </p:spPr>
            <p:txBody>
              <a:bodyPr/>
              <a:lstStyle/>
              <a:p>
                <a:endParaRPr lang="en-US"/>
              </a:p>
            </p:txBody>
          </p:sp>
          <p:sp>
            <p:nvSpPr>
              <p:cNvPr id="3138" name="Line 85"/>
              <p:cNvSpPr>
                <a:spLocks noChangeShapeType="1"/>
              </p:cNvSpPr>
              <p:nvPr/>
            </p:nvSpPr>
            <p:spPr bwMode="auto">
              <a:xfrm>
                <a:off x="3427" y="2542"/>
                <a:ext cx="24" cy="12"/>
              </a:xfrm>
              <a:prstGeom prst="line">
                <a:avLst/>
              </a:prstGeom>
              <a:noFill/>
              <a:ln w="9525">
                <a:solidFill>
                  <a:srgbClr val="000080"/>
                </a:solidFill>
                <a:round/>
                <a:headEnd/>
                <a:tailEnd/>
              </a:ln>
            </p:spPr>
            <p:txBody>
              <a:bodyPr/>
              <a:lstStyle/>
              <a:p>
                <a:endParaRPr lang="en-US"/>
              </a:p>
            </p:txBody>
          </p:sp>
          <p:sp>
            <p:nvSpPr>
              <p:cNvPr id="3139" name="Line 86"/>
              <p:cNvSpPr>
                <a:spLocks noChangeShapeType="1"/>
              </p:cNvSpPr>
              <p:nvPr/>
            </p:nvSpPr>
            <p:spPr bwMode="auto">
              <a:xfrm>
                <a:off x="3451" y="2554"/>
                <a:ext cx="24" cy="6"/>
              </a:xfrm>
              <a:prstGeom prst="line">
                <a:avLst/>
              </a:prstGeom>
              <a:noFill/>
              <a:ln w="9525">
                <a:solidFill>
                  <a:srgbClr val="000080"/>
                </a:solidFill>
                <a:round/>
                <a:headEnd/>
                <a:tailEnd/>
              </a:ln>
            </p:spPr>
            <p:txBody>
              <a:bodyPr/>
              <a:lstStyle/>
              <a:p>
                <a:endParaRPr lang="en-US"/>
              </a:p>
            </p:txBody>
          </p:sp>
          <p:sp>
            <p:nvSpPr>
              <p:cNvPr id="3140" name="Line 87"/>
              <p:cNvSpPr>
                <a:spLocks noChangeShapeType="1"/>
              </p:cNvSpPr>
              <p:nvPr/>
            </p:nvSpPr>
            <p:spPr bwMode="auto">
              <a:xfrm>
                <a:off x="3475" y="2560"/>
                <a:ext cx="24" cy="6"/>
              </a:xfrm>
              <a:prstGeom prst="line">
                <a:avLst/>
              </a:prstGeom>
              <a:noFill/>
              <a:ln w="9525">
                <a:solidFill>
                  <a:srgbClr val="000080"/>
                </a:solidFill>
                <a:round/>
                <a:headEnd/>
                <a:tailEnd/>
              </a:ln>
            </p:spPr>
            <p:txBody>
              <a:bodyPr/>
              <a:lstStyle/>
              <a:p>
                <a:endParaRPr lang="en-US"/>
              </a:p>
            </p:txBody>
          </p:sp>
          <p:sp>
            <p:nvSpPr>
              <p:cNvPr id="3141" name="Line 88"/>
              <p:cNvSpPr>
                <a:spLocks noChangeShapeType="1"/>
              </p:cNvSpPr>
              <p:nvPr/>
            </p:nvSpPr>
            <p:spPr bwMode="auto">
              <a:xfrm>
                <a:off x="3499" y="2566"/>
                <a:ext cx="30" cy="6"/>
              </a:xfrm>
              <a:prstGeom prst="line">
                <a:avLst/>
              </a:prstGeom>
              <a:noFill/>
              <a:ln w="9525">
                <a:solidFill>
                  <a:srgbClr val="000080"/>
                </a:solidFill>
                <a:round/>
                <a:headEnd/>
                <a:tailEnd/>
              </a:ln>
            </p:spPr>
            <p:txBody>
              <a:bodyPr/>
              <a:lstStyle/>
              <a:p>
                <a:endParaRPr lang="en-US"/>
              </a:p>
            </p:txBody>
          </p:sp>
          <p:sp>
            <p:nvSpPr>
              <p:cNvPr id="3142" name="Line 89"/>
              <p:cNvSpPr>
                <a:spLocks noChangeShapeType="1"/>
              </p:cNvSpPr>
              <p:nvPr/>
            </p:nvSpPr>
            <p:spPr bwMode="auto">
              <a:xfrm>
                <a:off x="3529" y="2572"/>
                <a:ext cx="24" cy="6"/>
              </a:xfrm>
              <a:prstGeom prst="line">
                <a:avLst/>
              </a:prstGeom>
              <a:noFill/>
              <a:ln w="9525">
                <a:solidFill>
                  <a:srgbClr val="000080"/>
                </a:solidFill>
                <a:round/>
                <a:headEnd/>
                <a:tailEnd/>
              </a:ln>
            </p:spPr>
            <p:txBody>
              <a:bodyPr/>
              <a:lstStyle/>
              <a:p>
                <a:endParaRPr lang="en-US"/>
              </a:p>
            </p:txBody>
          </p:sp>
          <p:sp>
            <p:nvSpPr>
              <p:cNvPr id="3143" name="Line 90"/>
              <p:cNvSpPr>
                <a:spLocks noChangeShapeType="1"/>
              </p:cNvSpPr>
              <p:nvPr/>
            </p:nvSpPr>
            <p:spPr bwMode="auto">
              <a:xfrm>
                <a:off x="3553" y="2578"/>
                <a:ext cx="24" cy="1"/>
              </a:xfrm>
              <a:prstGeom prst="line">
                <a:avLst/>
              </a:prstGeom>
              <a:noFill/>
              <a:ln w="9525">
                <a:solidFill>
                  <a:srgbClr val="000080"/>
                </a:solidFill>
                <a:round/>
                <a:headEnd/>
                <a:tailEnd/>
              </a:ln>
            </p:spPr>
            <p:txBody>
              <a:bodyPr/>
              <a:lstStyle/>
              <a:p>
                <a:endParaRPr lang="en-US"/>
              </a:p>
            </p:txBody>
          </p:sp>
          <p:sp>
            <p:nvSpPr>
              <p:cNvPr id="3144" name="Freeform 91"/>
              <p:cNvSpPr>
                <a:spLocks/>
              </p:cNvSpPr>
              <p:nvPr/>
            </p:nvSpPr>
            <p:spPr bwMode="auto">
              <a:xfrm>
                <a:off x="3577" y="2578"/>
                <a:ext cx="24" cy="6"/>
              </a:xfrm>
              <a:custGeom>
                <a:avLst/>
                <a:gdLst>
                  <a:gd name="T0" fmla="*/ 0 w 24"/>
                  <a:gd name="T1" fmla="*/ 0 h 6"/>
                  <a:gd name="T2" fmla="*/ 12 w 24"/>
                  <a:gd name="T3" fmla="*/ 0 h 6"/>
                  <a:gd name="T4" fmla="*/ 2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9525">
                <a:solidFill>
                  <a:srgbClr val="000080"/>
                </a:solidFill>
                <a:prstDash val="solid"/>
                <a:round/>
                <a:headEnd/>
                <a:tailEnd/>
              </a:ln>
            </p:spPr>
            <p:txBody>
              <a:bodyPr/>
              <a:lstStyle/>
              <a:p>
                <a:endParaRPr lang="en-US"/>
              </a:p>
            </p:txBody>
          </p:sp>
          <p:sp>
            <p:nvSpPr>
              <p:cNvPr id="3145" name="Line 92"/>
              <p:cNvSpPr>
                <a:spLocks noChangeShapeType="1"/>
              </p:cNvSpPr>
              <p:nvPr/>
            </p:nvSpPr>
            <p:spPr bwMode="auto">
              <a:xfrm flipV="1">
                <a:off x="1878" y="1889"/>
                <a:ext cx="0" cy="700"/>
              </a:xfrm>
              <a:prstGeom prst="line">
                <a:avLst/>
              </a:prstGeom>
              <a:noFill/>
              <a:ln w="12700">
                <a:solidFill>
                  <a:schemeClr val="tx1"/>
                </a:solidFill>
                <a:round/>
                <a:headEnd/>
                <a:tailEnd type="triangle" w="med" len="med"/>
              </a:ln>
            </p:spPr>
            <p:txBody>
              <a:bodyPr wrap="none" anchor="ctr"/>
              <a:lstStyle/>
              <a:p>
                <a:endParaRPr lang="en-US"/>
              </a:p>
            </p:txBody>
          </p:sp>
          <p:sp>
            <p:nvSpPr>
              <p:cNvPr id="3146" name="Line 93"/>
              <p:cNvSpPr>
                <a:spLocks noChangeShapeType="1"/>
              </p:cNvSpPr>
              <p:nvPr/>
            </p:nvSpPr>
            <p:spPr bwMode="auto">
              <a:xfrm>
                <a:off x="1889" y="2589"/>
                <a:ext cx="2000" cy="0"/>
              </a:xfrm>
              <a:prstGeom prst="line">
                <a:avLst/>
              </a:prstGeom>
              <a:noFill/>
              <a:ln w="12700">
                <a:solidFill>
                  <a:schemeClr val="tx1"/>
                </a:solidFill>
                <a:round/>
                <a:headEnd/>
                <a:tailEnd type="triangle" w="med" len="med"/>
              </a:ln>
            </p:spPr>
            <p:txBody>
              <a:bodyPr wrap="none" anchor="ctr"/>
              <a:lstStyle/>
              <a:p>
                <a:endParaRPr lang="en-US"/>
              </a:p>
            </p:txBody>
          </p:sp>
        </p:grpSp>
        <p:sp>
          <p:nvSpPr>
            <p:cNvPr id="3081" name="Freeform 94"/>
            <p:cNvSpPr>
              <a:spLocks/>
            </p:cNvSpPr>
            <p:nvPr/>
          </p:nvSpPr>
          <p:spPr bwMode="auto">
            <a:xfrm>
              <a:off x="3816" y="2160"/>
              <a:ext cx="85" cy="518"/>
            </a:xfrm>
            <a:custGeom>
              <a:avLst/>
              <a:gdLst>
                <a:gd name="T0" fmla="*/ 0 w 85"/>
                <a:gd name="T1" fmla="*/ 516 h 518"/>
                <a:gd name="T2" fmla="*/ 0 w 85"/>
                <a:gd name="T3" fmla="*/ 157 h 518"/>
                <a:gd name="T4" fmla="*/ 84 w 85"/>
                <a:gd name="T5" fmla="*/ 0 h 518"/>
                <a:gd name="T6" fmla="*/ 85 w 85"/>
                <a:gd name="T7" fmla="*/ 518 h 518"/>
                <a:gd name="T8" fmla="*/ 0 w 85"/>
                <a:gd name="T9" fmla="*/ 516 h 518"/>
                <a:gd name="T10" fmla="*/ 0 60000 65536"/>
                <a:gd name="T11" fmla="*/ 0 60000 65536"/>
                <a:gd name="T12" fmla="*/ 0 60000 65536"/>
                <a:gd name="T13" fmla="*/ 0 60000 65536"/>
                <a:gd name="T14" fmla="*/ 0 60000 65536"/>
                <a:gd name="T15" fmla="*/ 0 w 85"/>
                <a:gd name="T16" fmla="*/ 0 h 518"/>
                <a:gd name="T17" fmla="*/ 85 w 85"/>
                <a:gd name="T18" fmla="*/ 518 h 518"/>
              </a:gdLst>
              <a:ahLst/>
              <a:cxnLst>
                <a:cxn ang="T10">
                  <a:pos x="T0" y="T1"/>
                </a:cxn>
                <a:cxn ang="T11">
                  <a:pos x="T2" y="T3"/>
                </a:cxn>
                <a:cxn ang="T12">
                  <a:pos x="T4" y="T5"/>
                </a:cxn>
                <a:cxn ang="T13">
                  <a:pos x="T6" y="T7"/>
                </a:cxn>
                <a:cxn ang="T14">
                  <a:pos x="T8" y="T9"/>
                </a:cxn>
              </a:cxnLst>
              <a:rect l="T15" t="T16" r="T17" b="T18"/>
              <a:pathLst>
                <a:path w="85" h="518">
                  <a:moveTo>
                    <a:pt x="0" y="516"/>
                  </a:moveTo>
                  <a:lnTo>
                    <a:pt x="0" y="157"/>
                  </a:lnTo>
                  <a:lnTo>
                    <a:pt x="84" y="0"/>
                  </a:lnTo>
                  <a:lnTo>
                    <a:pt x="85" y="518"/>
                  </a:lnTo>
                  <a:lnTo>
                    <a:pt x="0" y="516"/>
                  </a:lnTo>
                  <a:close/>
                </a:path>
              </a:pathLst>
            </a:custGeom>
            <a:solidFill>
              <a:schemeClr val="accent1"/>
            </a:solidFill>
            <a:ln w="12700" cap="flat" cmpd="sng">
              <a:solidFill>
                <a:schemeClr val="tx1"/>
              </a:solidFill>
              <a:prstDash val="solid"/>
              <a:round/>
              <a:headEnd/>
              <a:tailEnd/>
            </a:ln>
          </p:spPr>
          <p:txBody>
            <a:bodyPr wrap="none" anchor="ctr"/>
            <a:lstStyle/>
            <a:p>
              <a:endParaRPr lang="en-US"/>
            </a:p>
          </p:txBody>
        </p:sp>
        <p:sp>
          <p:nvSpPr>
            <p:cNvPr id="3082" name="Text Box 95"/>
            <p:cNvSpPr txBox="1">
              <a:spLocks noChangeArrowheads="1"/>
            </p:cNvSpPr>
            <p:nvPr/>
          </p:nvSpPr>
          <p:spPr bwMode="auto">
            <a:xfrm>
              <a:off x="3068" y="1592"/>
              <a:ext cx="237" cy="154"/>
            </a:xfrm>
            <a:prstGeom prst="rect">
              <a:avLst/>
            </a:prstGeom>
            <a:noFill/>
            <a:ln w="12700">
              <a:noFill/>
              <a:miter lim="800000"/>
              <a:headEnd/>
              <a:tailEnd/>
            </a:ln>
          </p:spPr>
          <p:txBody>
            <a:bodyPr wrap="none">
              <a:spAutoFit/>
            </a:bodyPr>
            <a:lstStyle/>
            <a:p>
              <a:r>
                <a:rPr lang="en-US" sz="1000" i="1">
                  <a:latin typeface="Times New Roman" pitchFamily="18" charset="0"/>
                </a:rPr>
                <a:t>f</a:t>
              </a:r>
              <a:r>
                <a:rPr lang="en-US" sz="1000">
                  <a:latin typeface="Times New Roman" pitchFamily="18" charset="0"/>
                </a:rPr>
                <a:t>(</a:t>
              </a:r>
              <a:r>
                <a:rPr lang="en-US" sz="1000" i="1">
                  <a:latin typeface="Times New Roman" pitchFamily="18" charset="0"/>
                </a:rPr>
                <a:t>x</a:t>
              </a:r>
              <a:r>
                <a:rPr lang="en-US" sz="1000">
                  <a:latin typeface="Times New Roman" pitchFamily="18" charset="0"/>
                </a:rPr>
                <a:t>)</a:t>
              </a:r>
            </a:p>
          </p:txBody>
        </p:sp>
        <p:sp>
          <p:nvSpPr>
            <p:cNvPr id="3083" name="Text Box 96"/>
            <p:cNvSpPr txBox="1">
              <a:spLocks noChangeArrowheads="1"/>
            </p:cNvSpPr>
            <p:nvPr/>
          </p:nvSpPr>
          <p:spPr bwMode="auto">
            <a:xfrm>
              <a:off x="3734" y="2648"/>
              <a:ext cx="156" cy="154"/>
            </a:xfrm>
            <a:prstGeom prst="rect">
              <a:avLst/>
            </a:prstGeom>
            <a:noFill/>
            <a:ln w="12700">
              <a:noFill/>
              <a:miter lim="800000"/>
              <a:headEnd/>
              <a:tailEnd/>
            </a:ln>
          </p:spPr>
          <p:txBody>
            <a:bodyPr wrap="none">
              <a:spAutoFit/>
            </a:bodyPr>
            <a:lstStyle/>
            <a:p>
              <a:r>
                <a:rPr lang="en-US" sz="1000" i="1">
                  <a:latin typeface="Times New Roman" pitchFamily="18" charset="0"/>
                </a:rPr>
                <a:t>a</a:t>
              </a:r>
              <a:endParaRPr lang="en-US" sz="1000">
                <a:latin typeface="Times New Roman" pitchFamily="18" charset="0"/>
              </a:endParaRPr>
            </a:p>
          </p:txBody>
        </p:sp>
        <p:sp>
          <p:nvSpPr>
            <p:cNvPr id="3084" name="Text Box 97"/>
            <p:cNvSpPr txBox="1">
              <a:spLocks noChangeArrowheads="1"/>
            </p:cNvSpPr>
            <p:nvPr/>
          </p:nvSpPr>
          <p:spPr bwMode="auto">
            <a:xfrm>
              <a:off x="3842" y="2654"/>
              <a:ext cx="156" cy="154"/>
            </a:xfrm>
            <a:prstGeom prst="rect">
              <a:avLst/>
            </a:prstGeom>
            <a:noFill/>
            <a:ln w="12700">
              <a:noFill/>
              <a:miter lim="800000"/>
              <a:headEnd/>
              <a:tailEnd/>
            </a:ln>
          </p:spPr>
          <p:txBody>
            <a:bodyPr wrap="none">
              <a:spAutoFit/>
            </a:bodyPr>
            <a:lstStyle/>
            <a:p>
              <a:r>
                <a:rPr lang="en-US" sz="1000" i="1">
                  <a:latin typeface="Times New Roman" pitchFamily="18" charset="0"/>
                </a:rPr>
                <a:t>b</a:t>
              </a:r>
              <a:endParaRPr lang="en-US" sz="1000">
                <a:latin typeface="Times New Roman" pitchFamily="18" charset="0"/>
              </a:endParaRPr>
            </a:p>
          </p:txBody>
        </p:sp>
        <p:sp>
          <p:nvSpPr>
            <p:cNvPr id="3085" name="Rectangle 98"/>
            <p:cNvSpPr>
              <a:spLocks noChangeArrowheads="1"/>
            </p:cNvSpPr>
            <p:nvPr/>
          </p:nvSpPr>
          <p:spPr bwMode="auto">
            <a:xfrm>
              <a:off x="4848" y="2601"/>
              <a:ext cx="156" cy="154"/>
            </a:xfrm>
            <a:prstGeom prst="rect">
              <a:avLst/>
            </a:prstGeom>
            <a:noFill/>
            <a:ln w="12700">
              <a:noFill/>
              <a:miter lim="800000"/>
              <a:headEnd/>
              <a:tailEnd/>
            </a:ln>
          </p:spPr>
          <p:txBody>
            <a:bodyPr wrap="none">
              <a:spAutoFit/>
            </a:bodyPr>
            <a:lstStyle/>
            <a:p>
              <a:r>
                <a:rPr lang="en-US" sz="1000" i="1">
                  <a:latin typeface="Times New Roman" pitchFamily="18" charset="0"/>
                </a:rPr>
                <a:t>x</a:t>
              </a:r>
              <a:endParaRPr lang="en-US" sz="1000" i="1" baseline="-25000">
                <a:latin typeface="Times New Roman" pitchFamily="18" charset="0"/>
              </a:endParaRPr>
            </a:p>
          </p:txBody>
        </p:sp>
      </p:grpSp>
      <p:graphicFrame>
        <p:nvGraphicFramePr>
          <p:cNvPr id="3074" name="Object 99"/>
          <p:cNvGraphicFramePr>
            <a:graphicFrameLocks noChangeAspect="1"/>
          </p:cNvGraphicFramePr>
          <p:nvPr/>
        </p:nvGraphicFramePr>
        <p:xfrm>
          <a:off x="2133600" y="4572000"/>
          <a:ext cx="1371600" cy="704850"/>
        </p:xfrm>
        <a:graphic>
          <a:graphicData uri="http://schemas.openxmlformats.org/presentationml/2006/ole">
            <mc:AlternateContent xmlns:mc="http://schemas.openxmlformats.org/markup-compatibility/2006">
              <mc:Choice xmlns:v="urn:schemas-microsoft-com:vml" Requires="v">
                <p:oleObj spid="_x0000_s66844" name="Equation" r:id="rId4" imgW="914400" imgH="469800" progId="Equation.3">
                  <p:embed/>
                </p:oleObj>
              </mc:Choice>
              <mc:Fallback>
                <p:oleObj name="Equation" r:id="rId4" imgW="914400" imgH="469800" progId="Equation.3">
                  <p:embed/>
                  <p:pic>
                    <p:nvPicPr>
                      <p:cNvPr id="0" name="Object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572000"/>
                        <a:ext cx="1371600"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00"/>
          <p:cNvGraphicFramePr>
            <a:graphicFrameLocks noChangeAspect="1"/>
          </p:cNvGraphicFramePr>
          <p:nvPr/>
        </p:nvGraphicFramePr>
        <p:xfrm>
          <a:off x="5791200" y="4572000"/>
          <a:ext cx="1219200" cy="615950"/>
        </p:xfrm>
        <a:graphic>
          <a:graphicData uri="http://schemas.openxmlformats.org/presentationml/2006/ole">
            <mc:AlternateContent xmlns:mc="http://schemas.openxmlformats.org/markup-compatibility/2006">
              <mc:Choice xmlns:v="urn:schemas-microsoft-com:vml" Requires="v">
                <p:oleObj spid="_x0000_s66845" name="Equation" r:id="rId6" imgW="850680" imgH="431640" progId="Equation.3">
                  <p:embed/>
                </p:oleObj>
              </mc:Choice>
              <mc:Fallback>
                <p:oleObj name="Equation" r:id="rId6" imgW="850680" imgH="431640" progId="Equation.3">
                  <p:embed/>
                  <p:pic>
                    <p:nvPicPr>
                      <p:cNvPr id="0" name="Object 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572000"/>
                        <a:ext cx="121920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灯片编号占位符 5"/>
          <p:cNvSpPr>
            <a:spLocks noGrp="1"/>
          </p:cNvSpPr>
          <p:nvPr>
            <p:ph type="sldNum" sz="quarter" idx="12"/>
          </p:nvPr>
        </p:nvSpPr>
        <p:spPr/>
        <p:txBody>
          <a:bodyPr/>
          <a:lstStyle/>
          <a:p>
            <a:fld id="{32028A27-99B6-410A-A99D-60B69B2DC820}"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950913" y="0"/>
            <a:ext cx="7772400" cy="1143000"/>
          </a:xfrm>
        </p:spPr>
        <p:txBody>
          <a:bodyPr/>
          <a:lstStyle/>
          <a:p>
            <a:r>
              <a:rPr lang="en-US" smtClean="0"/>
              <a:t>Review of Probability Distribution Calculation</a:t>
            </a:r>
          </a:p>
        </p:txBody>
      </p:sp>
      <p:graphicFrame>
        <p:nvGraphicFramePr>
          <p:cNvPr id="4098" name="Object 3"/>
          <p:cNvGraphicFramePr>
            <a:graphicFrameLocks noGrp="1" noChangeAspect="1"/>
          </p:cNvGraphicFramePr>
          <p:nvPr>
            <p:ph type="tbl" idx="1"/>
            <p:extLst>
              <p:ext uri="{D42A27DB-BD31-4B8C-83A1-F6EECF244321}">
                <p14:modId xmlns:p14="http://schemas.microsoft.com/office/powerpoint/2010/main" val="3708633677"/>
              </p:ext>
            </p:extLst>
          </p:nvPr>
        </p:nvGraphicFramePr>
        <p:xfrm>
          <a:off x="268288" y="1143000"/>
          <a:ext cx="8866187" cy="5451475"/>
        </p:xfrm>
        <a:graphic>
          <a:graphicData uri="http://schemas.openxmlformats.org/presentationml/2006/ole">
            <mc:AlternateContent xmlns:mc="http://schemas.openxmlformats.org/markup-compatibility/2006">
              <mc:Choice xmlns:v="urn:schemas-microsoft-com:vml" Requires="v">
                <p:oleObj spid="_x0000_s68009" name="Document" r:id="rId5" imgW="8618951" imgH="5298364" progId="Word.Document.8">
                  <p:embed/>
                </p:oleObj>
              </mc:Choice>
              <mc:Fallback>
                <p:oleObj name="Document" r:id="rId5" imgW="8618951" imgH="5298364" progId="Word.Document.8">
                  <p:embed/>
                  <p:pic>
                    <p:nvPicPr>
                      <p:cNvPr id="0" name="Object 3"/>
                      <p:cNvPicPr>
                        <a:picLocks noChangeAspect="1" noChangeArrowheads="1"/>
                      </p:cNvPicPr>
                      <p:nvPr/>
                    </p:nvPicPr>
                    <p:blipFill>
                      <a:blip r:embed="rId6"/>
                      <a:srcRect/>
                      <a:stretch>
                        <a:fillRect/>
                      </a:stretch>
                    </p:blipFill>
                    <p:spPr bwMode="auto">
                      <a:xfrm>
                        <a:off x="268288" y="1143000"/>
                        <a:ext cx="8866187"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
          <p:cNvGraphicFramePr>
            <a:graphicFrameLocks noChangeAspect="1"/>
          </p:cNvGraphicFramePr>
          <p:nvPr/>
        </p:nvGraphicFramePr>
        <p:xfrm>
          <a:off x="3124200" y="4297363"/>
          <a:ext cx="914400" cy="808037"/>
        </p:xfrm>
        <a:graphic>
          <a:graphicData uri="http://schemas.openxmlformats.org/presentationml/2006/ole">
            <mc:AlternateContent xmlns:mc="http://schemas.openxmlformats.org/markup-compatibility/2006">
              <mc:Choice xmlns:v="urn:schemas-microsoft-com:vml" Requires="v">
                <p:oleObj spid="_x0000_s68010" name="Equation" r:id="rId7" imgW="647640" imgH="609480" progId="Equation.3">
                  <p:embed/>
                </p:oleObj>
              </mc:Choice>
              <mc:Fallback>
                <p:oleObj name="Equation" r:id="rId7" imgW="647640" imgH="609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297363"/>
                        <a:ext cx="914400"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5"/>
          <p:cNvGraphicFramePr>
            <a:graphicFrameLocks noChangeAspect="1"/>
          </p:cNvGraphicFramePr>
          <p:nvPr/>
        </p:nvGraphicFramePr>
        <p:xfrm>
          <a:off x="2954338" y="5156200"/>
          <a:ext cx="2074862" cy="787400"/>
        </p:xfrm>
        <a:graphic>
          <a:graphicData uri="http://schemas.openxmlformats.org/presentationml/2006/ole">
            <mc:AlternateContent xmlns:mc="http://schemas.openxmlformats.org/markup-compatibility/2006">
              <mc:Choice xmlns:v="urn:schemas-microsoft-com:vml" Requires="v">
                <p:oleObj spid="_x0000_s68011" name="Equation" r:id="rId9" imgW="1511280" imgH="609480" progId="Equation.3">
                  <p:embed/>
                </p:oleObj>
              </mc:Choice>
              <mc:Fallback>
                <p:oleObj name="Equation" r:id="rId9" imgW="1511280" imgH="6094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4338" y="5156200"/>
                        <a:ext cx="207486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p:nvPr>
        </p:nvSpPr>
        <p:spPr>
          <a:xfrm>
            <a:off x="1143000" y="152400"/>
            <a:ext cx="7772400" cy="838200"/>
          </a:xfrm>
        </p:spPr>
        <p:txBody>
          <a:bodyPr/>
          <a:lstStyle/>
          <a:p>
            <a:r>
              <a:rPr lang="en-US" dirty="0" smtClean="0"/>
              <a:t>Probability Density (Mass) Function</a:t>
            </a:r>
          </a:p>
        </p:txBody>
      </p:sp>
      <p:sp>
        <p:nvSpPr>
          <p:cNvPr id="5128" name="Rectangle 3"/>
          <p:cNvSpPr>
            <a:spLocks noGrp="1" noChangeArrowheads="1"/>
          </p:cNvSpPr>
          <p:nvPr>
            <p:ph type="body" sz="half" idx="1"/>
          </p:nvPr>
        </p:nvSpPr>
        <p:spPr>
          <a:xfrm>
            <a:off x="228600" y="1143000"/>
            <a:ext cx="8229600" cy="5105400"/>
          </a:xfrm>
        </p:spPr>
        <p:txBody>
          <a:bodyPr/>
          <a:lstStyle/>
          <a:p>
            <a:pPr>
              <a:spcBef>
                <a:spcPct val="0"/>
              </a:spcBef>
              <a:buSzTx/>
            </a:pPr>
            <a:r>
              <a:rPr lang="en-US" sz="2800" dirty="0" smtClean="0"/>
              <a:t>A function </a:t>
            </a:r>
            <a:r>
              <a:rPr lang="en-US" sz="2800" i="1" dirty="0" smtClean="0">
                <a:latin typeface="Times New Roman" pitchFamily="18" charset="0"/>
              </a:rPr>
              <a:t>f </a:t>
            </a:r>
            <a:r>
              <a:rPr lang="en-US" sz="2800" dirty="0" smtClean="0"/>
              <a:t>(</a:t>
            </a:r>
            <a:r>
              <a:rPr lang="en-US" sz="2800" i="1" dirty="0" smtClean="0">
                <a:latin typeface="Times New Roman" pitchFamily="18" charset="0"/>
              </a:rPr>
              <a:t>x</a:t>
            </a:r>
            <a:r>
              <a:rPr lang="en-US" sz="2800" dirty="0" smtClean="0"/>
              <a:t>) (or </a:t>
            </a:r>
            <a:r>
              <a:rPr lang="en-US" sz="2800" i="1" dirty="0" smtClean="0">
                <a:latin typeface="Times New Roman" pitchFamily="18" charset="0"/>
              </a:rPr>
              <a:t>p</a:t>
            </a:r>
            <a:r>
              <a:rPr lang="en-US" sz="2800" dirty="0" smtClean="0"/>
              <a:t>(</a:t>
            </a:r>
            <a:r>
              <a:rPr lang="en-US" sz="2800" i="1" dirty="0" smtClean="0">
                <a:latin typeface="Times New Roman" pitchFamily="18" charset="0"/>
              </a:rPr>
              <a:t>x</a:t>
            </a:r>
            <a:r>
              <a:rPr lang="en-US" sz="2800" i="1" baseline="-25000" dirty="0" smtClean="0">
                <a:latin typeface="Times New Roman" pitchFamily="18" charset="0"/>
              </a:rPr>
              <a:t>i</a:t>
            </a:r>
            <a:r>
              <a:rPr lang="en-US" sz="2800" dirty="0" smtClean="0"/>
              <a:t>)) is a </a:t>
            </a:r>
            <a:r>
              <a:rPr lang="en-US" sz="2800" dirty="0" err="1" smtClean="0"/>
              <a:t>p.d.f</a:t>
            </a:r>
            <a:r>
              <a:rPr lang="en-US" sz="2800" dirty="0" smtClean="0"/>
              <a:t> (or </a:t>
            </a:r>
            <a:r>
              <a:rPr lang="en-US" sz="2800" dirty="0" err="1" smtClean="0"/>
              <a:t>p.m.f</a:t>
            </a:r>
            <a:r>
              <a:rPr lang="en-US" sz="2800" dirty="0" smtClean="0"/>
              <a:t>) of a random variable </a:t>
            </a:r>
            <a:r>
              <a:rPr lang="en-US" sz="2800" i="1" dirty="0" smtClean="0">
                <a:latin typeface="Times New Roman" pitchFamily="18" charset="0"/>
              </a:rPr>
              <a:t>x</a:t>
            </a:r>
            <a:r>
              <a:rPr lang="en-US" sz="2800" dirty="0" smtClean="0"/>
              <a:t> if and only if:</a:t>
            </a:r>
          </a:p>
          <a:p>
            <a:pPr lvl="1">
              <a:lnSpc>
                <a:spcPct val="130000"/>
              </a:lnSpc>
              <a:spcBef>
                <a:spcPct val="0"/>
              </a:spcBef>
              <a:buSzTx/>
            </a:pPr>
            <a:r>
              <a:rPr lang="en-US" sz="2800" dirty="0" smtClean="0"/>
              <a:t>                             or</a:t>
            </a:r>
          </a:p>
          <a:p>
            <a:pPr lvl="1">
              <a:lnSpc>
                <a:spcPct val="130000"/>
              </a:lnSpc>
              <a:spcBef>
                <a:spcPct val="0"/>
              </a:spcBef>
              <a:buSzTx/>
            </a:pPr>
            <a:r>
              <a:rPr lang="en-US" sz="2800" dirty="0" smtClean="0"/>
              <a:t>                     or</a:t>
            </a:r>
          </a:p>
          <a:p>
            <a:pPr lvl="1">
              <a:spcBef>
                <a:spcPct val="0"/>
              </a:spcBef>
              <a:buSzTx/>
            </a:pPr>
            <a:endParaRPr lang="en-US" sz="2800" dirty="0" smtClean="0"/>
          </a:p>
          <a:p>
            <a:pPr>
              <a:spcBef>
                <a:spcPct val="0"/>
              </a:spcBef>
              <a:buSzTx/>
            </a:pPr>
            <a:r>
              <a:rPr lang="en-US" sz="2800" dirty="0" smtClean="0"/>
              <a:t>Example 2-2: </a:t>
            </a:r>
            <a:r>
              <a:rPr lang="en-US" sz="2400" b="0" dirty="0" smtClean="0"/>
              <a:t>Suppose that </a:t>
            </a:r>
            <a:r>
              <a:rPr lang="en-US" sz="2400" b="0" i="1" dirty="0" smtClean="0"/>
              <a:t>x</a:t>
            </a:r>
            <a:r>
              <a:rPr lang="en-US" sz="2400" b="0" dirty="0" smtClean="0"/>
              <a:t> is a random variable with probability distribution of</a:t>
            </a:r>
          </a:p>
          <a:p>
            <a:pPr>
              <a:spcBef>
                <a:spcPct val="0"/>
              </a:spcBef>
              <a:buSzTx/>
            </a:pPr>
            <a:endParaRPr lang="en-US" sz="2400" b="0" dirty="0" smtClean="0"/>
          </a:p>
          <a:p>
            <a:pPr>
              <a:spcBef>
                <a:spcPct val="0"/>
              </a:spcBef>
              <a:buSzTx/>
            </a:pPr>
            <a:endParaRPr lang="en-US" sz="2400" b="0" dirty="0" smtClean="0"/>
          </a:p>
          <a:p>
            <a:pPr>
              <a:spcBef>
                <a:spcPct val="0"/>
              </a:spcBef>
              <a:buSzTx/>
              <a:buFontTx/>
              <a:buNone/>
            </a:pPr>
            <a:r>
              <a:rPr lang="en-US" sz="2400" b="0" dirty="0" smtClean="0"/>
              <a:t>    Find the appropriate value of k.  Find the mean and variance of x.  What is the probability of x&gt;0? </a:t>
            </a:r>
          </a:p>
          <a:p>
            <a:endParaRPr lang="en-US" sz="2400" b="0" dirty="0" smtClean="0"/>
          </a:p>
        </p:txBody>
      </p:sp>
      <p:graphicFrame>
        <p:nvGraphicFramePr>
          <p:cNvPr id="5122" name="Object 4"/>
          <p:cNvGraphicFramePr>
            <a:graphicFrameLocks noGrp="1" noChangeAspect="1"/>
          </p:cNvGraphicFramePr>
          <p:nvPr>
            <p:ph sz="quarter" idx="2"/>
          </p:nvPr>
        </p:nvGraphicFramePr>
        <p:xfrm>
          <a:off x="1068388" y="2187575"/>
          <a:ext cx="2746375" cy="403225"/>
        </p:xfrm>
        <a:graphic>
          <a:graphicData uri="http://schemas.openxmlformats.org/presentationml/2006/ole">
            <mc:AlternateContent xmlns:mc="http://schemas.openxmlformats.org/markup-compatibility/2006">
              <mc:Choice xmlns:v="urn:schemas-microsoft-com:vml" Requires="v">
                <p:oleObj spid="_x0000_s69315" name="Equation" r:id="rId3" imgW="1384200" imgH="203040" progId="Equation.3">
                  <p:embed/>
                </p:oleObj>
              </mc:Choice>
              <mc:Fallback>
                <p:oleObj name="Equation" r:id="rId3" imgW="138420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88" y="2187575"/>
                        <a:ext cx="274637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9"/>
          <p:cNvGraphicFramePr>
            <a:graphicFrameLocks noGrp="1" noChangeAspect="1"/>
          </p:cNvGraphicFramePr>
          <p:nvPr>
            <p:ph sz="quarter" idx="3"/>
          </p:nvPr>
        </p:nvGraphicFramePr>
        <p:xfrm>
          <a:off x="4191000" y="4191000"/>
          <a:ext cx="3124200" cy="865188"/>
        </p:xfrm>
        <a:graphic>
          <a:graphicData uri="http://schemas.openxmlformats.org/presentationml/2006/ole">
            <mc:AlternateContent xmlns:mc="http://schemas.openxmlformats.org/markup-compatibility/2006">
              <mc:Choice xmlns:v="urn:schemas-microsoft-com:vml" Requires="v">
                <p:oleObj spid="_x0000_s69316" name="Equation" r:id="rId5" imgW="1650960" imgH="457200" progId="Equation.3">
                  <p:embed/>
                </p:oleObj>
              </mc:Choice>
              <mc:Fallback>
                <p:oleObj name="Equation" r:id="rId5" imgW="1650960" imgH="457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191000"/>
                        <a:ext cx="312420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6"/>
          <p:cNvGraphicFramePr>
            <a:graphicFrameLocks noChangeAspect="1"/>
          </p:cNvGraphicFramePr>
          <p:nvPr/>
        </p:nvGraphicFramePr>
        <p:xfrm>
          <a:off x="4495800" y="2133600"/>
          <a:ext cx="4230688" cy="482600"/>
        </p:xfrm>
        <a:graphic>
          <a:graphicData uri="http://schemas.openxmlformats.org/presentationml/2006/ole">
            <mc:AlternateContent xmlns:mc="http://schemas.openxmlformats.org/markup-compatibility/2006">
              <mc:Choice xmlns:v="urn:schemas-microsoft-com:vml" Requires="v">
                <p:oleObj spid="_x0000_s69317" name="Equation" r:id="rId7" imgW="2006280" imgH="228600" progId="Equation.3">
                  <p:embed/>
                </p:oleObj>
              </mc:Choice>
              <mc:Fallback>
                <p:oleObj name="Equation" r:id="rId7" imgW="2006280" imgH="228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133600"/>
                        <a:ext cx="423068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7"/>
          <p:cNvGraphicFramePr>
            <a:graphicFrameLocks noChangeAspect="1"/>
          </p:cNvGraphicFramePr>
          <p:nvPr>
            <p:extLst>
              <p:ext uri="{D42A27DB-BD31-4B8C-83A1-F6EECF244321}">
                <p14:modId xmlns:p14="http://schemas.microsoft.com/office/powerpoint/2010/main" val="3954373661"/>
              </p:ext>
            </p:extLst>
          </p:nvPr>
        </p:nvGraphicFramePr>
        <p:xfrm>
          <a:off x="1116013" y="2460625"/>
          <a:ext cx="1712912" cy="1019175"/>
        </p:xfrm>
        <a:graphic>
          <a:graphicData uri="http://schemas.openxmlformats.org/presentationml/2006/ole">
            <mc:AlternateContent xmlns:mc="http://schemas.openxmlformats.org/markup-compatibility/2006">
              <mc:Choice xmlns:v="urn:schemas-microsoft-com:vml" Requires="v">
                <p:oleObj spid="_x0000_s69318" name="公式" r:id="rId9" imgW="812520" imgH="482400" progId="Equation.3">
                  <p:embed/>
                </p:oleObj>
              </mc:Choice>
              <mc:Fallback>
                <p:oleObj name="公式" r:id="rId9" imgW="812520" imgH="482400" progId="Equation.3">
                  <p:embed/>
                  <p:pic>
                    <p:nvPicPr>
                      <p:cNvPr id="0" name="Object 7"/>
                      <p:cNvPicPr>
                        <a:picLocks noChangeAspect="1" noChangeArrowheads="1"/>
                      </p:cNvPicPr>
                      <p:nvPr/>
                    </p:nvPicPr>
                    <p:blipFill>
                      <a:blip r:embed="rId10"/>
                      <a:srcRect/>
                      <a:stretch>
                        <a:fillRect/>
                      </a:stretch>
                    </p:blipFill>
                    <p:spPr bwMode="auto">
                      <a:xfrm>
                        <a:off x="1116013" y="2460625"/>
                        <a:ext cx="1712912"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8"/>
          <p:cNvGraphicFramePr>
            <a:graphicFrameLocks noChangeAspect="1"/>
          </p:cNvGraphicFramePr>
          <p:nvPr/>
        </p:nvGraphicFramePr>
        <p:xfrm>
          <a:off x="3733800" y="2468563"/>
          <a:ext cx="1498600" cy="884237"/>
        </p:xfrm>
        <a:graphic>
          <a:graphicData uri="http://schemas.openxmlformats.org/presentationml/2006/ole">
            <mc:AlternateContent xmlns:mc="http://schemas.openxmlformats.org/markup-compatibility/2006">
              <mc:Choice xmlns:v="urn:schemas-microsoft-com:vml" Requires="v">
                <p:oleObj spid="_x0000_s69319" name="Equation" r:id="rId11" imgW="711000" imgH="419040" progId="Equation.3">
                  <p:embed/>
                </p:oleObj>
              </mc:Choice>
              <mc:Fallback>
                <p:oleObj name="Equation" r:id="rId11" imgW="711000" imgH="4190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2468563"/>
                        <a:ext cx="149860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228600"/>
            <a:ext cx="7772400" cy="1143000"/>
          </a:xfrm>
          <a:noFill/>
        </p:spPr>
        <p:txBody>
          <a:bodyPr/>
          <a:lstStyle/>
          <a:p>
            <a:r>
              <a:rPr lang="en-US" dirty="0" smtClean="0"/>
              <a:t>Important Distributions</a:t>
            </a:r>
            <a:br>
              <a:rPr lang="en-US" dirty="0" smtClean="0"/>
            </a:br>
            <a:endParaRPr lang="en-US" dirty="0" smtClean="0"/>
          </a:p>
        </p:txBody>
      </p:sp>
      <p:sp>
        <p:nvSpPr>
          <p:cNvPr id="25603" name="Rectangle 3"/>
          <p:cNvSpPr>
            <a:spLocks noGrp="1" noChangeArrowheads="1"/>
          </p:cNvSpPr>
          <p:nvPr>
            <p:ph idx="1"/>
          </p:nvPr>
        </p:nvSpPr>
        <p:spPr>
          <a:xfrm>
            <a:off x="1147763" y="2019300"/>
            <a:ext cx="6773862" cy="3890963"/>
          </a:xfrm>
          <a:noFill/>
        </p:spPr>
        <p:txBody>
          <a:bodyPr/>
          <a:lstStyle/>
          <a:p>
            <a:pPr>
              <a:lnSpc>
                <a:spcPct val="90000"/>
              </a:lnSpc>
              <a:buFontTx/>
              <a:buNone/>
            </a:pPr>
            <a:r>
              <a:rPr lang="en-US" sz="2800" smtClean="0"/>
              <a:t>1. Discrete Probability Distribution</a:t>
            </a:r>
          </a:p>
          <a:p>
            <a:pPr lvl="2">
              <a:lnSpc>
                <a:spcPct val="90000"/>
              </a:lnSpc>
            </a:pPr>
            <a:r>
              <a:rPr lang="en-US" sz="2400" smtClean="0"/>
              <a:t>Hypergeometric distribution </a:t>
            </a:r>
          </a:p>
          <a:p>
            <a:pPr lvl="2">
              <a:lnSpc>
                <a:spcPct val="90000"/>
              </a:lnSpc>
            </a:pPr>
            <a:r>
              <a:rPr lang="en-US" sz="2400" smtClean="0"/>
              <a:t>Binomial distribution</a:t>
            </a:r>
          </a:p>
          <a:p>
            <a:pPr lvl="2">
              <a:lnSpc>
                <a:spcPct val="90000"/>
              </a:lnSpc>
            </a:pPr>
            <a:r>
              <a:rPr lang="en-US" sz="2400" smtClean="0"/>
              <a:t>Poisson Distribution</a:t>
            </a:r>
          </a:p>
          <a:p>
            <a:pPr lvl="2">
              <a:lnSpc>
                <a:spcPct val="90000"/>
              </a:lnSpc>
            </a:pPr>
            <a:endParaRPr lang="en-US" sz="2000" smtClean="0"/>
          </a:p>
          <a:p>
            <a:pPr>
              <a:lnSpc>
                <a:spcPct val="90000"/>
              </a:lnSpc>
              <a:buFontTx/>
              <a:buNone/>
            </a:pPr>
            <a:r>
              <a:rPr lang="en-US" sz="2800" smtClean="0"/>
              <a:t>2. Continuous Probability Distribution </a:t>
            </a:r>
          </a:p>
          <a:p>
            <a:pPr lvl="2">
              <a:lnSpc>
                <a:spcPct val="90000"/>
              </a:lnSpc>
            </a:pPr>
            <a:r>
              <a:rPr lang="en-US" sz="2400" smtClean="0"/>
              <a:t>Normal distribution </a:t>
            </a:r>
          </a:p>
          <a:p>
            <a:pPr lvl="2">
              <a:lnSpc>
                <a:spcPct val="90000"/>
              </a:lnSpc>
            </a:pPr>
            <a:r>
              <a:rPr lang="en-US" sz="2400" smtClean="0"/>
              <a:t>Chi-Square distribution</a:t>
            </a:r>
          </a:p>
          <a:p>
            <a:pPr lvl="2">
              <a:lnSpc>
                <a:spcPct val="90000"/>
              </a:lnSpc>
            </a:pPr>
            <a:r>
              <a:rPr lang="en-US" sz="2400" smtClean="0"/>
              <a:t>Student t distribution</a:t>
            </a:r>
          </a:p>
        </p:txBody>
      </p:sp>
      <p:sp>
        <p:nvSpPr>
          <p:cNvPr id="2" name="灯片编号占位符 1"/>
          <p:cNvSpPr>
            <a:spLocks noGrp="1"/>
          </p:cNvSpPr>
          <p:nvPr>
            <p:ph type="sldNum" sz="quarter" idx="12"/>
          </p:nvPr>
        </p:nvSpPr>
        <p:spPr/>
        <p:txBody>
          <a:bodyPr/>
          <a:lstStyle/>
          <a:p>
            <a:fld id="{32028A27-99B6-410A-A99D-60B69B2DC820}"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5400" y="76200"/>
            <a:ext cx="6934200" cy="1143000"/>
          </a:xfrm>
        </p:spPr>
        <p:txBody>
          <a:bodyPr/>
          <a:lstStyle/>
          <a:p>
            <a:r>
              <a:rPr lang="en-US" dirty="0"/>
              <a:t>Need for Statistics</a:t>
            </a:r>
            <a:endParaRPr lang="en-US" sz="3200" dirty="0" smtClean="0"/>
          </a:p>
        </p:txBody>
      </p:sp>
      <p:sp>
        <p:nvSpPr>
          <p:cNvPr id="2" name="灯片编号占位符 1"/>
          <p:cNvSpPr>
            <a:spLocks noGrp="1"/>
          </p:cNvSpPr>
          <p:nvPr>
            <p:ph type="sldNum" sz="quarter" idx="12"/>
          </p:nvPr>
        </p:nvSpPr>
        <p:spPr/>
        <p:txBody>
          <a:bodyPr/>
          <a:lstStyle/>
          <a:p>
            <a:fld id="{32028A27-99B6-410A-A99D-60B69B2DC820}" type="slidenum">
              <a:rPr lang="en-US" smtClean="0"/>
              <a:pPr/>
              <a:t>2</a:t>
            </a:fld>
            <a:endParaRPr lang="en-US"/>
          </a:p>
        </p:txBody>
      </p:sp>
      <p:sp>
        <p:nvSpPr>
          <p:cNvPr id="12" name="Rectangle 3"/>
          <p:cNvSpPr>
            <a:spLocks noChangeArrowheads="1"/>
          </p:cNvSpPr>
          <p:nvPr/>
        </p:nvSpPr>
        <p:spPr bwMode="auto">
          <a:xfrm>
            <a:off x="685800" y="1676400"/>
            <a:ext cx="7772400" cy="2476500"/>
          </a:xfrm>
          <a:prstGeom prst="rect">
            <a:avLst/>
          </a:prstGeom>
          <a:noFill/>
          <a:ln w="12700">
            <a:noFill/>
            <a:miter lim="800000"/>
            <a:headEnd/>
            <a:tailEnd/>
          </a:ln>
        </p:spPr>
        <p:txBody>
          <a:bodyPr lIns="90488" tIns="44450" rIns="90488" bIns="44450"/>
          <a:lstStyle/>
          <a:p>
            <a:pPr>
              <a:spcBef>
                <a:spcPct val="20000"/>
              </a:spcBef>
              <a:buSzPct val="100000"/>
              <a:buFontTx/>
              <a:buChar char="•"/>
            </a:pPr>
            <a:r>
              <a:rPr lang="en-US" sz="2400" dirty="0"/>
              <a:t>   	Some variation is inevitable in manufacturing 	processes.</a:t>
            </a:r>
          </a:p>
          <a:p>
            <a:pPr>
              <a:spcBef>
                <a:spcPct val="20000"/>
              </a:spcBef>
              <a:buSzPct val="100000"/>
              <a:buFontTx/>
              <a:buChar char="•"/>
            </a:pPr>
            <a:r>
              <a:rPr lang="en-US" sz="2400" dirty="0"/>
              <a:t>   	Variation reduction is one of the major 	objectives in quality control</a:t>
            </a:r>
          </a:p>
          <a:p>
            <a:pPr>
              <a:spcBef>
                <a:spcPct val="20000"/>
              </a:spcBef>
              <a:buSzPct val="100000"/>
              <a:buFontTx/>
              <a:buChar char="•"/>
            </a:pPr>
            <a:r>
              <a:rPr lang="en-US" sz="2400" dirty="0"/>
              <a:t>   	Variation needs to be described, modeled, 	and analyzed</a:t>
            </a:r>
          </a:p>
          <a:p>
            <a:pPr algn="ctr">
              <a:spcBef>
                <a:spcPct val="20000"/>
              </a:spcBef>
              <a:buSzPct val="100000"/>
            </a:pPr>
            <a:endParaRPr lang="en-US" sz="2400" dirty="0"/>
          </a:p>
          <a:p>
            <a:pPr algn="ctr">
              <a:spcBef>
                <a:spcPct val="20000"/>
              </a:spcBef>
              <a:buSzPct val="100000"/>
            </a:pPr>
            <a:r>
              <a:rPr lang="en-US" sz="2800" i="1" dirty="0"/>
              <a:t>How to do it?</a:t>
            </a:r>
            <a:endParaRPr lang="en-US" sz="2400" dirty="0"/>
          </a:p>
        </p:txBody>
      </p:sp>
    </p:spTree>
    <p:extLst>
      <p:ext uri="{BB962C8B-B14F-4D97-AF65-F5344CB8AC3E}">
        <p14:creationId xmlns:p14="http://schemas.microsoft.com/office/powerpoint/2010/main" val="2554614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143000"/>
          </a:xfrm>
        </p:spPr>
        <p:txBody>
          <a:bodyPr/>
          <a:lstStyle/>
          <a:p>
            <a:r>
              <a:rPr lang="en-US" sz="3200" smtClean="0"/>
              <a:t>Hypergeometric Distribution</a:t>
            </a:r>
          </a:p>
        </p:txBody>
      </p:sp>
      <p:sp>
        <p:nvSpPr>
          <p:cNvPr id="26627" name="Rectangle 3"/>
          <p:cNvSpPr>
            <a:spLocks noGrp="1" noChangeArrowheads="1"/>
          </p:cNvSpPr>
          <p:nvPr>
            <p:ph idx="1"/>
          </p:nvPr>
        </p:nvSpPr>
        <p:spPr>
          <a:xfrm>
            <a:off x="685800" y="990600"/>
            <a:ext cx="7924800" cy="1447800"/>
          </a:xfrm>
        </p:spPr>
        <p:txBody>
          <a:bodyPr/>
          <a:lstStyle/>
          <a:p>
            <a:r>
              <a:rPr lang="en-US" sz="1800" dirty="0" smtClean="0"/>
              <a:t>Suppose that there is a </a:t>
            </a:r>
            <a:r>
              <a:rPr lang="en-US" sz="1800" u="sng" dirty="0" smtClean="0">
                <a:solidFill>
                  <a:schemeClr val="hlink"/>
                </a:solidFill>
              </a:rPr>
              <a:t>FINITE</a:t>
            </a:r>
            <a:r>
              <a:rPr lang="en-US" sz="1800" dirty="0" smtClean="0"/>
              <a:t> population consisting of </a:t>
            </a:r>
            <a:r>
              <a:rPr lang="en-US" sz="1800" dirty="0" smtClean="0">
                <a:solidFill>
                  <a:schemeClr val="accent2"/>
                </a:solidFill>
              </a:rPr>
              <a:t>N items</a:t>
            </a:r>
            <a:r>
              <a:rPr lang="en-US" sz="1800" dirty="0" smtClean="0"/>
              <a:t>.  Some number , say </a:t>
            </a:r>
            <a:r>
              <a:rPr lang="en-US" sz="1800" dirty="0" smtClean="0">
                <a:solidFill>
                  <a:schemeClr val="accent2"/>
                </a:solidFill>
              </a:rPr>
              <a:t>D (D</a:t>
            </a:r>
            <a:r>
              <a:rPr lang="en-US" sz="1800" dirty="0" smtClean="0">
                <a:solidFill>
                  <a:schemeClr val="accent2"/>
                </a:solidFill>
                <a:sym typeface="Symbol" pitchFamily="18" charset="2"/>
              </a:rPr>
              <a:t>N),</a:t>
            </a:r>
            <a:r>
              <a:rPr lang="en-US" sz="1800" dirty="0" smtClean="0">
                <a:sym typeface="Symbol" pitchFamily="18" charset="2"/>
              </a:rPr>
              <a:t> of these items fall into a class of interest.  A random sample of </a:t>
            </a:r>
            <a:r>
              <a:rPr lang="en-US" sz="1800" dirty="0" smtClean="0">
                <a:solidFill>
                  <a:srgbClr val="3333FF"/>
                </a:solidFill>
                <a:sym typeface="Symbol" pitchFamily="18" charset="2"/>
              </a:rPr>
              <a:t>n items</a:t>
            </a:r>
            <a:r>
              <a:rPr lang="en-US" sz="1800" dirty="0" smtClean="0">
                <a:sym typeface="Symbol" pitchFamily="18" charset="2"/>
              </a:rPr>
              <a:t> is selected from the population </a:t>
            </a:r>
            <a:r>
              <a:rPr lang="en-US" sz="1800" u="sng" dirty="0" smtClean="0">
                <a:solidFill>
                  <a:schemeClr val="hlink"/>
                </a:solidFill>
                <a:sym typeface="Symbol" pitchFamily="18" charset="2"/>
              </a:rPr>
              <a:t>without replacement</a:t>
            </a:r>
            <a:r>
              <a:rPr lang="en-US" sz="1800" dirty="0" smtClean="0">
                <a:sym typeface="Symbol" pitchFamily="18" charset="2"/>
              </a:rPr>
              <a:t>, and the number of items in the sample that fall into the class of interest</a:t>
            </a:r>
            <a:r>
              <a:rPr lang="en-US" sz="1800" dirty="0" smtClean="0">
                <a:solidFill>
                  <a:srgbClr val="3333FF"/>
                </a:solidFill>
                <a:sym typeface="Symbol" pitchFamily="18" charset="2"/>
              </a:rPr>
              <a:t>, say x</a:t>
            </a:r>
            <a:r>
              <a:rPr lang="en-US" sz="1800" dirty="0" smtClean="0">
                <a:sym typeface="Symbol" pitchFamily="18" charset="2"/>
              </a:rPr>
              <a:t>, is observed.  </a:t>
            </a:r>
            <a:endParaRPr lang="en-US" sz="1800" dirty="0" smtClean="0"/>
          </a:p>
        </p:txBody>
      </p:sp>
      <p:grpSp>
        <p:nvGrpSpPr>
          <p:cNvPr id="2" name="Group 9"/>
          <p:cNvGrpSpPr>
            <a:grpSpLocks/>
          </p:cNvGrpSpPr>
          <p:nvPr/>
        </p:nvGrpSpPr>
        <p:grpSpPr bwMode="auto">
          <a:xfrm>
            <a:off x="2235200" y="2444750"/>
            <a:ext cx="6778625" cy="4038600"/>
            <a:chOff x="1440" y="240"/>
            <a:chExt cx="4270" cy="2544"/>
          </a:xfrm>
        </p:grpSpPr>
        <p:sp>
          <p:nvSpPr>
            <p:cNvPr id="26645" name="Oval 10"/>
            <p:cNvSpPr>
              <a:spLocks noChangeArrowheads="1"/>
            </p:cNvSpPr>
            <p:nvPr/>
          </p:nvSpPr>
          <p:spPr bwMode="auto">
            <a:xfrm>
              <a:off x="1440" y="240"/>
              <a:ext cx="2640" cy="2544"/>
            </a:xfrm>
            <a:prstGeom prst="ellipse">
              <a:avLst/>
            </a:prstGeom>
            <a:noFill/>
            <a:ln w="9525">
              <a:solidFill>
                <a:schemeClr val="tx1"/>
              </a:solidFill>
              <a:round/>
              <a:headEnd/>
              <a:tailEnd/>
            </a:ln>
          </p:spPr>
          <p:txBody>
            <a:bodyPr wrap="none" anchor="ctr"/>
            <a:lstStyle/>
            <a:p>
              <a:endParaRPr lang="en-US"/>
            </a:p>
          </p:txBody>
        </p:sp>
        <p:sp>
          <p:nvSpPr>
            <p:cNvPr id="26646" name="Text Box 11"/>
            <p:cNvSpPr txBox="1">
              <a:spLocks noChangeArrowheads="1"/>
            </p:cNvSpPr>
            <p:nvPr/>
          </p:nvSpPr>
          <p:spPr bwMode="auto">
            <a:xfrm>
              <a:off x="4200" y="480"/>
              <a:ext cx="1510" cy="633"/>
            </a:xfrm>
            <a:prstGeom prst="rect">
              <a:avLst/>
            </a:prstGeom>
            <a:noFill/>
            <a:ln w="12700">
              <a:noFill/>
              <a:miter lim="800000"/>
              <a:headEnd/>
              <a:tailEnd/>
            </a:ln>
          </p:spPr>
          <p:txBody>
            <a:bodyPr>
              <a:spAutoFit/>
            </a:bodyPr>
            <a:lstStyle/>
            <a:p>
              <a:pPr>
                <a:spcBef>
                  <a:spcPct val="50000"/>
                </a:spcBef>
              </a:pPr>
              <a:r>
                <a:rPr lang="en-US" sz="2400" i="1">
                  <a:solidFill>
                    <a:srgbClr val="000000"/>
                  </a:solidFill>
                  <a:latin typeface="Times New Roman" pitchFamily="18" charset="0"/>
                </a:rPr>
                <a:t>N </a:t>
              </a:r>
            </a:p>
            <a:p>
              <a:pPr>
                <a:spcBef>
                  <a:spcPct val="50000"/>
                </a:spcBef>
              </a:pPr>
              <a:r>
                <a:rPr lang="en-US" sz="2400">
                  <a:solidFill>
                    <a:srgbClr val="000000"/>
                  </a:solidFill>
                  <a:latin typeface="Times New Roman" pitchFamily="18" charset="0"/>
                </a:rPr>
                <a:t>Total # of items</a:t>
              </a:r>
            </a:p>
          </p:txBody>
        </p:sp>
        <p:sp>
          <p:nvSpPr>
            <p:cNvPr id="26647" name="Line 12"/>
            <p:cNvSpPr>
              <a:spLocks noChangeShapeType="1"/>
            </p:cNvSpPr>
            <p:nvPr/>
          </p:nvSpPr>
          <p:spPr bwMode="auto">
            <a:xfrm flipH="1">
              <a:off x="3312" y="662"/>
              <a:ext cx="910" cy="551"/>
            </a:xfrm>
            <a:prstGeom prst="line">
              <a:avLst/>
            </a:prstGeom>
            <a:noFill/>
            <a:ln w="12700">
              <a:solidFill>
                <a:srgbClr val="000000"/>
              </a:solidFill>
              <a:round/>
              <a:headEnd/>
              <a:tailEnd type="triangle" w="med" len="med"/>
            </a:ln>
          </p:spPr>
          <p:txBody>
            <a:bodyPr/>
            <a:lstStyle/>
            <a:p>
              <a:endParaRPr lang="en-US"/>
            </a:p>
          </p:txBody>
        </p:sp>
      </p:grpSp>
      <p:grpSp>
        <p:nvGrpSpPr>
          <p:cNvPr id="3" name="Group 13"/>
          <p:cNvGrpSpPr>
            <a:grpSpLocks/>
          </p:cNvGrpSpPr>
          <p:nvPr/>
        </p:nvGrpSpPr>
        <p:grpSpPr bwMode="auto">
          <a:xfrm>
            <a:off x="381000" y="2438400"/>
            <a:ext cx="3122613" cy="4060825"/>
            <a:chOff x="272" y="236"/>
            <a:chExt cx="1967" cy="2558"/>
          </a:xfrm>
        </p:grpSpPr>
        <p:grpSp>
          <p:nvGrpSpPr>
            <p:cNvPr id="4" name="Group 14"/>
            <p:cNvGrpSpPr>
              <a:grpSpLocks/>
            </p:cNvGrpSpPr>
            <p:nvPr/>
          </p:nvGrpSpPr>
          <p:grpSpPr bwMode="auto">
            <a:xfrm>
              <a:off x="272" y="236"/>
              <a:ext cx="1967" cy="2558"/>
              <a:chOff x="272" y="236"/>
              <a:chExt cx="1967" cy="2558"/>
            </a:xfrm>
          </p:grpSpPr>
          <p:grpSp>
            <p:nvGrpSpPr>
              <p:cNvPr id="5" name="Group 15"/>
              <p:cNvGrpSpPr>
                <a:grpSpLocks/>
              </p:cNvGrpSpPr>
              <p:nvPr/>
            </p:nvGrpSpPr>
            <p:grpSpPr bwMode="auto">
              <a:xfrm>
                <a:off x="1440" y="236"/>
                <a:ext cx="799" cy="2558"/>
                <a:chOff x="1440" y="236"/>
                <a:chExt cx="799" cy="2558"/>
              </a:xfrm>
            </p:grpSpPr>
            <p:pic>
              <p:nvPicPr>
                <p:cNvPr id="26643" name="Picture 16"/>
                <p:cNvPicPr>
                  <a:picLocks noChangeAspect="1" noChangeArrowheads="1"/>
                </p:cNvPicPr>
                <p:nvPr/>
              </p:nvPicPr>
              <p:blipFill>
                <a:blip r:embed="rId3" cstate="print"/>
                <a:srcRect r="69894"/>
                <a:stretch>
                  <a:fillRect/>
                </a:stretch>
              </p:blipFill>
              <p:spPr bwMode="auto">
                <a:xfrm>
                  <a:off x="1440" y="236"/>
                  <a:ext cx="799" cy="2558"/>
                </a:xfrm>
                <a:prstGeom prst="rect">
                  <a:avLst/>
                </a:prstGeom>
                <a:noFill/>
                <a:ln w="9525">
                  <a:noFill/>
                  <a:miter lim="800000"/>
                  <a:headEnd/>
                  <a:tailEnd/>
                </a:ln>
              </p:spPr>
            </p:pic>
            <p:sp>
              <p:nvSpPr>
                <p:cNvPr id="26644" name="Line 17"/>
                <p:cNvSpPr>
                  <a:spLocks noChangeShapeType="1"/>
                </p:cNvSpPr>
                <p:nvPr/>
              </p:nvSpPr>
              <p:spPr bwMode="auto">
                <a:xfrm>
                  <a:off x="2238" y="336"/>
                  <a:ext cx="0" cy="2352"/>
                </a:xfrm>
                <a:prstGeom prst="line">
                  <a:avLst/>
                </a:prstGeom>
                <a:noFill/>
                <a:ln w="28575">
                  <a:solidFill>
                    <a:schemeClr val="tx1"/>
                  </a:solidFill>
                  <a:round/>
                  <a:headEnd/>
                  <a:tailEnd/>
                </a:ln>
              </p:spPr>
              <p:txBody>
                <a:bodyPr/>
                <a:lstStyle/>
                <a:p>
                  <a:endParaRPr lang="en-US"/>
                </a:p>
              </p:txBody>
            </p:sp>
          </p:grpSp>
          <p:sp>
            <p:nvSpPr>
              <p:cNvPr id="26642" name="Text Box 18"/>
              <p:cNvSpPr txBox="1">
                <a:spLocks noChangeArrowheads="1"/>
              </p:cNvSpPr>
              <p:nvPr/>
            </p:nvSpPr>
            <p:spPr bwMode="auto">
              <a:xfrm>
                <a:off x="272" y="242"/>
                <a:ext cx="812" cy="863"/>
              </a:xfrm>
              <a:prstGeom prst="rect">
                <a:avLst/>
              </a:prstGeom>
              <a:noFill/>
              <a:ln w="12700">
                <a:noFill/>
                <a:miter lim="800000"/>
                <a:headEnd/>
                <a:tailEnd/>
              </a:ln>
            </p:spPr>
            <p:txBody>
              <a:bodyPr>
                <a:spAutoFit/>
              </a:bodyPr>
              <a:lstStyle/>
              <a:p>
                <a:pPr>
                  <a:spcBef>
                    <a:spcPct val="50000"/>
                  </a:spcBef>
                </a:pPr>
                <a:r>
                  <a:rPr lang="en-US" sz="2400" i="1" dirty="0">
                    <a:solidFill>
                      <a:srgbClr val="000000"/>
                    </a:solidFill>
                    <a:latin typeface="Times New Roman" pitchFamily="18" charset="0"/>
                  </a:rPr>
                  <a:t>D</a:t>
                </a:r>
              </a:p>
              <a:p>
                <a:pPr>
                  <a:spcBef>
                    <a:spcPct val="50000"/>
                  </a:spcBef>
                </a:pPr>
                <a:r>
                  <a:rPr lang="en-US" sz="2400" dirty="0">
                    <a:solidFill>
                      <a:srgbClr val="000000"/>
                    </a:solidFill>
                    <a:latin typeface="Times New Roman" pitchFamily="18" charset="0"/>
                  </a:rPr>
                  <a:t>Items of Interest</a:t>
                </a:r>
              </a:p>
            </p:txBody>
          </p:sp>
        </p:grpSp>
        <p:sp>
          <p:nvSpPr>
            <p:cNvPr id="26640" name="Line 19"/>
            <p:cNvSpPr>
              <a:spLocks noChangeShapeType="1"/>
            </p:cNvSpPr>
            <p:nvPr/>
          </p:nvSpPr>
          <p:spPr bwMode="auto">
            <a:xfrm>
              <a:off x="988" y="462"/>
              <a:ext cx="794" cy="445"/>
            </a:xfrm>
            <a:prstGeom prst="line">
              <a:avLst/>
            </a:prstGeom>
            <a:noFill/>
            <a:ln w="12700">
              <a:solidFill>
                <a:srgbClr val="000000"/>
              </a:solidFill>
              <a:round/>
              <a:headEnd/>
              <a:tailEnd type="triangle" w="med" len="med"/>
            </a:ln>
          </p:spPr>
          <p:txBody>
            <a:bodyPr/>
            <a:lstStyle/>
            <a:p>
              <a:endParaRPr lang="en-US"/>
            </a:p>
          </p:txBody>
        </p:sp>
      </p:grpSp>
      <p:grpSp>
        <p:nvGrpSpPr>
          <p:cNvPr id="6" name="Group 20"/>
          <p:cNvGrpSpPr>
            <a:grpSpLocks/>
          </p:cNvGrpSpPr>
          <p:nvPr/>
        </p:nvGrpSpPr>
        <p:grpSpPr bwMode="auto">
          <a:xfrm>
            <a:off x="2768600" y="4349750"/>
            <a:ext cx="6324600" cy="1995488"/>
            <a:chOff x="1776" y="1440"/>
            <a:chExt cx="3984" cy="1257"/>
          </a:xfrm>
        </p:grpSpPr>
        <p:sp>
          <p:nvSpPr>
            <p:cNvPr id="26636" name="Oval 21"/>
            <p:cNvSpPr>
              <a:spLocks noChangeArrowheads="1"/>
            </p:cNvSpPr>
            <p:nvPr/>
          </p:nvSpPr>
          <p:spPr bwMode="auto">
            <a:xfrm>
              <a:off x="1776" y="1440"/>
              <a:ext cx="1728" cy="528"/>
            </a:xfrm>
            <a:prstGeom prst="ellipse">
              <a:avLst/>
            </a:prstGeom>
            <a:noFill/>
            <a:ln w="38100">
              <a:solidFill>
                <a:srgbClr val="FF0000"/>
              </a:solidFill>
              <a:round/>
              <a:headEnd/>
              <a:tailEnd/>
            </a:ln>
          </p:spPr>
          <p:txBody>
            <a:bodyPr wrap="none" anchor="ctr"/>
            <a:lstStyle/>
            <a:p>
              <a:endParaRPr lang="en-US"/>
            </a:p>
          </p:txBody>
        </p:sp>
        <p:sp>
          <p:nvSpPr>
            <p:cNvPr id="26637" name="Text Box 22"/>
            <p:cNvSpPr txBox="1">
              <a:spLocks noChangeArrowheads="1"/>
            </p:cNvSpPr>
            <p:nvPr/>
          </p:nvSpPr>
          <p:spPr bwMode="auto">
            <a:xfrm>
              <a:off x="3969" y="2064"/>
              <a:ext cx="1791" cy="633"/>
            </a:xfrm>
            <a:prstGeom prst="rect">
              <a:avLst/>
            </a:prstGeom>
            <a:noFill/>
            <a:ln w="12700">
              <a:noFill/>
              <a:miter lim="800000"/>
              <a:headEnd/>
              <a:tailEnd/>
            </a:ln>
          </p:spPr>
          <p:txBody>
            <a:bodyPr>
              <a:spAutoFit/>
            </a:bodyPr>
            <a:lstStyle/>
            <a:p>
              <a:pPr>
                <a:spcBef>
                  <a:spcPct val="50000"/>
                </a:spcBef>
              </a:pPr>
              <a:r>
                <a:rPr lang="en-US" sz="2400" i="1">
                  <a:solidFill>
                    <a:srgbClr val="000000"/>
                  </a:solidFill>
                  <a:latin typeface="Times New Roman" pitchFamily="18" charset="0"/>
                </a:rPr>
                <a:t>n</a:t>
              </a:r>
            </a:p>
            <a:p>
              <a:pPr>
                <a:spcBef>
                  <a:spcPct val="50000"/>
                </a:spcBef>
              </a:pPr>
              <a:r>
                <a:rPr lang="en-US" sz="2400">
                  <a:solidFill>
                    <a:srgbClr val="000000"/>
                  </a:solidFill>
                  <a:latin typeface="Times New Roman" pitchFamily="18" charset="0"/>
                </a:rPr>
                <a:t>(w/o replacement)</a:t>
              </a:r>
            </a:p>
          </p:txBody>
        </p:sp>
        <p:sp>
          <p:nvSpPr>
            <p:cNvPr id="26638" name="Line 23"/>
            <p:cNvSpPr>
              <a:spLocks noChangeShapeType="1"/>
            </p:cNvSpPr>
            <p:nvPr/>
          </p:nvSpPr>
          <p:spPr bwMode="auto">
            <a:xfrm flipH="1" flipV="1">
              <a:off x="2998" y="1802"/>
              <a:ext cx="986" cy="415"/>
            </a:xfrm>
            <a:prstGeom prst="line">
              <a:avLst/>
            </a:prstGeom>
            <a:noFill/>
            <a:ln w="12700">
              <a:solidFill>
                <a:srgbClr val="000000"/>
              </a:solidFill>
              <a:round/>
              <a:headEnd/>
              <a:tailEnd type="triangle" w="med" len="med"/>
            </a:ln>
          </p:spPr>
          <p:txBody>
            <a:bodyPr/>
            <a:lstStyle/>
            <a:p>
              <a:endParaRPr lang="en-US"/>
            </a:p>
          </p:txBody>
        </p:sp>
      </p:grpSp>
      <p:grpSp>
        <p:nvGrpSpPr>
          <p:cNvPr id="7" name="Group 34"/>
          <p:cNvGrpSpPr>
            <a:grpSpLocks/>
          </p:cNvGrpSpPr>
          <p:nvPr/>
        </p:nvGrpSpPr>
        <p:grpSpPr bwMode="auto">
          <a:xfrm>
            <a:off x="304800" y="4349750"/>
            <a:ext cx="3209925" cy="2065338"/>
            <a:chOff x="192" y="2740"/>
            <a:chExt cx="2022" cy="1301"/>
          </a:xfrm>
        </p:grpSpPr>
        <p:grpSp>
          <p:nvGrpSpPr>
            <p:cNvPr id="8" name="Group 33"/>
            <p:cNvGrpSpPr>
              <a:grpSpLocks/>
            </p:cNvGrpSpPr>
            <p:nvPr/>
          </p:nvGrpSpPr>
          <p:grpSpPr bwMode="auto">
            <a:xfrm>
              <a:off x="192" y="2740"/>
              <a:ext cx="2022" cy="1301"/>
              <a:chOff x="192" y="2740"/>
              <a:chExt cx="2022" cy="1301"/>
            </a:xfrm>
          </p:grpSpPr>
          <p:pic>
            <p:nvPicPr>
              <p:cNvPr id="26634" name="Picture 26"/>
              <p:cNvPicPr>
                <a:picLocks noChangeAspect="1" noChangeArrowheads="1"/>
              </p:cNvPicPr>
              <p:nvPr/>
            </p:nvPicPr>
            <p:blipFill>
              <a:blip r:embed="rId4" cstate="print"/>
              <a:srcRect t="1785" r="71477"/>
              <a:stretch>
                <a:fillRect/>
              </a:stretch>
            </p:blipFill>
            <p:spPr bwMode="auto">
              <a:xfrm>
                <a:off x="1712" y="2740"/>
                <a:ext cx="502" cy="550"/>
              </a:xfrm>
              <a:prstGeom prst="rect">
                <a:avLst/>
              </a:prstGeom>
              <a:noFill/>
              <a:ln w="9525">
                <a:noFill/>
                <a:miter lim="800000"/>
                <a:headEnd/>
                <a:tailEnd/>
              </a:ln>
            </p:spPr>
          </p:pic>
          <p:sp>
            <p:nvSpPr>
              <p:cNvPr id="26635" name="Text Box 27"/>
              <p:cNvSpPr txBox="1">
                <a:spLocks noChangeArrowheads="1"/>
              </p:cNvSpPr>
              <p:nvPr/>
            </p:nvSpPr>
            <p:spPr bwMode="auto">
              <a:xfrm>
                <a:off x="192" y="3408"/>
                <a:ext cx="1515" cy="633"/>
              </a:xfrm>
              <a:prstGeom prst="rect">
                <a:avLst/>
              </a:prstGeom>
              <a:noFill/>
              <a:ln w="12700">
                <a:noFill/>
                <a:miter lim="800000"/>
                <a:headEnd/>
                <a:tailEnd/>
              </a:ln>
            </p:spPr>
            <p:txBody>
              <a:bodyPr>
                <a:spAutoFit/>
              </a:bodyPr>
              <a:lstStyle/>
              <a:p>
                <a:pPr algn="ctr">
                  <a:spcBef>
                    <a:spcPct val="50000"/>
                  </a:spcBef>
                </a:pPr>
                <a:r>
                  <a:rPr lang="en-US" sz="2400" i="1">
                    <a:solidFill>
                      <a:srgbClr val="000000"/>
                    </a:solidFill>
                    <a:latin typeface="Times New Roman" pitchFamily="18" charset="0"/>
                  </a:rPr>
                  <a:t>x</a:t>
                </a:r>
              </a:p>
              <a:p>
                <a:pPr algn="ctr">
                  <a:spcBef>
                    <a:spcPct val="50000"/>
                  </a:spcBef>
                </a:pPr>
                <a:r>
                  <a:rPr lang="en-US" sz="2400" i="1">
                    <a:solidFill>
                      <a:srgbClr val="000000"/>
                    </a:solidFill>
                    <a:latin typeface="Times New Roman" pitchFamily="18" charset="0"/>
                  </a:rPr>
                  <a:t>~Hypergeomitric</a:t>
                </a:r>
              </a:p>
            </p:txBody>
          </p:sp>
        </p:grpSp>
        <p:sp>
          <p:nvSpPr>
            <p:cNvPr id="26633" name="Line 28"/>
            <p:cNvSpPr>
              <a:spLocks noChangeShapeType="1"/>
            </p:cNvSpPr>
            <p:nvPr/>
          </p:nvSpPr>
          <p:spPr bwMode="auto">
            <a:xfrm flipV="1">
              <a:off x="944" y="3071"/>
              <a:ext cx="1008" cy="655"/>
            </a:xfrm>
            <a:prstGeom prst="line">
              <a:avLst/>
            </a:prstGeom>
            <a:noFill/>
            <a:ln w="12700">
              <a:solidFill>
                <a:srgbClr val="000000"/>
              </a:solidFill>
              <a:round/>
              <a:headEnd/>
              <a:tailEnd type="triangle" w="med" len="med"/>
            </a:ln>
          </p:spPr>
          <p:txBody>
            <a:bodyPr/>
            <a:lstStyle/>
            <a:p>
              <a:endParaRPr lang="en-US"/>
            </a:p>
          </p:txBody>
        </p:sp>
      </p:grpSp>
      <p:sp>
        <p:nvSpPr>
          <p:cNvPr id="9" name="灯片编号占位符 8"/>
          <p:cNvSpPr>
            <a:spLocks noGrp="1"/>
          </p:cNvSpPr>
          <p:nvPr>
            <p:ph type="sldNum" sz="quarter" idx="12"/>
          </p:nvPr>
        </p:nvSpPr>
        <p:spPr/>
        <p:txBody>
          <a:bodyPr/>
          <a:lstStyle/>
          <a:p>
            <a:fld id="{32028A27-99B6-410A-A99D-60B69B2DC820}"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xfrm>
            <a:off x="762000" y="152400"/>
            <a:ext cx="7772400" cy="1143000"/>
          </a:xfrm>
        </p:spPr>
        <p:txBody>
          <a:bodyPr/>
          <a:lstStyle/>
          <a:p>
            <a:r>
              <a:rPr lang="en-US" sz="3200" dirty="0" err="1" smtClean="0"/>
              <a:t>Hypergeometric</a:t>
            </a:r>
            <a:r>
              <a:rPr lang="en-US" sz="3200" dirty="0" smtClean="0"/>
              <a:t> Distribution</a:t>
            </a:r>
          </a:p>
        </p:txBody>
      </p:sp>
      <p:sp>
        <p:nvSpPr>
          <p:cNvPr id="6151" name="Rectangle 3"/>
          <p:cNvSpPr>
            <a:spLocks noGrp="1" noChangeArrowheads="1"/>
          </p:cNvSpPr>
          <p:nvPr>
            <p:ph idx="1"/>
          </p:nvPr>
        </p:nvSpPr>
        <p:spPr>
          <a:xfrm>
            <a:off x="762000" y="1295400"/>
            <a:ext cx="7854950" cy="4794250"/>
          </a:xfrm>
        </p:spPr>
        <p:txBody>
          <a:bodyPr/>
          <a:lstStyle/>
          <a:p>
            <a:r>
              <a:rPr lang="en-US" dirty="0" smtClean="0">
                <a:sym typeface="Symbol" pitchFamily="18" charset="2"/>
              </a:rPr>
              <a:t>Then x is a </a:t>
            </a:r>
            <a:r>
              <a:rPr lang="en-US" dirty="0" err="1" smtClean="0">
                <a:sym typeface="Symbol" pitchFamily="18" charset="2"/>
              </a:rPr>
              <a:t>Hypergeometric</a:t>
            </a:r>
            <a:r>
              <a:rPr lang="en-US" dirty="0" smtClean="0">
                <a:sym typeface="Symbol" pitchFamily="18" charset="2"/>
              </a:rPr>
              <a:t> random variable with the probability distribution: </a:t>
            </a:r>
            <a:endParaRPr lang="en-US" dirty="0" smtClean="0"/>
          </a:p>
          <a:p>
            <a:endParaRPr lang="en-US" dirty="0" smtClean="0"/>
          </a:p>
          <a:p>
            <a:endParaRPr lang="en-US" dirty="0" smtClean="0"/>
          </a:p>
          <a:p>
            <a:endParaRPr lang="en-US" dirty="0" smtClean="0"/>
          </a:p>
          <a:p>
            <a:pPr marL="0" indent="0">
              <a:buNone/>
            </a:pPr>
            <a:endParaRPr lang="en-US" dirty="0" smtClean="0"/>
          </a:p>
          <a:p>
            <a:r>
              <a:rPr lang="en-US" dirty="0" smtClean="0"/>
              <a:t>Used as a model when selecting a random sample of n items without replacement from a lot of N items of which D are </a:t>
            </a:r>
            <a:r>
              <a:rPr lang="en-US" dirty="0" err="1" smtClean="0"/>
              <a:t>noncomforming</a:t>
            </a:r>
            <a:r>
              <a:rPr lang="en-US" dirty="0" smtClean="0"/>
              <a:t> or defective  </a:t>
            </a:r>
          </a:p>
          <a:p>
            <a:r>
              <a:rPr lang="en-US" dirty="0" smtClean="0"/>
              <a:t>Excel function: HYPGEOMDIST(</a:t>
            </a:r>
            <a:r>
              <a:rPr lang="en-US" dirty="0" err="1" smtClean="0"/>
              <a:t>x,n,D,N</a:t>
            </a:r>
            <a:r>
              <a:rPr lang="en-US" dirty="0" smtClean="0"/>
              <a:t>)</a:t>
            </a:r>
          </a:p>
        </p:txBody>
      </p:sp>
      <p:grpSp>
        <p:nvGrpSpPr>
          <p:cNvPr id="2" name="Group 9"/>
          <p:cNvGrpSpPr>
            <a:grpSpLocks/>
          </p:cNvGrpSpPr>
          <p:nvPr/>
        </p:nvGrpSpPr>
        <p:grpSpPr bwMode="auto">
          <a:xfrm>
            <a:off x="2057400" y="2133600"/>
            <a:ext cx="5715000" cy="1997075"/>
            <a:chOff x="1296" y="1488"/>
            <a:chExt cx="3347" cy="1066"/>
          </a:xfrm>
        </p:grpSpPr>
        <p:graphicFrame>
          <p:nvGraphicFramePr>
            <p:cNvPr id="6146" name="Object 4"/>
            <p:cNvGraphicFramePr>
              <a:graphicFrameLocks noChangeAspect="1"/>
            </p:cNvGraphicFramePr>
            <p:nvPr/>
          </p:nvGraphicFramePr>
          <p:xfrm>
            <a:off x="2382" y="2207"/>
            <a:ext cx="1261" cy="347"/>
          </p:xfrm>
          <a:graphic>
            <a:graphicData uri="http://schemas.openxmlformats.org/presentationml/2006/ole">
              <mc:AlternateContent xmlns:mc="http://schemas.openxmlformats.org/markup-compatibility/2006">
                <mc:Choice xmlns:v="urn:schemas-microsoft-com:vml" Requires="v">
                  <p:oleObj spid="_x0000_s70198" name="Equation" r:id="rId4" imgW="1562040" imgH="431640" progId="Equation.3">
                    <p:embed/>
                  </p:oleObj>
                </mc:Choice>
                <mc:Fallback>
                  <p:oleObj name="Equation" r:id="rId4" imgW="156204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 y="2207"/>
                          <a:ext cx="1261" cy="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nvGraphicFramePr>
          <p:xfrm>
            <a:off x="1296" y="1488"/>
            <a:ext cx="1015" cy="738"/>
          </p:xfrm>
          <a:graphic>
            <a:graphicData uri="http://schemas.openxmlformats.org/presentationml/2006/ole">
              <mc:AlternateContent xmlns:mc="http://schemas.openxmlformats.org/markup-compatibility/2006">
                <mc:Choice xmlns:v="urn:schemas-microsoft-com:vml" Requires="v">
                  <p:oleObj spid="_x0000_s70199" name="Equation" r:id="rId6" imgW="1257120" imgH="914400" progId="Equation.3">
                    <p:embed/>
                  </p:oleObj>
                </mc:Choice>
                <mc:Fallback>
                  <p:oleObj name="Equation" r:id="rId6" imgW="1257120" imgH="9144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1488"/>
                          <a:ext cx="1015" cy="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Text Box 6"/>
            <p:cNvSpPr txBox="1">
              <a:spLocks noChangeArrowheads="1"/>
            </p:cNvSpPr>
            <p:nvPr/>
          </p:nvSpPr>
          <p:spPr bwMode="auto">
            <a:xfrm>
              <a:off x="2432" y="1757"/>
              <a:ext cx="1589" cy="211"/>
            </a:xfrm>
            <a:prstGeom prst="rect">
              <a:avLst/>
            </a:prstGeom>
            <a:noFill/>
            <a:ln w="12700">
              <a:noFill/>
              <a:miter lim="800000"/>
              <a:headEnd/>
              <a:tailEnd/>
            </a:ln>
          </p:spPr>
          <p:txBody>
            <a:bodyPr>
              <a:spAutoFit/>
            </a:bodyPr>
            <a:lstStyle/>
            <a:p>
              <a:r>
                <a:rPr lang="en-US" sz="2000" b="0">
                  <a:latin typeface="Times New Roman" pitchFamily="18" charset="0"/>
                </a:rPr>
                <a:t>x=0, 1,…,min(n,D)</a:t>
              </a:r>
              <a:endParaRPr lang="en-US" sz="2000" b="0"/>
            </a:p>
          </p:txBody>
        </p:sp>
        <p:graphicFrame>
          <p:nvGraphicFramePr>
            <p:cNvPr id="6148" name="Object 7"/>
            <p:cNvGraphicFramePr>
              <a:graphicFrameLocks noChangeAspect="1"/>
            </p:cNvGraphicFramePr>
            <p:nvPr/>
          </p:nvGraphicFramePr>
          <p:xfrm>
            <a:off x="1339" y="2207"/>
            <a:ext cx="399" cy="316"/>
          </p:xfrm>
          <a:graphic>
            <a:graphicData uri="http://schemas.openxmlformats.org/presentationml/2006/ole">
              <mc:AlternateContent xmlns:mc="http://schemas.openxmlformats.org/markup-compatibility/2006">
                <mc:Choice xmlns:v="urn:schemas-microsoft-com:vml" Requires="v">
                  <p:oleObj spid="_x0000_s70200" name="Equation" r:id="rId8" imgW="495000" imgH="393480" progId="Equation.3">
                    <p:embed/>
                  </p:oleObj>
                </mc:Choice>
                <mc:Fallback>
                  <p:oleObj name="Equation" r:id="rId8" imgW="495000" imgH="39348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9" y="2207"/>
                          <a:ext cx="399" cy="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8"/>
            <p:cNvGraphicFramePr>
              <a:graphicFrameLocks noChangeAspect="1"/>
            </p:cNvGraphicFramePr>
            <p:nvPr/>
          </p:nvGraphicFramePr>
          <p:xfrm>
            <a:off x="3823" y="1655"/>
            <a:ext cx="820" cy="369"/>
          </p:xfrm>
          <a:graphic>
            <a:graphicData uri="http://schemas.openxmlformats.org/presentationml/2006/ole">
              <mc:AlternateContent xmlns:mc="http://schemas.openxmlformats.org/markup-compatibility/2006">
                <mc:Choice xmlns:v="urn:schemas-microsoft-com:vml" Requires="v">
                  <p:oleObj spid="_x0000_s70201" name="Equation" r:id="rId10" imgW="1015920" imgH="457200" progId="Equation.3">
                    <p:embed/>
                  </p:oleObj>
                </mc:Choice>
                <mc:Fallback>
                  <p:oleObj name="Equation" r:id="rId10" imgW="1015920" imgH="4572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3" y="1655"/>
                          <a:ext cx="820"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灯片编号占位符 2"/>
          <p:cNvSpPr>
            <a:spLocks noGrp="1"/>
          </p:cNvSpPr>
          <p:nvPr>
            <p:ph type="sldNum" sz="quarter" idx="12"/>
          </p:nvPr>
        </p:nvSpPr>
        <p:spPr/>
        <p:txBody>
          <a:bodyPr/>
          <a:lstStyle/>
          <a:p>
            <a:fld id="{32028A27-99B6-410A-A99D-60B69B2DC82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1371600"/>
            <a:ext cx="7620000" cy="1828800"/>
          </a:xfrm>
          <a:noFill/>
        </p:spPr>
        <p:txBody>
          <a:bodyPr/>
          <a:lstStyle/>
          <a:p>
            <a:pPr algn="just"/>
            <a:r>
              <a:rPr lang="en-US" sz="2400" dirty="0" smtClean="0"/>
              <a:t>Example:  Special-purpose circuit boards are produced in lots of size N = 20.  The boards are accepted in a sample of n = 3 if all are conforming. The entire sample is drawn from the lot at one time and tested.  If the lot contains  D=3 nonconforming boards, what is the probability of acceptance?</a:t>
            </a:r>
            <a:endParaRPr lang="en-US" sz="2000" dirty="0" smtClean="0"/>
          </a:p>
        </p:txBody>
      </p:sp>
      <p:sp>
        <p:nvSpPr>
          <p:cNvPr id="2" name="灯片编号占位符 1"/>
          <p:cNvSpPr>
            <a:spLocks noGrp="1"/>
          </p:cNvSpPr>
          <p:nvPr>
            <p:ph type="sldNum" sz="quarter" idx="12"/>
          </p:nvPr>
        </p:nvSpPr>
        <p:spPr/>
        <p:txBody>
          <a:bodyPr/>
          <a:lstStyle/>
          <a:p>
            <a:fld id="{32028A27-99B6-410A-A99D-60B69B2DC820}"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1447800"/>
            <a:ext cx="7924800" cy="1676400"/>
          </a:xfrm>
          <a:noFill/>
        </p:spPr>
        <p:txBody>
          <a:bodyPr/>
          <a:lstStyle/>
          <a:p>
            <a:pPr algn="l"/>
            <a:r>
              <a:rPr lang="en-US" sz="2400" dirty="0" smtClean="0"/>
              <a:t>Example: A lot of size N = 30 contains five nonconforming units. What is the probability that a sample of five units selected at random contains exactly one nonconforming units? What is the probability that it contains one or more </a:t>
            </a:r>
            <a:r>
              <a:rPr lang="en-US" sz="2400" dirty="0" err="1" smtClean="0"/>
              <a:t>nonconformances</a:t>
            </a:r>
            <a:r>
              <a:rPr lang="en-US" sz="2400" dirty="0" smtClean="0"/>
              <a:t>?</a:t>
            </a:r>
            <a:endParaRPr lang="en-US" sz="2000" dirty="0" smtClean="0"/>
          </a:p>
        </p:txBody>
      </p:sp>
      <p:sp>
        <p:nvSpPr>
          <p:cNvPr id="2" name="灯片编号占位符 1"/>
          <p:cNvSpPr>
            <a:spLocks noGrp="1"/>
          </p:cNvSpPr>
          <p:nvPr>
            <p:ph type="sldNum" sz="quarter" idx="12"/>
          </p:nvPr>
        </p:nvSpPr>
        <p:spPr/>
        <p:txBody>
          <a:bodyPr/>
          <a:lstStyle/>
          <a:p>
            <a:fld id="{32028A27-99B6-410A-A99D-60B69B2DC820}"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152400"/>
            <a:ext cx="7772400" cy="1143000"/>
          </a:xfrm>
          <a:noFill/>
        </p:spPr>
        <p:txBody>
          <a:bodyPr/>
          <a:lstStyle/>
          <a:p>
            <a:r>
              <a:rPr lang="en-US" sz="3200" dirty="0" smtClean="0"/>
              <a:t>Binomial Distribution</a:t>
            </a:r>
          </a:p>
        </p:txBody>
      </p:sp>
      <p:sp>
        <p:nvSpPr>
          <p:cNvPr id="1029" name="Rectangle 3"/>
          <p:cNvSpPr>
            <a:spLocks noGrp="1" noChangeArrowheads="1"/>
          </p:cNvSpPr>
          <p:nvPr>
            <p:ph type="body" sz="half" idx="1"/>
          </p:nvPr>
        </p:nvSpPr>
        <p:spPr>
          <a:xfrm>
            <a:off x="381000" y="1295400"/>
            <a:ext cx="8458200" cy="5029200"/>
          </a:xfrm>
          <a:noFill/>
        </p:spPr>
        <p:txBody>
          <a:bodyPr/>
          <a:lstStyle/>
          <a:p>
            <a:r>
              <a:rPr lang="en-US" sz="2400" dirty="0" smtClean="0"/>
              <a:t>Bernoulli trial</a:t>
            </a:r>
            <a:r>
              <a:rPr lang="en-US" sz="2400" b="0" dirty="0" smtClean="0"/>
              <a:t>: is an experiment with two and ONLY two possible outcomes, either a “success” (1) or a “failure” (0)</a:t>
            </a:r>
          </a:p>
          <a:p>
            <a:endParaRPr lang="en-US" sz="2400" b="0" dirty="0" smtClean="0"/>
          </a:p>
          <a:p>
            <a:endParaRPr lang="en-US" sz="2400" b="0" dirty="0" smtClean="0"/>
          </a:p>
          <a:p>
            <a:endParaRPr lang="en-US" sz="2400" b="0" dirty="0" smtClean="0"/>
          </a:p>
          <a:p>
            <a:pPr>
              <a:spcBef>
                <a:spcPct val="40000"/>
              </a:spcBef>
            </a:pPr>
            <a:endParaRPr lang="en-US" sz="2400" b="0" dirty="0" smtClean="0"/>
          </a:p>
          <a:p>
            <a:pPr>
              <a:spcBef>
                <a:spcPct val="40000"/>
              </a:spcBef>
            </a:pPr>
            <a:r>
              <a:rPr lang="en-US" sz="2400" b="0" dirty="0" smtClean="0"/>
              <a:t>Examples of Bernoulli trials</a:t>
            </a:r>
          </a:p>
          <a:p>
            <a:pPr lvl="1"/>
            <a:r>
              <a:rPr lang="en-US" sz="2400" b="0" dirty="0" smtClean="0"/>
              <a:t>Play slot machine (outcome: win/lose) </a:t>
            </a:r>
          </a:p>
          <a:p>
            <a:pPr lvl="1"/>
            <a:r>
              <a:rPr lang="en-US" sz="2400" b="0" dirty="0" smtClean="0"/>
              <a:t>Toss coin (outcome: head/tail)</a:t>
            </a:r>
          </a:p>
          <a:p>
            <a:pPr lvl="1"/>
            <a:r>
              <a:rPr lang="en-US" sz="2400" b="0" dirty="0" smtClean="0"/>
              <a:t>Going to class (outcome: on time/late)</a:t>
            </a:r>
          </a:p>
          <a:p>
            <a:pPr lvl="1"/>
            <a:r>
              <a:rPr lang="en-US" sz="2400" b="0" dirty="0" smtClean="0"/>
              <a:t>Parts produced by a machine (good/defective)</a:t>
            </a:r>
            <a:endParaRPr lang="en-US" sz="2000" dirty="0" smtClean="0">
              <a:solidFill>
                <a:srgbClr val="FF3300"/>
              </a:solidFill>
            </a:endParaRPr>
          </a:p>
        </p:txBody>
      </p:sp>
      <p:graphicFrame>
        <p:nvGraphicFramePr>
          <p:cNvPr id="1026" name="Object 4"/>
          <p:cNvGraphicFramePr>
            <a:graphicFrameLocks noGrp="1" noChangeAspect="1"/>
          </p:cNvGraphicFramePr>
          <p:nvPr>
            <p:ph sz="half" idx="2"/>
          </p:nvPr>
        </p:nvGraphicFramePr>
        <p:xfrm>
          <a:off x="1266825" y="2362200"/>
          <a:ext cx="1123950" cy="1155700"/>
        </p:xfrm>
        <a:graphic>
          <a:graphicData uri="http://schemas.openxmlformats.org/presentationml/2006/ole">
            <mc:AlternateContent xmlns:mc="http://schemas.openxmlformats.org/markup-compatibility/2006">
              <mc:Choice xmlns:v="urn:schemas-microsoft-com:vml" Requires="v">
                <p:oleObj spid="_x0000_s72988" name="Equation" r:id="rId4" imgW="444240" imgH="457200" progId="Equation.3">
                  <p:embed/>
                </p:oleObj>
              </mc:Choice>
              <mc:Fallback>
                <p:oleObj name="Equation" r:id="rId4" imgW="44424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825" y="2362200"/>
                        <a:ext cx="112395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5"/>
          <p:cNvSpPr txBox="1">
            <a:spLocks noChangeArrowheads="1"/>
          </p:cNvSpPr>
          <p:nvPr/>
        </p:nvSpPr>
        <p:spPr bwMode="auto">
          <a:xfrm>
            <a:off x="2727325" y="2451100"/>
            <a:ext cx="2343150" cy="396875"/>
          </a:xfrm>
          <a:prstGeom prst="rect">
            <a:avLst/>
          </a:prstGeom>
          <a:noFill/>
          <a:ln w="12700">
            <a:noFill/>
            <a:miter lim="800000"/>
            <a:headEnd/>
            <a:tailEnd/>
          </a:ln>
        </p:spPr>
        <p:txBody>
          <a:bodyPr wrap="none">
            <a:spAutoFit/>
          </a:bodyPr>
          <a:lstStyle/>
          <a:p>
            <a:r>
              <a:rPr lang="en-US" sz="2000" b="0"/>
              <a:t>with probability of </a:t>
            </a:r>
            <a:r>
              <a:rPr lang="en-US" sz="2000" b="0" i="1">
                <a:latin typeface="Times New Roman" pitchFamily="18" charset="0"/>
              </a:rPr>
              <a:t>p</a:t>
            </a:r>
          </a:p>
        </p:txBody>
      </p:sp>
      <p:sp>
        <p:nvSpPr>
          <p:cNvPr id="1031" name="Text Box 6"/>
          <p:cNvSpPr txBox="1">
            <a:spLocks noChangeArrowheads="1"/>
          </p:cNvSpPr>
          <p:nvPr/>
        </p:nvSpPr>
        <p:spPr bwMode="auto">
          <a:xfrm>
            <a:off x="2727325" y="3024188"/>
            <a:ext cx="2681288" cy="396875"/>
          </a:xfrm>
          <a:prstGeom prst="rect">
            <a:avLst/>
          </a:prstGeom>
          <a:noFill/>
          <a:ln w="12700">
            <a:noFill/>
            <a:miter lim="800000"/>
            <a:headEnd/>
            <a:tailEnd/>
          </a:ln>
        </p:spPr>
        <p:txBody>
          <a:bodyPr wrap="none">
            <a:spAutoFit/>
          </a:bodyPr>
          <a:lstStyle/>
          <a:p>
            <a:r>
              <a:rPr lang="en-US" sz="2000" b="0"/>
              <a:t>with probability of </a:t>
            </a:r>
            <a:r>
              <a:rPr lang="en-US" sz="2000" b="0">
                <a:latin typeface="Times New Roman" pitchFamily="18" charset="0"/>
              </a:rPr>
              <a:t>1 - </a:t>
            </a:r>
            <a:r>
              <a:rPr lang="en-US" sz="2000" b="0" i="1">
                <a:latin typeface="Times New Roman" pitchFamily="18" charset="0"/>
              </a:rPr>
              <a:t>p</a:t>
            </a:r>
          </a:p>
        </p:txBody>
      </p:sp>
      <p:graphicFrame>
        <p:nvGraphicFramePr>
          <p:cNvPr id="1027" name="Object 7"/>
          <p:cNvGraphicFramePr>
            <a:graphicFrameLocks noChangeAspect="1"/>
          </p:cNvGraphicFramePr>
          <p:nvPr/>
        </p:nvGraphicFramePr>
        <p:xfrm>
          <a:off x="5867400" y="2667000"/>
          <a:ext cx="1443038" cy="512763"/>
        </p:xfrm>
        <a:graphic>
          <a:graphicData uri="http://schemas.openxmlformats.org/presentationml/2006/ole">
            <mc:AlternateContent xmlns:mc="http://schemas.openxmlformats.org/markup-compatibility/2006">
              <mc:Choice xmlns:v="urn:schemas-microsoft-com:vml" Requires="v">
                <p:oleObj spid="_x0000_s72989" name="Equation" r:id="rId6" imgW="571320" imgH="203040" progId="Equation.3">
                  <p:embed/>
                </p:oleObj>
              </mc:Choice>
              <mc:Fallback>
                <p:oleObj name="Equation" r:id="rId6" imgW="571320" imgH="2030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667000"/>
                        <a:ext cx="1443038"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685800" y="152400"/>
            <a:ext cx="7772400" cy="1143000"/>
          </a:xfrm>
          <a:noFill/>
        </p:spPr>
        <p:txBody>
          <a:bodyPr/>
          <a:lstStyle/>
          <a:p>
            <a:r>
              <a:rPr lang="en-US" dirty="0"/>
              <a:t>Binomial Distribution</a:t>
            </a:r>
          </a:p>
        </p:txBody>
      </p:sp>
      <p:graphicFrame>
        <p:nvGraphicFramePr>
          <p:cNvPr id="2051" name="Object 5"/>
          <p:cNvGraphicFramePr>
            <a:graphicFrameLocks noGrp="1" noChangeAspect="1"/>
          </p:cNvGraphicFramePr>
          <p:nvPr>
            <p:ph idx="1"/>
          </p:nvPr>
        </p:nvGraphicFramePr>
        <p:xfrm>
          <a:off x="161925" y="2209800"/>
          <a:ext cx="4476750" cy="417513"/>
        </p:xfrm>
        <a:graphic>
          <a:graphicData uri="http://schemas.openxmlformats.org/presentationml/2006/ole">
            <mc:AlternateContent xmlns:mc="http://schemas.openxmlformats.org/markup-compatibility/2006">
              <mc:Choice xmlns:v="urn:schemas-microsoft-com:vml" Requires="v">
                <p:oleObj spid="_x0000_s74153" name="Equation" r:id="rId4" imgW="2450880" imgH="228600" progId="Equation.3">
                  <p:embed/>
                </p:oleObj>
              </mc:Choice>
              <mc:Fallback>
                <p:oleObj name="Equation" r:id="rId4" imgW="245088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2209800"/>
                        <a:ext cx="4476750"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0" name="Object 3">
            <a:hlinkClick r:id="" action="ppaction://ole?verb=0"/>
          </p:cNvPr>
          <p:cNvGraphicFramePr>
            <a:graphicFrameLocks/>
          </p:cNvGraphicFramePr>
          <p:nvPr/>
        </p:nvGraphicFramePr>
        <p:xfrm>
          <a:off x="533400" y="2781300"/>
          <a:ext cx="7524750" cy="1790700"/>
        </p:xfrm>
        <a:graphic>
          <a:graphicData uri="http://schemas.openxmlformats.org/presentationml/2006/ole">
            <mc:AlternateContent xmlns:mc="http://schemas.openxmlformats.org/markup-compatibility/2006">
              <mc:Choice xmlns:v="urn:schemas-microsoft-com:vml" Requires="v">
                <p:oleObj spid="_x0000_s74154" name="Document" r:id="rId7" imgW="4442400" imgH="1088280" progId="Word.Document.8">
                  <p:embed/>
                </p:oleObj>
              </mc:Choice>
              <mc:Fallback>
                <p:oleObj name="Document" r:id="rId7" imgW="4442400" imgH="1088280" progId="Word.Document.8">
                  <p:embed/>
                  <p:pic>
                    <p:nvPicPr>
                      <p:cNvPr id="0"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781300"/>
                        <a:ext cx="75247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4"/>
          <p:cNvSpPr txBox="1">
            <a:spLocks noChangeArrowheads="1"/>
          </p:cNvSpPr>
          <p:nvPr/>
        </p:nvSpPr>
        <p:spPr bwMode="auto">
          <a:xfrm>
            <a:off x="533400" y="914400"/>
            <a:ext cx="8234363" cy="5519738"/>
          </a:xfrm>
          <a:prstGeom prst="rect">
            <a:avLst/>
          </a:prstGeom>
          <a:noFill/>
          <a:ln w="12700">
            <a:noFill/>
            <a:miter lim="800000"/>
            <a:headEnd/>
            <a:tailEnd/>
          </a:ln>
        </p:spPr>
        <p:txBody>
          <a:bodyPr>
            <a:spAutoFit/>
          </a:bodyPr>
          <a:lstStyle/>
          <a:p>
            <a:r>
              <a:rPr lang="en-US" sz="2000"/>
              <a:t>Binomial Distribution</a:t>
            </a:r>
            <a:r>
              <a:rPr lang="en-US" sz="2800" b="0"/>
              <a:t>: </a:t>
            </a:r>
            <a:r>
              <a:rPr lang="en-US" b="0"/>
              <a:t>If </a:t>
            </a:r>
            <a:r>
              <a:rPr lang="en-US" b="0" i="1">
                <a:latin typeface="Times New Roman" pitchFamily="18" charset="0"/>
              </a:rPr>
              <a:t>n</a:t>
            </a:r>
            <a:r>
              <a:rPr lang="en-US" b="0"/>
              <a:t> identical (the probability </a:t>
            </a:r>
            <a:r>
              <a:rPr lang="en-US" b="0" smtClean="0"/>
              <a:t>of </a:t>
            </a:r>
            <a:r>
              <a:rPr lang="en-US" b="0"/>
              <a:t>success on any trial is a constant, </a:t>
            </a:r>
            <a:r>
              <a:rPr lang="en-US" b="0" i="1">
                <a:latin typeface="Times New Roman" pitchFamily="18" charset="0"/>
              </a:rPr>
              <a:t>p</a:t>
            </a:r>
            <a:r>
              <a:rPr lang="en-US" b="0"/>
              <a:t>) Bernoulli trials are performed,  the number of "success" x in n Bernoulli trials has the Binomial distribution.  </a:t>
            </a:r>
          </a:p>
          <a:p>
            <a:endParaRPr lang="en-US" sz="2000" dirty="0"/>
          </a:p>
          <a:p>
            <a:r>
              <a:rPr lang="en-US" sz="2000" dirty="0"/>
              <a:t>			                  , and </a:t>
            </a:r>
          </a:p>
          <a:p>
            <a:endParaRPr lang="en-US" sz="2000" dirty="0"/>
          </a:p>
          <a:p>
            <a:endParaRPr lang="en-US" sz="2000" dirty="0"/>
          </a:p>
          <a:p>
            <a:endParaRPr lang="en-US" sz="2000" dirty="0"/>
          </a:p>
          <a:p>
            <a:endParaRPr lang="en-US" sz="2000" dirty="0"/>
          </a:p>
          <a:p>
            <a:endParaRPr lang="en-US" sz="2000" dirty="0"/>
          </a:p>
          <a:p>
            <a:r>
              <a:rPr lang="en-US" sz="2000" dirty="0"/>
              <a:t>Assumption</a:t>
            </a:r>
            <a:r>
              <a:rPr lang="en-US" sz="2400" b="0" dirty="0"/>
              <a:t>: </a:t>
            </a:r>
          </a:p>
          <a:p>
            <a:r>
              <a:rPr lang="en-US" b="0" dirty="0"/>
              <a:t>(1) Constant probability of success p; (2) Two mutually exclusive outcomes; (3) All trials statistically independent; (4) Number of trials n is known and constant</a:t>
            </a:r>
          </a:p>
          <a:p>
            <a:r>
              <a:rPr lang="en-US" sz="2000" dirty="0"/>
              <a:t>Application</a:t>
            </a:r>
            <a:r>
              <a:rPr lang="en-US" b="0" dirty="0"/>
              <a:t>: used as a model when sampling from an </a:t>
            </a:r>
            <a:r>
              <a:rPr lang="en-US" b="0" u="sng" dirty="0">
                <a:solidFill>
                  <a:schemeClr val="hlink"/>
                </a:solidFill>
              </a:rPr>
              <a:t>infinitely large population</a:t>
            </a:r>
            <a:r>
              <a:rPr lang="en-US" b="0" dirty="0">
                <a:solidFill>
                  <a:schemeClr val="hlink"/>
                </a:solidFill>
              </a:rPr>
              <a:t>.  </a:t>
            </a:r>
            <a:r>
              <a:rPr lang="en-US" b="0" dirty="0"/>
              <a:t>The constant </a:t>
            </a:r>
            <a:r>
              <a:rPr lang="en-US" dirty="0">
                <a:solidFill>
                  <a:schemeClr val="hlink"/>
                </a:solidFill>
              </a:rPr>
              <a:t>p</a:t>
            </a:r>
            <a:r>
              <a:rPr lang="en-US" b="0" dirty="0">
                <a:solidFill>
                  <a:schemeClr val="hlink"/>
                </a:solidFill>
              </a:rPr>
              <a:t> </a:t>
            </a:r>
            <a:r>
              <a:rPr lang="en-US" b="0" u="sng" dirty="0">
                <a:solidFill>
                  <a:schemeClr val="hlink"/>
                </a:solidFill>
              </a:rPr>
              <a:t>represents the fraction of defective</a:t>
            </a:r>
            <a:r>
              <a:rPr lang="en-US" b="0" dirty="0"/>
              <a:t> or nonconforming items in the population</a:t>
            </a:r>
          </a:p>
          <a:p>
            <a:endParaRPr lang="en-US" b="0" dirty="0"/>
          </a:p>
          <a:p>
            <a:r>
              <a:rPr lang="en-US" b="0" dirty="0"/>
              <a:t>Excel Function: </a:t>
            </a:r>
            <a:r>
              <a:rPr lang="en-US" dirty="0"/>
              <a:t>BINOMDIST(</a:t>
            </a:r>
            <a:r>
              <a:rPr lang="en-US" dirty="0" err="1"/>
              <a:t>x,n,p,false</a:t>
            </a:r>
            <a:r>
              <a:rPr lang="en-US" dirty="0"/>
              <a:t>)</a:t>
            </a:r>
            <a:r>
              <a:rPr lang="en-US" b="0" dirty="0"/>
              <a:t> (</a:t>
            </a:r>
            <a:r>
              <a:rPr lang="en-US" b="0" dirty="0" err="1"/>
              <a:t>True:accumulative</a:t>
            </a:r>
            <a:r>
              <a:rPr lang="en-US" b="0" dirty="0"/>
              <a:t> probability)</a:t>
            </a:r>
          </a:p>
        </p:txBody>
      </p:sp>
      <p:graphicFrame>
        <p:nvGraphicFramePr>
          <p:cNvPr id="2052" name="Object 6"/>
          <p:cNvGraphicFramePr>
            <a:graphicFrameLocks noChangeAspect="1"/>
          </p:cNvGraphicFramePr>
          <p:nvPr/>
        </p:nvGraphicFramePr>
        <p:xfrm>
          <a:off x="5334000" y="2266950"/>
          <a:ext cx="3238500" cy="323850"/>
        </p:xfrm>
        <a:graphic>
          <a:graphicData uri="http://schemas.openxmlformats.org/presentationml/2006/ole">
            <mc:AlternateContent xmlns:mc="http://schemas.openxmlformats.org/markup-compatibility/2006">
              <mc:Choice xmlns:v="urn:schemas-microsoft-com:vml" Requires="v">
                <p:oleObj spid="_x0000_s74155" name="Equation" r:id="rId9" imgW="1765080" imgH="177480" progId="Equation.3">
                  <p:embed/>
                </p:oleObj>
              </mc:Choice>
              <mc:Fallback>
                <p:oleObj name="Equation" r:id="rId9" imgW="1765080" imgH="17748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2266950"/>
                        <a:ext cx="32385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灯片编号占位符 1"/>
          <p:cNvSpPr>
            <a:spLocks noGrp="1"/>
          </p:cNvSpPr>
          <p:nvPr>
            <p:ph type="sldNum" sz="quarter" idx="12"/>
          </p:nvPr>
        </p:nvSpPr>
        <p:spPr/>
        <p:txBody>
          <a:bodyPr/>
          <a:lstStyle/>
          <a:p>
            <a:fld id="{32028A27-99B6-410A-A99D-60B69B2DC820}"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cstate="print"/>
          <a:srcRect/>
          <a:stretch>
            <a:fillRect/>
          </a:stretch>
        </p:blipFill>
        <p:spPr bwMode="auto">
          <a:xfrm>
            <a:off x="-134938" y="1249363"/>
            <a:ext cx="9431338" cy="3856037"/>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1E1CA77F-D51E-4FB8-A5C4-C22470B97C5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3"/>
          <p:cNvSpPr>
            <a:spLocks noGrp="1" noChangeArrowheads="1"/>
          </p:cNvSpPr>
          <p:nvPr>
            <p:ph type="title"/>
          </p:nvPr>
        </p:nvSpPr>
        <p:spPr>
          <a:xfrm>
            <a:off x="1828800" y="304800"/>
            <a:ext cx="6096000" cy="609600"/>
          </a:xfrm>
          <a:noFill/>
        </p:spPr>
        <p:txBody>
          <a:bodyPr/>
          <a:lstStyle/>
          <a:p>
            <a:r>
              <a:rPr lang="en-US" dirty="0"/>
              <a:t>Estimation of Binomial Distribution Parameter</a:t>
            </a:r>
          </a:p>
        </p:txBody>
      </p:sp>
      <p:sp>
        <p:nvSpPr>
          <p:cNvPr id="3080" name="Rectangle 2"/>
          <p:cNvSpPr>
            <a:spLocks noGrp="1" noChangeArrowheads="1"/>
          </p:cNvSpPr>
          <p:nvPr>
            <p:ph idx="1"/>
          </p:nvPr>
        </p:nvSpPr>
        <p:spPr>
          <a:xfrm>
            <a:off x="990600" y="1600200"/>
            <a:ext cx="7772400" cy="4114800"/>
          </a:xfrm>
        </p:spPr>
        <p:txBody>
          <a:bodyPr/>
          <a:lstStyle/>
          <a:p>
            <a:r>
              <a:rPr lang="en-US" sz="2000" dirty="0" smtClean="0"/>
              <a:t>      is the ratio of the observed number of defective or nonconforming items in a sample x to the sample size n</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the probability distribution of      is obtained from the binomial</a:t>
            </a:r>
          </a:p>
        </p:txBody>
      </p:sp>
      <p:graphicFrame>
        <p:nvGraphicFramePr>
          <p:cNvPr id="3074" name="Object 4"/>
          <p:cNvGraphicFramePr>
            <a:graphicFrameLocks noChangeAspect="1"/>
          </p:cNvGraphicFramePr>
          <p:nvPr/>
        </p:nvGraphicFramePr>
        <p:xfrm>
          <a:off x="3581400" y="2590800"/>
          <a:ext cx="711200" cy="711200"/>
        </p:xfrm>
        <a:graphic>
          <a:graphicData uri="http://schemas.openxmlformats.org/presentationml/2006/ole">
            <mc:AlternateContent xmlns:mc="http://schemas.openxmlformats.org/markup-compatibility/2006">
              <mc:Choice xmlns:v="urn:schemas-microsoft-com:vml" Requires="v">
                <p:oleObj spid="_x0000_s75600" name="Equation" r:id="rId4" imgW="393480" imgH="393480" progId="Equation.3">
                  <p:embed/>
                </p:oleObj>
              </mc:Choice>
              <mc:Fallback>
                <p:oleObj name="Equation" r:id="rId4" imgW="39348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590800"/>
                        <a:ext cx="7112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nvGraphicFramePr>
        <p:xfrm>
          <a:off x="1524000" y="1676400"/>
          <a:ext cx="228600" cy="387350"/>
        </p:xfrm>
        <a:graphic>
          <a:graphicData uri="http://schemas.openxmlformats.org/presentationml/2006/ole">
            <mc:AlternateContent xmlns:mc="http://schemas.openxmlformats.org/markup-compatibility/2006">
              <mc:Choice xmlns:v="urn:schemas-microsoft-com:vml" Requires="v">
                <p:oleObj spid="_x0000_s75601" name="Equation" r:id="rId6" imgW="126720" imgH="215640" progId="Equation.3">
                  <p:embed/>
                </p:oleObj>
              </mc:Choice>
              <mc:Fallback>
                <p:oleObj name="Equation" r:id="rId6" imgW="126720" imgH="215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676400"/>
                        <a:ext cx="2286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6"/>
          <p:cNvGraphicFramePr>
            <a:graphicFrameLocks noChangeAspect="1"/>
          </p:cNvGraphicFramePr>
          <p:nvPr/>
        </p:nvGraphicFramePr>
        <p:xfrm>
          <a:off x="1447800" y="4876800"/>
          <a:ext cx="6781800" cy="828675"/>
        </p:xfrm>
        <a:graphic>
          <a:graphicData uri="http://schemas.openxmlformats.org/presentationml/2006/ole">
            <mc:AlternateContent xmlns:mc="http://schemas.openxmlformats.org/markup-compatibility/2006">
              <mc:Choice xmlns:v="urn:schemas-microsoft-com:vml" Requires="v">
                <p:oleObj spid="_x0000_s75602" name="Equation" r:id="rId8" imgW="3213000" imgH="457200" progId="Equation.3">
                  <p:embed/>
                </p:oleObj>
              </mc:Choice>
              <mc:Fallback>
                <p:oleObj name="Equation" r:id="rId8" imgW="3213000" imgH="4572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4876800"/>
                        <a:ext cx="678180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7"/>
          <p:cNvGraphicFramePr>
            <a:graphicFrameLocks noChangeAspect="1"/>
          </p:cNvGraphicFramePr>
          <p:nvPr>
            <p:extLst>
              <p:ext uri="{D42A27DB-BD31-4B8C-83A1-F6EECF244321}">
                <p14:modId xmlns:p14="http://schemas.microsoft.com/office/powerpoint/2010/main" val="3102522761"/>
              </p:ext>
            </p:extLst>
          </p:nvPr>
        </p:nvGraphicFramePr>
        <p:xfrm>
          <a:off x="4724400" y="4114800"/>
          <a:ext cx="228600" cy="387350"/>
        </p:xfrm>
        <a:graphic>
          <a:graphicData uri="http://schemas.openxmlformats.org/presentationml/2006/ole">
            <mc:AlternateContent xmlns:mc="http://schemas.openxmlformats.org/markup-compatibility/2006">
              <mc:Choice xmlns:v="urn:schemas-microsoft-com:vml" Requires="v">
                <p:oleObj spid="_x0000_s75603" name="Equation" r:id="rId10" imgW="126720" imgH="215640" progId="Equation.3">
                  <p:embed/>
                </p:oleObj>
              </mc:Choice>
              <mc:Fallback>
                <p:oleObj name="Equation" r:id="rId10" imgW="126720" imgH="2156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114800"/>
                        <a:ext cx="2286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8"/>
          <p:cNvGraphicFramePr>
            <a:graphicFrameLocks noChangeAspect="1"/>
          </p:cNvGraphicFramePr>
          <p:nvPr/>
        </p:nvGraphicFramePr>
        <p:xfrm>
          <a:off x="4419600" y="3352800"/>
          <a:ext cx="1497013" cy="711200"/>
        </p:xfrm>
        <a:graphic>
          <a:graphicData uri="http://schemas.openxmlformats.org/presentationml/2006/ole">
            <mc:AlternateContent xmlns:mc="http://schemas.openxmlformats.org/markup-compatibility/2006">
              <mc:Choice xmlns:v="urn:schemas-microsoft-com:vml" Requires="v">
                <p:oleObj spid="_x0000_s75604" name="Equation" r:id="rId11" imgW="825480" imgH="393480" progId="Equation.3">
                  <p:embed/>
                </p:oleObj>
              </mc:Choice>
              <mc:Fallback>
                <p:oleObj name="Equation" r:id="rId11" imgW="825480" imgH="39348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9600" y="3352800"/>
                        <a:ext cx="149701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9"/>
          <p:cNvGraphicFramePr>
            <a:graphicFrameLocks noChangeAspect="1"/>
          </p:cNvGraphicFramePr>
          <p:nvPr/>
        </p:nvGraphicFramePr>
        <p:xfrm>
          <a:off x="2514600" y="3505200"/>
          <a:ext cx="779463" cy="457200"/>
        </p:xfrm>
        <a:graphic>
          <a:graphicData uri="http://schemas.openxmlformats.org/presentationml/2006/ole">
            <mc:AlternateContent xmlns:mc="http://schemas.openxmlformats.org/markup-compatibility/2006">
              <mc:Choice xmlns:v="urn:schemas-microsoft-com:vml" Requires="v">
                <p:oleObj spid="_x0000_s75605" name="Equation" r:id="rId13" imgW="431640" imgH="253800" progId="Equation.3">
                  <p:embed/>
                </p:oleObj>
              </mc:Choice>
              <mc:Fallback>
                <p:oleObj name="Equation" r:id="rId13" imgW="431640" imgH="2538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3505200"/>
                        <a:ext cx="7794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Text Box 10"/>
          <p:cNvSpPr txBox="1">
            <a:spLocks noChangeArrowheads="1"/>
          </p:cNvSpPr>
          <p:nvPr/>
        </p:nvSpPr>
        <p:spPr bwMode="auto">
          <a:xfrm>
            <a:off x="4572000" y="2819400"/>
            <a:ext cx="2273300" cy="366713"/>
          </a:xfrm>
          <a:prstGeom prst="rect">
            <a:avLst/>
          </a:prstGeom>
          <a:noFill/>
          <a:ln w="12700">
            <a:noFill/>
            <a:miter lim="800000"/>
            <a:headEnd/>
            <a:tailEnd/>
          </a:ln>
        </p:spPr>
        <p:txBody>
          <a:bodyPr wrap="none">
            <a:spAutoFit/>
          </a:bodyPr>
          <a:lstStyle/>
          <a:p>
            <a:r>
              <a:rPr lang="en-US">
                <a:solidFill>
                  <a:schemeClr val="hlink"/>
                </a:solidFill>
              </a:rPr>
              <a:t>-&gt; Random number</a:t>
            </a:r>
          </a:p>
        </p:txBody>
      </p:sp>
      <p:sp>
        <p:nvSpPr>
          <p:cNvPr id="2" name="灯片编号占位符 1"/>
          <p:cNvSpPr>
            <a:spLocks noGrp="1"/>
          </p:cNvSpPr>
          <p:nvPr>
            <p:ph type="sldNum" sz="quarter" idx="12"/>
          </p:nvPr>
        </p:nvSpPr>
        <p:spPr/>
        <p:txBody>
          <a:bodyPr/>
          <a:lstStyle/>
          <a:p>
            <a:fld id="{32028A27-99B6-410A-A99D-60B69B2DC820}"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981200"/>
            <a:ext cx="7772400" cy="1143000"/>
          </a:xfrm>
          <a:noFill/>
        </p:spPr>
        <p:txBody>
          <a:bodyPr/>
          <a:lstStyle/>
          <a:p>
            <a:pPr algn="l"/>
            <a:r>
              <a:rPr lang="en-US" sz="2400" dirty="0" smtClean="0"/>
              <a:t>Example:  Sixty percent of pulleys are produced using Lathe #1, 40% are produced using Lathe #2.   What is the probability that exactly three out of a random sample of four production parts will come from Lathe #1 ?</a:t>
            </a:r>
            <a:br>
              <a:rPr lang="en-US" sz="2400" dirty="0" smtClean="0"/>
            </a:br>
            <a:endParaRPr lang="en-US" sz="3600" dirty="0" smtClean="0"/>
          </a:p>
        </p:txBody>
      </p:sp>
      <p:sp>
        <p:nvSpPr>
          <p:cNvPr id="2" name="灯片编号占位符 1"/>
          <p:cNvSpPr>
            <a:spLocks noGrp="1"/>
          </p:cNvSpPr>
          <p:nvPr>
            <p:ph type="sldNum" sz="quarter" idx="12"/>
          </p:nvPr>
        </p:nvSpPr>
        <p:spPr/>
        <p:txBody>
          <a:bodyPr/>
          <a:lstStyle/>
          <a:p>
            <a:fld id="{32028A27-99B6-410A-A99D-60B69B2DC820}"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0"/>
            <a:ext cx="7772400" cy="1143000"/>
          </a:xfrm>
          <a:noFill/>
        </p:spPr>
        <p:txBody>
          <a:bodyPr/>
          <a:lstStyle/>
          <a:p>
            <a:pPr algn="l"/>
            <a:r>
              <a:rPr lang="en-US" sz="2000" dirty="0" smtClean="0"/>
              <a:t>Example:  A production process operates with 2% nonconforming output. Every hour a sample of 50 units of product is taken, and the number of nonconforming units counted. If one or more nonconforming units are found, the process is stopped and the quality control technician must search for the cause of nonconforming production. Evaluate this decision rule.</a:t>
            </a:r>
            <a:endParaRPr lang="en-US" sz="2800" dirty="0" smtClean="0"/>
          </a:p>
        </p:txBody>
      </p:sp>
      <p:sp>
        <p:nvSpPr>
          <p:cNvPr id="2" name="灯片编号占位符 1"/>
          <p:cNvSpPr>
            <a:spLocks noGrp="1"/>
          </p:cNvSpPr>
          <p:nvPr>
            <p:ph type="sldNum" sz="quarter" idx="12"/>
          </p:nvPr>
        </p:nvSpPr>
        <p:spPr/>
        <p:txBody>
          <a:bodyPr/>
          <a:lstStyle/>
          <a:p>
            <a:fld id="{32028A27-99B6-410A-A99D-60B69B2DC820}"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0"/>
            <a:ext cx="6934200" cy="1143000"/>
          </a:xfrm>
        </p:spPr>
        <p:txBody>
          <a:bodyPr/>
          <a:lstStyle/>
          <a:p>
            <a:r>
              <a:rPr lang="en-US" sz="3200" dirty="0" smtClean="0"/>
              <a:t>Populations, Samples and Branches of Statistics</a:t>
            </a:r>
          </a:p>
        </p:txBody>
      </p:sp>
      <p:sp>
        <p:nvSpPr>
          <p:cNvPr id="14339" name="Rectangle 3"/>
          <p:cNvSpPr>
            <a:spLocks noGrp="1" noChangeArrowheads="1"/>
          </p:cNvSpPr>
          <p:nvPr>
            <p:ph idx="1"/>
          </p:nvPr>
        </p:nvSpPr>
        <p:spPr>
          <a:xfrm>
            <a:off x="685800" y="1676400"/>
            <a:ext cx="7772400" cy="4419600"/>
          </a:xfrm>
        </p:spPr>
        <p:txBody>
          <a:bodyPr/>
          <a:lstStyle/>
          <a:p>
            <a:r>
              <a:rPr lang="en-US" sz="2000" dirty="0" smtClean="0"/>
              <a:t>Population: </a:t>
            </a:r>
            <a:r>
              <a:rPr lang="en-US" sz="2000" b="0" dirty="0" smtClean="0"/>
              <a:t>a finite, actually existing, well-defined group of objects which, although possibly large, can be enumerated </a:t>
            </a:r>
            <a:r>
              <a:rPr lang="en-US" sz="2000" b="0" dirty="0" smtClean="0">
                <a:solidFill>
                  <a:schemeClr val="hlink"/>
                </a:solidFill>
              </a:rPr>
              <a:t>in theory</a:t>
            </a:r>
            <a:r>
              <a:rPr lang="en-US" sz="2000" b="0" dirty="0" smtClean="0"/>
              <a:t> (e.g. investigating ALL the bearings manufactured today).</a:t>
            </a:r>
          </a:p>
          <a:p>
            <a:r>
              <a:rPr lang="en-US" sz="2000" dirty="0" smtClean="0"/>
              <a:t>Sample: </a:t>
            </a:r>
            <a:r>
              <a:rPr lang="en-US" sz="2000" b="0" dirty="0" smtClean="0"/>
              <a:t>A sample is a </a:t>
            </a:r>
            <a:r>
              <a:rPr lang="en-US" sz="2000" b="0" dirty="0" smtClean="0">
                <a:solidFill>
                  <a:schemeClr val="hlink"/>
                </a:solidFill>
              </a:rPr>
              <a:t>subset</a:t>
            </a:r>
            <a:r>
              <a:rPr lang="en-US" sz="2000" b="0" dirty="0" smtClean="0"/>
              <a:t> of a population that is obtained through some process, possibly random selection or selection based on a certain set of criteria, for the purposes of investigating the properties of the underlying parent population (e.g. select 50 out of 1,000 bearings manufactured today)</a:t>
            </a:r>
            <a:r>
              <a:rPr lang="en-US" b="0" dirty="0" smtClean="0"/>
              <a:t>.</a:t>
            </a:r>
          </a:p>
        </p:txBody>
      </p:sp>
      <p:sp>
        <p:nvSpPr>
          <p:cNvPr id="14340" name="Oval 4"/>
          <p:cNvSpPr>
            <a:spLocks noChangeArrowheads="1"/>
          </p:cNvSpPr>
          <p:nvPr/>
        </p:nvSpPr>
        <p:spPr bwMode="auto">
          <a:xfrm>
            <a:off x="1524000" y="4800600"/>
            <a:ext cx="1752600" cy="609600"/>
          </a:xfrm>
          <a:prstGeom prst="ellipse">
            <a:avLst/>
          </a:prstGeom>
          <a:noFill/>
          <a:ln w="28575">
            <a:solidFill>
              <a:schemeClr val="hlink"/>
            </a:solidFill>
            <a:round/>
            <a:headEnd/>
            <a:tailEnd/>
          </a:ln>
        </p:spPr>
        <p:txBody>
          <a:bodyPr wrap="none" anchor="ctr"/>
          <a:lstStyle/>
          <a:p>
            <a:pPr algn="ctr"/>
            <a:r>
              <a:rPr lang="en-US"/>
              <a:t>Population</a:t>
            </a:r>
          </a:p>
        </p:txBody>
      </p:sp>
      <p:sp>
        <p:nvSpPr>
          <p:cNvPr id="14341" name="Oval 5"/>
          <p:cNvSpPr>
            <a:spLocks noChangeArrowheads="1"/>
          </p:cNvSpPr>
          <p:nvPr/>
        </p:nvSpPr>
        <p:spPr bwMode="auto">
          <a:xfrm>
            <a:off x="5867400" y="4800600"/>
            <a:ext cx="1752600" cy="609600"/>
          </a:xfrm>
          <a:prstGeom prst="ellipse">
            <a:avLst/>
          </a:prstGeom>
          <a:noFill/>
          <a:ln w="28575">
            <a:solidFill>
              <a:schemeClr val="hlink"/>
            </a:solidFill>
            <a:round/>
            <a:headEnd/>
            <a:tailEnd/>
          </a:ln>
        </p:spPr>
        <p:txBody>
          <a:bodyPr wrap="none" anchor="ctr"/>
          <a:lstStyle/>
          <a:p>
            <a:pPr algn="ctr"/>
            <a:r>
              <a:rPr lang="en-US"/>
              <a:t>Sample</a:t>
            </a:r>
          </a:p>
        </p:txBody>
      </p:sp>
      <p:sp>
        <p:nvSpPr>
          <p:cNvPr id="14342" name="Freeform 6"/>
          <p:cNvSpPr>
            <a:spLocks/>
          </p:cNvSpPr>
          <p:nvPr/>
        </p:nvSpPr>
        <p:spPr bwMode="auto">
          <a:xfrm>
            <a:off x="3048000" y="4572000"/>
            <a:ext cx="3048000" cy="304800"/>
          </a:xfrm>
          <a:custGeom>
            <a:avLst/>
            <a:gdLst>
              <a:gd name="T0" fmla="*/ 0 w 1920"/>
              <a:gd name="T1" fmla="*/ 2147483647 h 192"/>
              <a:gd name="T2" fmla="*/ 2147483647 w 1920"/>
              <a:gd name="T3" fmla="*/ 0 h 192"/>
              <a:gd name="T4" fmla="*/ 2147483647 w 1920"/>
              <a:gd name="T5" fmla="*/ 2147483647 h 192"/>
              <a:gd name="T6" fmla="*/ 0 60000 65536"/>
              <a:gd name="T7" fmla="*/ 0 60000 65536"/>
              <a:gd name="T8" fmla="*/ 0 60000 65536"/>
              <a:gd name="T9" fmla="*/ 0 w 1920"/>
              <a:gd name="T10" fmla="*/ 0 h 192"/>
              <a:gd name="T11" fmla="*/ 1920 w 1920"/>
              <a:gd name="T12" fmla="*/ 192 h 192"/>
            </a:gdLst>
            <a:ahLst/>
            <a:cxnLst>
              <a:cxn ang="T6">
                <a:pos x="T0" y="T1"/>
              </a:cxn>
              <a:cxn ang="T7">
                <a:pos x="T2" y="T3"/>
              </a:cxn>
              <a:cxn ang="T8">
                <a:pos x="T4" y="T5"/>
              </a:cxn>
            </a:cxnLst>
            <a:rect l="T9" t="T10" r="T11" b="T12"/>
            <a:pathLst>
              <a:path w="1920" h="192">
                <a:moveTo>
                  <a:pt x="0" y="192"/>
                </a:moveTo>
                <a:cubicBezTo>
                  <a:pt x="165" y="160"/>
                  <a:pt x="669" y="0"/>
                  <a:pt x="989" y="0"/>
                </a:cubicBezTo>
                <a:cubicBezTo>
                  <a:pt x="1309" y="0"/>
                  <a:pt x="1726" y="152"/>
                  <a:pt x="1920" y="192"/>
                </a:cubicBezTo>
              </a:path>
            </a:pathLst>
          </a:custGeom>
          <a:noFill/>
          <a:ln w="28575" cap="flat" cmpd="sng">
            <a:solidFill>
              <a:schemeClr val="hlink"/>
            </a:solidFill>
            <a:prstDash val="solid"/>
            <a:round/>
            <a:headEnd type="none" w="med" len="med"/>
            <a:tailEnd type="triangle" w="med" len="med"/>
          </a:ln>
        </p:spPr>
        <p:txBody>
          <a:bodyPr/>
          <a:lstStyle/>
          <a:p>
            <a:endParaRPr lang="en-US"/>
          </a:p>
        </p:txBody>
      </p:sp>
      <p:sp>
        <p:nvSpPr>
          <p:cNvPr id="14343" name="Rectangle 8"/>
          <p:cNvSpPr>
            <a:spLocks noChangeArrowheads="1"/>
          </p:cNvSpPr>
          <p:nvPr/>
        </p:nvSpPr>
        <p:spPr bwMode="auto">
          <a:xfrm>
            <a:off x="4114800" y="4267200"/>
            <a:ext cx="914400" cy="304800"/>
          </a:xfrm>
          <a:prstGeom prst="rect">
            <a:avLst/>
          </a:prstGeom>
          <a:noFill/>
          <a:ln w="12700">
            <a:noFill/>
            <a:miter lim="800000"/>
            <a:headEnd/>
            <a:tailEnd/>
          </a:ln>
        </p:spPr>
        <p:txBody>
          <a:bodyPr wrap="none" anchor="ctr"/>
          <a:lstStyle/>
          <a:p>
            <a:pPr algn="ctr"/>
            <a:r>
              <a:rPr lang="en-US"/>
              <a:t>Probability</a:t>
            </a:r>
          </a:p>
        </p:txBody>
      </p:sp>
      <p:sp>
        <p:nvSpPr>
          <p:cNvPr id="14344" name="Freeform 9"/>
          <p:cNvSpPr>
            <a:spLocks/>
          </p:cNvSpPr>
          <p:nvPr/>
        </p:nvSpPr>
        <p:spPr bwMode="auto">
          <a:xfrm rot="10800000">
            <a:off x="3048000" y="5305425"/>
            <a:ext cx="3048000" cy="304800"/>
          </a:xfrm>
          <a:custGeom>
            <a:avLst/>
            <a:gdLst>
              <a:gd name="T0" fmla="*/ 0 w 1920"/>
              <a:gd name="T1" fmla="*/ 2147483647 h 192"/>
              <a:gd name="T2" fmla="*/ 2147483647 w 1920"/>
              <a:gd name="T3" fmla="*/ 0 h 192"/>
              <a:gd name="T4" fmla="*/ 2147483647 w 1920"/>
              <a:gd name="T5" fmla="*/ 2147483647 h 192"/>
              <a:gd name="T6" fmla="*/ 0 60000 65536"/>
              <a:gd name="T7" fmla="*/ 0 60000 65536"/>
              <a:gd name="T8" fmla="*/ 0 60000 65536"/>
              <a:gd name="T9" fmla="*/ 0 w 1920"/>
              <a:gd name="T10" fmla="*/ 0 h 192"/>
              <a:gd name="T11" fmla="*/ 1920 w 1920"/>
              <a:gd name="T12" fmla="*/ 192 h 192"/>
            </a:gdLst>
            <a:ahLst/>
            <a:cxnLst>
              <a:cxn ang="T6">
                <a:pos x="T0" y="T1"/>
              </a:cxn>
              <a:cxn ang="T7">
                <a:pos x="T2" y="T3"/>
              </a:cxn>
              <a:cxn ang="T8">
                <a:pos x="T4" y="T5"/>
              </a:cxn>
            </a:cxnLst>
            <a:rect l="T9" t="T10" r="T11" b="T12"/>
            <a:pathLst>
              <a:path w="1920" h="192">
                <a:moveTo>
                  <a:pt x="0" y="192"/>
                </a:moveTo>
                <a:cubicBezTo>
                  <a:pt x="165" y="160"/>
                  <a:pt x="669" y="0"/>
                  <a:pt x="989" y="0"/>
                </a:cubicBezTo>
                <a:cubicBezTo>
                  <a:pt x="1309" y="0"/>
                  <a:pt x="1726" y="152"/>
                  <a:pt x="1920" y="192"/>
                </a:cubicBezTo>
              </a:path>
            </a:pathLst>
          </a:custGeom>
          <a:noFill/>
          <a:ln w="28575" cap="flat" cmpd="sng">
            <a:solidFill>
              <a:schemeClr val="hlink"/>
            </a:solidFill>
            <a:prstDash val="solid"/>
            <a:round/>
            <a:headEnd type="none" w="med" len="med"/>
            <a:tailEnd type="triangle" w="med" len="med"/>
          </a:ln>
        </p:spPr>
        <p:txBody>
          <a:bodyPr/>
          <a:lstStyle/>
          <a:p>
            <a:endParaRPr lang="en-US"/>
          </a:p>
        </p:txBody>
      </p:sp>
      <p:sp>
        <p:nvSpPr>
          <p:cNvPr id="14345" name="Rectangle 10"/>
          <p:cNvSpPr>
            <a:spLocks noChangeArrowheads="1"/>
          </p:cNvSpPr>
          <p:nvPr/>
        </p:nvSpPr>
        <p:spPr bwMode="auto">
          <a:xfrm>
            <a:off x="4114800" y="5410200"/>
            <a:ext cx="914400" cy="304800"/>
          </a:xfrm>
          <a:prstGeom prst="rect">
            <a:avLst/>
          </a:prstGeom>
          <a:noFill/>
          <a:ln w="12700">
            <a:noFill/>
            <a:miter lim="800000"/>
            <a:headEnd/>
            <a:tailEnd/>
          </a:ln>
        </p:spPr>
        <p:txBody>
          <a:bodyPr wrap="none" anchor="ctr"/>
          <a:lstStyle/>
          <a:p>
            <a:pPr algn="ctr"/>
            <a:r>
              <a:rPr lang="en-US"/>
              <a:t>Inferential </a:t>
            </a:r>
          </a:p>
          <a:p>
            <a:pPr algn="ctr"/>
            <a:r>
              <a:rPr lang="en-US"/>
              <a:t>Statistics</a:t>
            </a:r>
          </a:p>
        </p:txBody>
      </p:sp>
      <p:sp>
        <p:nvSpPr>
          <p:cNvPr id="2" name="灯片编号占位符 1"/>
          <p:cNvSpPr>
            <a:spLocks noGrp="1"/>
          </p:cNvSpPr>
          <p:nvPr>
            <p:ph type="sldNum" sz="quarter" idx="12"/>
          </p:nvPr>
        </p:nvSpPr>
        <p:spPr/>
        <p:txBody>
          <a:bodyPr/>
          <a:lstStyle/>
          <a:p>
            <a:fld id="{32028A27-99B6-410A-A99D-60B69B2DC82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905000"/>
            <a:ext cx="7772400" cy="1143000"/>
          </a:xfrm>
          <a:noFill/>
        </p:spPr>
        <p:txBody>
          <a:bodyPr/>
          <a:lstStyle/>
          <a:p>
            <a:pPr algn="l"/>
            <a:r>
              <a:rPr lang="en-US" sz="2000" dirty="0" smtClean="0"/>
              <a:t>Example:  A firm claims that 99% of their products meet specifications. To support this claim, an inspector draws a random sample of 20 items and ships the lot </a:t>
            </a:r>
            <a:r>
              <a:rPr lang="en-US" sz="2000" dirty="0" smtClean="0">
                <a:solidFill>
                  <a:srgbClr val="FF0000"/>
                </a:solidFill>
              </a:rPr>
              <a:t>if the entire sample is in conformance</a:t>
            </a:r>
            <a:r>
              <a:rPr lang="en-US" sz="2000" dirty="0" smtClean="0"/>
              <a:t>. Find the probability of committing both of the following errors:  </a:t>
            </a:r>
            <a:br>
              <a:rPr lang="en-US" sz="2000" dirty="0" smtClean="0"/>
            </a:br>
            <a:r>
              <a:rPr lang="en-US" sz="2000" dirty="0" smtClean="0"/>
              <a:t>(1) Refusing to ship a lot even though 99% of the items are in conformance.</a:t>
            </a:r>
            <a:br>
              <a:rPr lang="en-US" sz="2000" dirty="0" smtClean="0"/>
            </a:br>
            <a:r>
              <a:rPr lang="en-US" sz="2000" dirty="0" smtClean="0"/>
              <a:t>(2) Shipping a lot even though only 95% of the items are conforming. </a:t>
            </a:r>
            <a:endParaRPr lang="en-US" sz="2800" dirty="0" smtClean="0"/>
          </a:p>
        </p:txBody>
      </p:sp>
      <p:sp>
        <p:nvSpPr>
          <p:cNvPr id="2" name="灯片编号占位符 1"/>
          <p:cNvSpPr>
            <a:spLocks noGrp="1"/>
          </p:cNvSpPr>
          <p:nvPr>
            <p:ph type="sldNum" sz="quarter" idx="12"/>
          </p:nvPr>
        </p:nvSpPr>
        <p:spPr/>
        <p:txBody>
          <a:bodyPr/>
          <a:lstStyle/>
          <a:p>
            <a:fld id="{32028A27-99B6-410A-A99D-60B69B2DC820}"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09600" y="1524000"/>
            <a:ext cx="7848600" cy="609600"/>
          </a:xfrm>
          <a:noFill/>
        </p:spPr>
        <p:txBody>
          <a:bodyPr/>
          <a:lstStyle/>
          <a:p>
            <a:pPr algn="l"/>
            <a:r>
              <a:rPr lang="en-US" sz="2000" dirty="0" smtClean="0"/>
              <a:t>Example: A random sample of 100 units is drawn from a production process every half hour. The fraction of nonconforming product manufactured is 0.03. What is the probability that               if the fraction nonconforming is actually 0.03?</a:t>
            </a:r>
          </a:p>
        </p:txBody>
      </p:sp>
      <p:graphicFrame>
        <p:nvGraphicFramePr>
          <p:cNvPr id="6146" name="Object 3"/>
          <p:cNvGraphicFramePr>
            <a:graphicFrameLocks noChangeAspect="1"/>
          </p:cNvGraphicFramePr>
          <p:nvPr>
            <p:extLst>
              <p:ext uri="{D42A27DB-BD31-4B8C-83A1-F6EECF244321}">
                <p14:modId xmlns:p14="http://schemas.microsoft.com/office/powerpoint/2010/main" val="1767981428"/>
              </p:ext>
            </p:extLst>
          </p:nvPr>
        </p:nvGraphicFramePr>
        <p:xfrm>
          <a:off x="6324600" y="1828800"/>
          <a:ext cx="831850" cy="287337"/>
        </p:xfrm>
        <a:graphic>
          <a:graphicData uri="http://schemas.openxmlformats.org/presentationml/2006/ole">
            <mc:AlternateContent xmlns:mc="http://schemas.openxmlformats.org/markup-compatibility/2006">
              <mc:Choice xmlns:v="urn:schemas-microsoft-com:vml" Requires="v">
                <p:oleObj spid="_x0000_s77967" name="Equation" r:id="rId4" imgW="622080" imgH="215640" progId="Equation.3">
                  <p:embed/>
                </p:oleObj>
              </mc:Choice>
              <mc:Fallback>
                <p:oleObj name="Equation" r:id="rId4" imgW="622080" imgH="215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828800"/>
                        <a:ext cx="831850"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灯片编号占位符 1"/>
          <p:cNvSpPr>
            <a:spLocks noGrp="1"/>
          </p:cNvSpPr>
          <p:nvPr>
            <p:ph type="sldNum" sz="quarter" idx="12"/>
          </p:nvPr>
        </p:nvSpPr>
        <p:spPr/>
        <p:txBody>
          <a:bodyPr/>
          <a:lstStyle/>
          <a:p>
            <a:fld id="{32028A27-99B6-410A-A99D-60B69B2DC820}" type="slidenum">
              <a:rPr lang="en-US" smtClean="0"/>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447800" y="304800"/>
            <a:ext cx="5922963" cy="838200"/>
          </a:xfrm>
        </p:spPr>
        <p:txBody>
          <a:bodyPr/>
          <a:lstStyle/>
          <a:p>
            <a:r>
              <a:rPr lang="en-US" sz="2800" smtClean="0"/>
              <a:t>Poisson Distribution</a:t>
            </a:r>
          </a:p>
        </p:txBody>
      </p:sp>
      <p:sp>
        <p:nvSpPr>
          <p:cNvPr id="8197" name="Text Box 3"/>
          <p:cNvSpPr txBox="1">
            <a:spLocks noChangeArrowheads="1"/>
          </p:cNvSpPr>
          <p:nvPr/>
        </p:nvSpPr>
        <p:spPr bwMode="auto">
          <a:xfrm>
            <a:off x="304800" y="6003925"/>
            <a:ext cx="8174038" cy="396875"/>
          </a:xfrm>
          <a:prstGeom prst="rect">
            <a:avLst/>
          </a:prstGeom>
          <a:noFill/>
          <a:ln w="12700">
            <a:noFill/>
            <a:miter lim="800000"/>
            <a:headEnd/>
            <a:tailEnd/>
          </a:ln>
        </p:spPr>
        <p:txBody>
          <a:bodyPr wrap="none">
            <a:spAutoFit/>
          </a:bodyPr>
          <a:lstStyle/>
          <a:p>
            <a:r>
              <a:rPr lang="en-US" sz="2000"/>
              <a:t>Excel Function: POISSON(x,</a:t>
            </a:r>
            <a:r>
              <a:rPr lang="en-US" sz="2000">
                <a:sym typeface="Symbol" pitchFamily="18" charset="2"/>
              </a:rPr>
              <a:t>, false) </a:t>
            </a:r>
            <a:r>
              <a:rPr lang="en-US" sz="2000"/>
              <a:t>(True: cumulative probability)</a:t>
            </a:r>
          </a:p>
        </p:txBody>
      </p:sp>
      <p:sp>
        <p:nvSpPr>
          <p:cNvPr id="8198" name="Text Box 4"/>
          <p:cNvSpPr txBox="1">
            <a:spLocks noChangeArrowheads="1"/>
          </p:cNvSpPr>
          <p:nvPr/>
        </p:nvSpPr>
        <p:spPr bwMode="auto">
          <a:xfrm>
            <a:off x="304800" y="1066800"/>
            <a:ext cx="8682038" cy="701675"/>
          </a:xfrm>
          <a:prstGeom prst="rect">
            <a:avLst/>
          </a:prstGeom>
          <a:noFill/>
          <a:ln w="12700">
            <a:noFill/>
            <a:miter lim="800000"/>
            <a:headEnd/>
            <a:tailEnd/>
          </a:ln>
        </p:spPr>
        <p:txBody>
          <a:bodyPr>
            <a:spAutoFit/>
          </a:bodyPr>
          <a:lstStyle/>
          <a:p>
            <a:pPr>
              <a:spcBef>
                <a:spcPct val="50000"/>
              </a:spcBef>
            </a:pPr>
            <a:r>
              <a:rPr lang="en-US" sz="2000"/>
              <a:t>Poisson Distribution</a:t>
            </a:r>
            <a:r>
              <a:rPr lang="en-US" sz="2000" b="0"/>
              <a:t>: the number of random events occur during a specific “</a:t>
            </a:r>
            <a:r>
              <a:rPr lang="en-US" sz="2000">
                <a:solidFill>
                  <a:schemeClr val="hlink"/>
                </a:solidFill>
              </a:rPr>
              <a:t>time</a:t>
            </a:r>
            <a:r>
              <a:rPr lang="en-US" sz="2000" b="0"/>
              <a:t>” period with the average occurrence rate </a:t>
            </a:r>
            <a:r>
              <a:rPr lang="en-US" sz="2000" b="0" i="1">
                <a:sym typeface="Symbol" pitchFamily="18" charset="2"/>
              </a:rPr>
              <a:t></a:t>
            </a:r>
            <a:r>
              <a:rPr lang="en-US" sz="2000" b="0"/>
              <a:t> known:</a:t>
            </a:r>
          </a:p>
        </p:txBody>
      </p:sp>
      <p:graphicFrame>
        <p:nvGraphicFramePr>
          <p:cNvPr id="8194" name="Object 5"/>
          <p:cNvGraphicFramePr>
            <a:graphicFrameLocks noChangeAspect="1"/>
          </p:cNvGraphicFramePr>
          <p:nvPr/>
        </p:nvGraphicFramePr>
        <p:xfrm>
          <a:off x="2286000" y="1709738"/>
          <a:ext cx="2816225" cy="728662"/>
        </p:xfrm>
        <a:graphic>
          <a:graphicData uri="http://schemas.openxmlformats.org/presentationml/2006/ole">
            <mc:AlternateContent xmlns:mc="http://schemas.openxmlformats.org/markup-compatibility/2006">
              <mc:Choice xmlns:v="urn:schemas-microsoft-com:vml" Requires="v">
                <p:oleObj spid="_x0000_s80156" name="Equation" r:id="rId4" imgW="1447560" imgH="419040" progId="Equation.3">
                  <p:embed/>
                </p:oleObj>
              </mc:Choice>
              <mc:Fallback>
                <p:oleObj name="Equation" r:id="rId4" imgW="1447560" imgH="419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709738"/>
                        <a:ext cx="281622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6"/>
          <p:cNvGraphicFramePr>
            <a:graphicFrameLocks noChangeAspect="1"/>
          </p:cNvGraphicFramePr>
          <p:nvPr/>
        </p:nvGraphicFramePr>
        <p:xfrm>
          <a:off x="2362200" y="2514600"/>
          <a:ext cx="2033588" cy="439738"/>
        </p:xfrm>
        <a:graphic>
          <a:graphicData uri="http://schemas.openxmlformats.org/presentationml/2006/ole">
            <mc:AlternateContent xmlns:mc="http://schemas.openxmlformats.org/markup-compatibility/2006">
              <mc:Choice xmlns:v="urn:schemas-microsoft-com:vml" Requires="v">
                <p:oleObj spid="_x0000_s80157" name="Equation" r:id="rId6" imgW="1028520" imgH="228600" progId="Equation.3">
                  <p:embed/>
                </p:oleObj>
              </mc:Choice>
              <mc:Fallback>
                <p:oleObj name="Equation" r:id="rId6" imgW="102852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2514600"/>
                        <a:ext cx="2033588"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Text Box 7"/>
          <p:cNvSpPr txBox="1">
            <a:spLocks noChangeArrowheads="1"/>
          </p:cNvSpPr>
          <p:nvPr/>
        </p:nvSpPr>
        <p:spPr bwMode="auto">
          <a:xfrm>
            <a:off x="304800" y="2895600"/>
            <a:ext cx="8839200" cy="3388620"/>
          </a:xfrm>
          <a:prstGeom prst="rect">
            <a:avLst/>
          </a:prstGeom>
          <a:noFill/>
          <a:ln w="12700">
            <a:noFill/>
            <a:miter lim="800000"/>
            <a:headEnd/>
            <a:tailEnd/>
          </a:ln>
        </p:spPr>
        <p:txBody>
          <a:bodyPr>
            <a:spAutoFit/>
          </a:bodyPr>
          <a:lstStyle/>
          <a:p>
            <a:pPr>
              <a:lnSpc>
                <a:spcPct val="90000"/>
              </a:lnSpc>
              <a:spcBef>
                <a:spcPct val="20000"/>
              </a:spcBef>
            </a:pPr>
            <a:r>
              <a:rPr lang="en-US" dirty="0"/>
              <a:t>Examples</a:t>
            </a:r>
            <a:r>
              <a:rPr lang="en-US" b="0" dirty="0"/>
              <a:t>:</a:t>
            </a:r>
          </a:p>
          <a:p>
            <a:pPr marL="396875" lvl="1" indent="-282575">
              <a:lnSpc>
                <a:spcPct val="90000"/>
              </a:lnSpc>
              <a:spcBef>
                <a:spcPct val="20000"/>
              </a:spcBef>
              <a:buFontTx/>
              <a:buChar char="•"/>
            </a:pPr>
            <a:r>
              <a:rPr lang="en-US" dirty="0"/>
              <a:t>A</a:t>
            </a:r>
            <a:r>
              <a:rPr lang="en-US" b="0" dirty="0"/>
              <a:t>. </a:t>
            </a:r>
            <a:r>
              <a:rPr lang="en-US" i="1" dirty="0"/>
              <a:t>number of random occurrence per unit of time</a:t>
            </a:r>
            <a:r>
              <a:rPr lang="en-US" b="0" dirty="0"/>
              <a:t>: number of arrivals to McDonald ’s drive-through window from 12:00~1:00pm</a:t>
            </a:r>
          </a:p>
          <a:p>
            <a:pPr marL="396875" lvl="1" indent="-282575">
              <a:lnSpc>
                <a:spcPct val="90000"/>
              </a:lnSpc>
              <a:spcBef>
                <a:spcPct val="20000"/>
              </a:spcBef>
              <a:buFontTx/>
              <a:buChar char="•"/>
            </a:pPr>
            <a:r>
              <a:rPr lang="en-US" dirty="0"/>
              <a:t>B: </a:t>
            </a:r>
            <a:r>
              <a:rPr lang="en-US" i="1" dirty="0"/>
              <a:t>number of “defect” per unit of area</a:t>
            </a:r>
            <a:r>
              <a:rPr lang="en-US" b="0" dirty="0"/>
              <a:t>: number of typographical errors on a page</a:t>
            </a:r>
          </a:p>
          <a:p>
            <a:pPr marL="396875" lvl="1" indent="-282575">
              <a:lnSpc>
                <a:spcPct val="90000"/>
              </a:lnSpc>
              <a:spcBef>
                <a:spcPct val="20000"/>
              </a:spcBef>
              <a:buFontTx/>
              <a:buChar char="•"/>
            </a:pPr>
            <a:r>
              <a:rPr lang="en-US" dirty="0"/>
              <a:t>C: </a:t>
            </a:r>
            <a:r>
              <a:rPr lang="en-US" i="1" dirty="0"/>
              <a:t>number of “defect” per unit</a:t>
            </a:r>
            <a:r>
              <a:rPr lang="en-US" b="0" dirty="0"/>
              <a:t>: number of dents on a car</a:t>
            </a:r>
          </a:p>
          <a:p>
            <a:pPr>
              <a:lnSpc>
                <a:spcPct val="90000"/>
              </a:lnSpc>
              <a:spcBef>
                <a:spcPct val="20000"/>
              </a:spcBef>
            </a:pPr>
            <a:r>
              <a:rPr lang="en-US" dirty="0"/>
              <a:t>Assumptions</a:t>
            </a:r>
            <a:r>
              <a:rPr lang="en-US" b="0" dirty="0"/>
              <a:t>:</a:t>
            </a:r>
          </a:p>
          <a:p>
            <a:pPr marL="396875" lvl="1" indent="-282575">
              <a:lnSpc>
                <a:spcPct val="90000"/>
              </a:lnSpc>
              <a:spcBef>
                <a:spcPct val="20000"/>
              </a:spcBef>
              <a:buFontTx/>
              <a:buChar char="•"/>
            </a:pPr>
            <a:r>
              <a:rPr lang="en-US" b="0" dirty="0"/>
              <a:t> The average occurrence rate </a:t>
            </a:r>
            <a:r>
              <a:rPr lang="en-US" b="0" dirty="0">
                <a:sym typeface="Symbol" pitchFamily="18" charset="2"/>
              </a:rPr>
              <a:t> </a:t>
            </a:r>
            <a:r>
              <a:rPr lang="en-US" b="0" dirty="0"/>
              <a:t>(per unit) is a known as a constant</a:t>
            </a:r>
          </a:p>
          <a:p>
            <a:pPr marL="396875" lvl="1" indent="-282575">
              <a:lnSpc>
                <a:spcPct val="90000"/>
              </a:lnSpc>
              <a:spcBef>
                <a:spcPct val="20000"/>
              </a:spcBef>
              <a:buFontTx/>
              <a:buChar char="•"/>
            </a:pPr>
            <a:r>
              <a:rPr lang="en-US" b="0" dirty="0"/>
              <a:t> Occurrences are equally likely to occur within any unit of time/area</a:t>
            </a:r>
          </a:p>
          <a:p>
            <a:pPr marL="396875" lvl="1" indent="-282575">
              <a:lnSpc>
                <a:spcPct val="90000"/>
              </a:lnSpc>
              <a:spcBef>
                <a:spcPct val="20000"/>
              </a:spcBef>
              <a:buFontTx/>
              <a:buChar char="•"/>
            </a:pPr>
            <a:r>
              <a:rPr lang="en-US" b="0" dirty="0"/>
              <a:t> Occurrences are statistically independent</a:t>
            </a:r>
          </a:p>
          <a:p>
            <a:pPr>
              <a:spcBef>
                <a:spcPct val="50000"/>
              </a:spcBef>
            </a:pPr>
            <a:endParaRPr lang="en-US" b="0" dirty="0"/>
          </a:p>
        </p:txBody>
      </p:sp>
      <p:sp>
        <p:nvSpPr>
          <p:cNvPr id="2" name="灯片编号占位符 1"/>
          <p:cNvSpPr>
            <a:spLocks noGrp="1"/>
          </p:cNvSpPr>
          <p:nvPr>
            <p:ph type="sldNum" sz="quarter" idx="12"/>
          </p:nvPr>
        </p:nvSpPr>
        <p:spPr/>
        <p:txBody>
          <a:bodyPr/>
          <a:lstStyle/>
          <a:p>
            <a:fld id="{B8A1431F-6CAE-4ABA-8CBC-911CCEEEC10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3"/>
          <p:cNvPicPr>
            <a:picLocks noChangeAspect="1" noChangeArrowheads="1"/>
          </p:cNvPicPr>
          <p:nvPr/>
        </p:nvPicPr>
        <p:blipFill>
          <a:blip r:embed="rId2" cstate="print"/>
          <a:srcRect/>
          <a:stretch>
            <a:fillRect/>
          </a:stretch>
        </p:blipFill>
        <p:spPr bwMode="auto">
          <a:xfrm>
            <a:off x="304800" y="1143000"/>
            <a:ext cx="8524875" cy="5224463"/>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1E1CA77F-D51E-4FB8-A5C4-C22470B97C5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600200"/>
            <a:ext cx="7848600" cy="609600"/>
          </a:xfrm>
          <a:noFill/>
        </p:spPr>
        <p:txBody>
          <a:bodyPr/>
          <a:lstStyle/>
          <a:p>
            <a:pPr algn="just"/>
            <a:r>
              <a:rPr lang="en-US" sz="2000" dirty="0" smtClean="0"/>
              <a:t>Example: Arrivals of parts at a repair station are Poisson distributed, with a mean rate of 1.2  per day.  What is the probability of no repairs in the next day? What is the probability that today the number of parts requiring repair will exceed the average by more than one standard deviation?</a:t>
            </a:r>
          </a:p>
        </p:txBody>
      </p:sp>
      <p:sp>
        <p:nvSpPr>
          <p:cNvPr id="2" name="灯片编号占位符 1"/>
          <p:cNvSpPr>
            <a:spLocks noGrp="1"/>
          </p:cNvSpPr>
          <p:nvPr>
            <p:ph type="sldNum" sz="quarter" idx="12"/>
          </p:nvPr>
        </p:nvSpPr>
        <p:spPr/>
        <p:txBody>
          <a:bodyPr/>
          <a:lstStyle/>
          <a:p>
            <a:fld id="{32028A27-99B6-410A-A99D-60B69B2DC820}"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70045" y="228600"/>
            <a:ext cx="7772400" cy="685800"/>
          </a:xfrm>
        </p:spPr>
        <p:txBody>
          <a:bodyPr/>
          <a:lstStyle/>
          <a:p>
            <a:r>
              <a:rPr lang="en-US" dirty="0" smtClean="0"/>
              <a:t>Exercises of Discrete Distributions (1)</a:t>
            </a:r>
          </a:p>
        </p:txBody>
      </p:sp>
      <p:sp>
        <p:nvSpPr>
          <p:cNvPr id="22531" name="Rectangle 3"/>
          <p:cNvSpPr>
            <a:spLocks noGrp="1" noChangeArrowheads="1"/>
          </p:cNvSpPr>
          <p:nvPr>
            <p:ph idx="1"/>
          </p:nvPr>
        </p:nvSpPr>
        <p:spPr>
          <a:xfrm>
            <a:off x="838200" y="1752600"/>
            <a:ext cx="7696200" cy="4343400"/>
          </a:xfrm>
        </p:spPr>
        <p:txBody>
          <a:bodyPr/>
          <a:lstStyle/>
          <a:p>
            <a:pPr marL="609600" indent="-609600">
              <a:buFontTx/>
              <a:buAutoNum type="arabicPeriod"/>
            </a:pPr>
            <a:r>
              <a:rPr lang="en-US" sz="2000" b="0" smtClean="0"/>
              <a:t>A production process operates with 2% nonconforming output. Every hour a sample of 50 units of product is taken, and the number of nonconforming units counted as </a:t>
            </a:r>
            <a:r>
              <a:rPr lang="en-US" sz="2000" b="0" i="1" smtClean="0"/>
              <a:t>x</a:t>
            </a:r>
            <a:r>
              <a:rPr lang="en-US" sz="2000" b="0" smtClean="0"/>
              <a:t>.</a:t>
            </a:r>
          </a:p>
          <a:p>
            <a:pPr marL="609600" indent="-609600">
              <a:buFontTx/>
              <a:buAutoNum type="arabicPeriod"/>
            </a:pPr>
            <a:r>
              <a:rPr lang="en-US" sz="2000" b="0" smtClean="0"/>
              <a:t>60% of pulleys are produced using Lathe #1, 40% are produced using Lathe #2.   A random sample of four production parts containing </a:t>
            </a:r>
            <a:r>
              <a:rPr lang="en-US" sz="2000" b="0" i="1" smtClean="0"/>
              <a:t>x</a:t>
            </a:r>
            <a:r>
              <a:rPr lang="en-US" sz="2000" b="0" smtClean="0"/>
              <a:t> parts coming from Lathe #1.</a:t>
            </a:r>
          </a:p>
          <a:p>
            <a:pPr marL="609600" indent="-609600">
              <a:buFontTx/>
              <a:buAutoNum type="arabicPeriod"/>
            </a:pPr>
            <a:r>
              <a:rPr lang="en-US" sz="2000" b="0" smtClean="0"/>
              <a:t>Circuit boards are produced in lots of size 20. The sample of size 3 is drawn from the lot at one time and tested.  The lot contains  3 nonconforming boards and </a:t>
            </a:r>
            <a:r>
              <a:rPr lang="en-US" sz="2000" b="0" i="1" smtClean="0"/>
              <a:t>x</a:t>
            </a:r>
            <a:r>
              <a:rPr lang="en-US" sz="2000" b="0" smtClean="0"/>
              <a:t> is the number of nonconforming boards in the sample.</a:t>
            </a:r>
          </a:p>
          <a:p>
            <a:pPr marL="609600" indent="-609600">
              <a:spcBef>
                <a:spcPct val="50000"/>
              </a:spcBef>
              <a:buFontTx/>
              <a:buAutoNum type="arabicPeriod"/>
            </a:pPr>
            <a:r>
              <a:rPr lang="en-US" sz="2000" b="0" smtClean="0"/>
              <a:t>Let </a:t>
            </a:r>
            <a:r>
              <a:rPr lang="en-US" sz="2000" b="0" i="1" smtClean="0"/>
              <a:t>x</a:t>
            </a:r>
            <a:r>
              <a:rPr lang="en-US" sz="2000" b="0" smtClean="0"/>
              <a:t> be the number of misprints on one page of a daily newspaper, if the average misprints per page is 2.</a:t>
            </a:r>
          </a:p>
          <a:p>
            <a:pPr marL="609600" indent="-609600">
              <a:buFontTx/>
              <a:buAutoNum type="arabicPeriod"/>
            </a:pPr>
            <a:r>
              <a:rPr lang="en-US" sz="2000" b="0" smtClean="0"/>
              <a:t>1000 fish in a pond, 100 of them are tagged. </a:t>
            </a:r>
            <a:r>
              <a:rPr lang="en-US" sz="2000" b="0" i="1" smtClean="0"/>
              <a:t>x</a:t>
            </a:r>
            <a:r>
              <a:rPr lang="en-US" sz="2000" b="0" smtClean="0"/>
              <a:t> is # of tagged fish among 5 randomly caught fish</a:t>
            </a:r>
          </a:p>
          <a:p>
            <a:pPr marL="609600" indent="-609600"/>
            <a:endParaRPr lang="en-US" sz="2000" b="0" smtClean="0"/>
          </a:p>
        </p:txBody>
      </p:sp>
      <p:sp>
        <p:nvSpPr>
          <p:cNvPr id="22532" name="Text Box 4"/>
          <p:cNvSpPr txBox="1">
            <a:spLocks noChangeArrowheads="1"/>
          </p:cNvSpPr>
          <p:nvPr/>
        </p:nvSpPr>
        <p:spPr bwMode="auto">
          <a:xfrm>
            <a:off x="685800" y="1219200"/>
            <a:ext cx="8001000" cy="457200"/>
          </a:xfrm>
          <a:prstGeom prst="rect">
            <a:avLst/>
          </a:prstGeom>
          <a:noFill/>
          <a:ln w="9525">
            <a:noFill/>
            <a:miter lim="800000"/>
            <a:headEnd/>
            <a:tailEnd/>
          </a:ln>
        </p:spPr>
        <p:txBody>
          <a:bodyPr>
            <a:spAutoFit/>
          </a:bodyPr>
          <a:lstStyle/>
          <a:p>
            <a:pPr eaLnBrk="1" hangingPunct="1">
              <a:spcBef>
                <a:spcPct val="50000"/>
              </a:spcBef>
            </a:pPr>
            <a:r>
              <a:rPr lang="en-US" sz="2400" b="0"/>
              <a:t>What is the distribution of </a:t>
            </a:r>
            <a:r>
              <a:rPr lang="en-US" sz="2400" b="0" i="1"/>
              <a:t>x</a:t>
            </a:r>
            <a:r>
              <a:rPr lang="en-US" sz="2400" b="0"/>
              <a:t> in the following scenarios?</a:t>
            </a:r>
          </a:p>
        </p:txBody>
      </p:sp>
      <p:sp>
        <p:nvSpPr>
          <p:cNvPr id="2" name="灯片编号占位符 1"/>
          <p:cNvSpPr>
            <a:spLocks noGrp="1"/>
          </p:cNvSpPr>
          <p:nvPr>
            <p:ph type="sldNum" sz="quarter" idx="12"/>
          </p:nvPr>
        </p:nvSpPr>
        <p:spPr/>
        <p:txBody>
          <a:bodyPr/>
          <a:lstStyle/>
          <a:p>
            <a:fld id="{32028A27-99B6-410A-A99D-60B69B2DC820}"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70249" y="1371600"/>
            <a:ext cx="7315200" cy="4968875"/>
          </a:xfrm>
          <a:prstGeom prst="rect">
            <a:avLst/>
          </a:prstGeom>
          <a:noFill/>
          <a:ln w="9525">
            <a:noFill/>
            <a:miter lim="800000"/>
            <a:headEnd/>
            <a:tailEnd/>
          </a:ln>
        </p:spPr>
        <p:txBody>
          <a:bodyPr>
            <a:spAutoFit/>
          </a:bodyPr>
          <a:lstStyle/>
          <a:p>
            <a:pPr marL="457200" indent="-457200" eaLnBrk="1" hangingPunct="1">
              <a:spcBef>
                <a:spcPct val="50000"/>
              </a:spcBef>
              <a:buFontTx/>
              <a:buAutoNum type="arabicPeriod" startAt="6"/>
            </a:pPr>
            <a:r>
              <a:rPr lang="en-US" sz="2000" b="0" dirty="0"/>
              <a:t>Accidents in a building are assumed to occur randomly with an average rate of 36 per year. There will be </a:t>
            </a:r>
            <a:r>
              <a:rPr lang="en-US" sz="2000" b="0" i="1" dirty="0"/>
              <a:t>x</a:t>
            </a:r>
            <a:r>
              <a:rPr lang="en-US" sz="2000" b="0" dirty="0"/>
              <a:t> accidents in the coming April.</a:t>
            </a:r>
          </a:p>
          <a:p>
            <a:pPr marL="457200" indent="-457200" eaLnBrk="1" hangingPunct="1">
              <a:spcBef>
                <a:spcPct val="50000"/>
              </a:spcBef>
              <a:buFontTx/>
              <a:buAutoNum type="arabicPeriod" startAt="6"/>
            </a:pPr>
            <a:r>
              <a:rPr lang="en-US" sz="2000" b="0" dirty="0"/>
              <a:t>A book of 200 pages with 2 error pages. There are </a:t>
            </a:r>
            <a:r>
              <a:rPr lang="en-US" sz="2000" b="0" i="1" dirty="0"/>
              <a:t>x</a:t>
            </a:r>
            <a:r>
              <a:rPr lang="en-US" sz="2000" b="0" dirty="0"/>
              <a:t> error pages in a random selection of 10 pages</a:t>
            </a:r>
          </a:p>
          <a:p>
            <a:pPr marL="457200" indent="-457200" eaLnBrk="1" hangingPunct="1">
              <a:spcBef>
                <a:spcPct val="50000"/>
              </a:spcBef>
              <a:buFontTx/>
              <a:buAutoNum type="arabicPeriod" startAt="6"/>
            </a:pPr>
            <a:r>
              <a:rPr lang="en-US" sz="2000" b="0" dirty="0"/>
              <a:t>The probability that a salesman will make a sale on one call is 0.3.  Each day, this salesman makes 10 calls. Let </a:t>
            </a:r>
            <a:r>
              <a:rPr lang="en-US" sz="2000" b="0" i="1" dirty="0"/>
              <a:t>x</a:t>
            </a:r>
            <a:r>
              <a:rPr lang="en-US" sz="2000" b="0" dirty="0"/>
              <a:t> denote the number of sales made in one day.</a:t>
            </a:r>
          </a:p>
          <a:p>
            <a:pPr marL="457200" indent="-457200" eaLnBrk="1" hangingPunct="1">
              <a:spcBef>
                <a:spcPct val="50000"/>
              </a:spcBef>
              <a:buFontTx/>
              <a:buAutoNum type="arabicPeriod" startAt="6"/>
            </a:pPr>
            <a:r>
              <a:rPr lang="en-US" sz="2000" b="0" dirty="0"/>
              <a:t>The average number of flaws per running yard of a certain type of cotton fabric is 0.01.  Let </a:t>
            </a:r>
            <a:r>
              <a:rPr lang="en-US" sz="2000" b="0" i="1" dirty="0"/>
              <a:t>x</a:t>
            </a:r>
            <a:r>
              <a:rPr lang="en-US" sz="2000" b="0" dirty="0"/>
              <a:t> be the number of flaws in a 100-yard roll of this fabric.</a:t>
            </a:r>
          </a:p>
          <a:p>
            <a:pPr marL="457200" indent="-457200" eaLnBrk="1" hangingPunct="1">
              <a:spcBef>
                <a:spcPct val="50000"/>
              </a:spcBef>
              <a:buFontTx/>
              <a:buAutoNum type="arabicPeriod" startAt="6"/>
            </a:pPr>
            <a:r>
              <a:rPr lang="en-US" sz="2000" b="0" dirty="0"/>
              <a:t>The probability that a basketball player will make a free throw is 0.7. Let </a:t>
            </a:r>
            <a:r>
              <a:rPr lang="en-US" sz="2000" b="0" i="1" dirty="0"/>
              <a:t>x</a:t>
            </a:r>
            <a:r>
              <a:rPr lang="en-US" sz="2000" b="0" dirty="0"/>
              <a:t> denote the number of free throws he will make in a game of seven free throw attempts.</a:t>
            </a:r>
          </a:p>
        </p:txBody>
      </p:sp>
      <p:sp>
        <p:nvSpPr>
          <p:cNvPr id="2" name="灯片编号占位符 1"/>
          <p:cNvSpPr>
            <a:spLocks noGrp="1"/>
          </p:cNvSpPr>
          <p:nvPr>
            <p:ph type="sldNum" sz="quarter" idx="12"/>
          </p:nvPr>
        </p:nvSpPr>
        <p:spPr/>
        <p:txBody>
          <a:bodyPr/>
          <a:lstStyle/>
          <a:p>
            <a:fld id="{B8A1431F-6CAE-4ABA-8CBC-911CCEEEC10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23900" y="76200"/>
            <a:ext cx="7772400" cy="1143000"/>
          </a:xfrm>
          <a:noFill/>
        </p:spPr>
        <p:txBody>
          <a:bodyPr/>
          <a:lstStyle/>
          <a:p>
            <a:r>
              <a:rPr lang="en-US" dirty="0" smtClean="0"/>
              <a:t>Normal Distribution</a:t>
            </a:r>
          </a:p>
        </p:txBody>
      </p:sp>
      <p:graphicFrame>
        <p:nvGraphicFramePr>
          <p:cNvPr id="10242" name="Object 4">
            <a:hlinkClick r:id="" action="ppaction://ole?verb=0"/>
          </p:cNvPr>
          <p:cNvGraphicFramePr>
            <a:graphicFrameLocks/>
          </p:cNvGraphicFramePr>
          <p:nvPr>
            <p:extLst>
              <p:ext uri="{D42A27DB-BD31-4B8C-83A1-F6EECF244321}">
                <p14:modId xmlns:p14="http://schemas.microsoft.com/office/powerpoint/2010/main" val="614701184"/>
              </p:ext>
            </p:extLst>
          </p:nvPr>
        </p:nvGraphicFramePr>
        <p:xfrm>
          <a:off x="839788" y="1143000"/>
          <a:ext cx="2665412" cy="1447800"/>
        </p:xfrm>
        <a:graphic>
          <a:graphicData uri="http://schemas.openxmlformats.org/presentationml/2006/ole">
            <mc:AlternateContent xmlns:mc="http://schemas.openxmlformats.org/markup-compatibility/2006">
              <mc:Choice xmlns:v="urn:schemas-microsoft-com:vml" Requires="v">
                <p:oleObj spid="_x0000_s82486" name="Document" r:id="rId5" imgW="5524560" imgH="1400400" progId="Word.Document.8">
                  <p:embed/>
                </p:oleObj>
              </mc:Choice>
              <mc:Fallback>
                <p:oleObj name="Document" r:id="rId5" imgW="5524560" imgH="1400400" progId="Word.Document.8">
                  <p:embed/>
                  <p:pic>
                    <p:nvPicPr>
                      <p:cNvPr id="0" name="Object 4"/>
                      <p:cNvPicPr>
                        <a:picLocks noChangeArrowheads="1"/>
                      </p:cNvPicPr>
                      <p:nvPr/>
                    </p:nvPicPr>
                    <p:blipFill>
                      <a:blip r:embed="rId6"/>
                      <a:srcRect l="6923" r="56726" b="22350"/>
                      <a:stretch>
                        <a:fillRect/>
                      </a:stretch>
                    </p:blipFill>
                    <p:spPr bwMode="auto">
                      <a:xfrm>
                        <a:off x="839788" y="1143000"/>
                        <a:ext cx="266541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4114800" y="990600"/>
            <a:ext cx="3586163" cy="1697038"/>
            <a:chOff x="983" y="2368"/>
            <a:chExt cx="2647" cy="1345"/>
          </a:xfrm>
        </p:grpSpPr>
        <p:grpSp>
          <p:nvGrpSpPr>
            <p:cNvPr id="3" name="Group 6"/>
            <p:cNvGrpSpPr>
              <a:grpSpLocks/>
            </p:cNvGrpSpPr>
            <p:nvPr/>
          </p:nvGrpSpPr>
          <p:grpSpPr bwMode="auto">
            <a:xfrm>
              <a:off x="1044" y="2539"/>
              <a:ext cx="2400" cy="946"/>
              <a:chOff x="1873" y="1889"/>
              <a:chExt cx="2016" cy="701"/>
            </a:xfrm>
          </p:grpSpPr>
          <p:sp>
            <p:nvSpPr>
              <p:cNvPr id="10257" name="Rectangle 7"/>
              <p:cNvSpPr>
                <a:spLocks noChangeArrowheads="1"/>
              </p:cNvSpPr>
              <p:nvPr/>
            </p:nvSpPr>
            <p:spPr bwMode="auto">
              <a:xfrm>
                <a:off x="1873" y="1996"/>
                <a:ext cx="2004" cy="594"/>
              </a:xfrm>
              <a:prstGeom prst="rect">
                <a:avLst/>
              </a:prstGeom>
              <a:noFill/>
              <a:ln w="9525">
                <a:noFill/>
                <a:miter lim="800000"/>
                <a:headEnd/>
                <a:tailEnd/>
              </a:ln>
            </p:spPr>
            <p:txBody>
              <a:bodyPr/>
              <a:lstStyle/>
              <a:p>
                <a:endParaRPr lang="en-US"/>
              </a:p>
            </p:txBody>
          </p:sp>
          <p:sp>
            <p:nvSpPr>
              <p:cNvPr id="10258" name="Line 8"/>
              <p:cNvSpPr>
                <a:spLocks noChangeShapeType="1"/>
              </p:cNvSpPr>
              <p:nvPr/>
            </p:nvSpPr>
            <p:spPr bwMode="auto">
              <a:xfrm>
                <a:off x="2851" y="2116"/>
                <a:ext cx="24" cy="1"/>
              </a:xfrm>
              <a:prstGeom prst="line">
                <a:avLst/>
              </a:prstGeom>
              <a:noFill/>
              <a:ln w="0">
                <a:solidFill>
                  <a:srgbClr val="000000"/>
                </a:solidFill>
                <a:round/>
                <a:headEnd/>
                <a:tailEnd/>
              </a:ln>
            </p:spPr>
            <p:txBody>
              <a:bodyPr/>
              <a:lstStyle/>
              <a:p>
                <a:endParaRPr lang="en-US"/>
              </a:p>
            </p:txBody>
          </p:sp>
          <p:sp>
            <p:nvSpPr>
              <p:cNvPr id="10259" name="Freeform 9"/>
              <p:cNvSpPr>
                <a:spLocks/>
              </p:cNvSpPr>
              <p:nvPr/>
            </p:nvSpPr>
            <p:spPr bwMode="auto">
              <a:xfrm>
                <a:off x="2173" y="2578"/>
                <a:ext cx="24" cy="6"/>
              </a:xfrm>
              <a:custGeom>
                <a:avLst/>
                <a:gdLst>
                  <a:gd name="T0" fmla="*/ 0 w 24"/>
                  <a:gd name="T1" fmla="*/ 6 h 6"/>
                  <a:gd name="T2" fmla="*/ 12 w 24"/>
                  <a:gd name="T3" fmla="*/ 0 h 6"/>
                  <a:gd name="T4" fmla="*/ 24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9525">
                <a:solidFill>
                  <a:srgbClr val="000080"/>
                </a:solidFill>
                <a:prstDash val="solid"/>
                <a:round/>
                <a:headEnd/>
                <a:tailEnd/>
              </a:ln>
            </p:spPr>
            <p:txBody>
              <a:bodyPr/>
              <a:lstStyle/>
              <a:p>
                <a:endParaRPr lang="en-US"/>
              </a:p>
            </p:txBody>
          </p:sp>
          <p:sp>
            <p:nvSpPr>
              <p:cNvPr id="10260" name="Line 10"/>
              <p:cNvSpPr>
                <a:spLocks noChangeShapeType="1"/>
              </p:cNvSpPr>
              <p:nvPr/>
            </p:nvSpPr>
            <p:spPr bwMode="auto">
              <a:xfrm>
                <a:off x="2197" y="2578"/>
                <a:ext cx="24" cy="1"/>
              </a:xfrm>
              <a:prstGeom prst="line">
                <a:avLst/>
              </a:prstGeom>
              <a:noFill/>
              <a:ln w="9525">
                <a:solidFill>
                  <a:srgbClr val="000080"/>
                </a:solidFill>
                <a:round/>
                <a:headEnd/>
                <a:tailEnd/>
              </a:ln>
            </p:spPr>
            <p:txBody>
              <a:bodyPr/>
              <a:lstStyle/>
              <a:p>
                <a:endParaRPr lang="en-US"/>
              </a:p>
            </p:txBody>
          </p:sp>
          <p:sp>
            <p:nvSpPr>
              <p:cNvPr id="10261" name="Line 11"/>
              <p:cNvSpPr>
                <a:spLocks noChangeShapeType="1"/>
              </p:cNvSpPr>
              <p:nvPr/>
            </p:nvSpPr>
            <p:spPr bwMode="auto">
              <a:xfrm flipV="1">
                <a:off x="2221" y="2572"/>
                <a:ext cx="30" cy="6"/>
              </a:xfrm>
              <a:prstGeom prst="line">
                <a:avLst/>
              </a:prstGeom>
              <a:noFill/>
              <a:ln w="9525">
                <a:solidFill>
                  <a:srgbClr val="000080"/>
                </a:solidFill>
                <a:round/>
                <a:headEnd/>
                <a:tailEnd/>
              </a:ln>
            </p:spPr>
            <p:txBody>
              <a:bodyPr/>
              <a:lstStyle/>
              <a:p>
                <a:endParaRPr lang="en-US"/>
              </a:p>
            </p:txBody>
          </p:sp>
          <p:sp>
            <p:nvSpPr>
              <p:cNvPr id="10262" name="Line 12"/>
              <p:cNvSpPr>
                <a:spLocks noChangeShapeType="1"/>
              </p:cNvSpPr>
              <p:nvPr/>
            </p:nvSpPr>
            <p:spPr bwMode="auto">
              <a:xfrm flipV="1">
                <a:off x="2251" y="2566"/>
                <a:ext cx="24" cy="6"/>
              </a:xfrm>
              <a:prstGeom prst="line">
                <a:avLst/>
              </a:prstGeom>
              <a:noFill/>
              <a:ln w="9525">
                <a:solidFill>
                  <a:srgbClr val="000080"/>
                </a:solidFill>
                <a:round/>
                <a:headEnd/>
                <a:tailEnd/>
              </a:ln>
            </p:spPr>
            <p:txBody>
              <a:bodyPr/>
              <a:lstStyle/>
              <a:p>
                <a:endParaRPr lang="en-US"/>
              </a:p>
            </p:txBody>
          </p:sp>
          <p:sp>
            <p:nvSpPr>
              <p:cNvPr id="10263" name="Line 13"/>
              <p:cNvSpPr>
                <a:spLocks noChangeShapeType="1"/>
              </p:cNvSpPr>
              <p:nvPr/>
            </p:nvSpPr>
            <p:spPr bwMode="auto">
              <a:xfrm flipV="1">
                <a:off x="2275" y="2560"/>
                <a:ext cx="24" cy="6"/>
              </a:xfrm>
              <a:prstGeom prst="line">
                <a:avLst/>
              </a:prstGeom>
              <a:noFill/>
              <a:ln w="9525">
                <a:solidFill>
                  <a:srgbClr val="000080"/>
                </a:solidFill>
                <a:round/>
                <a:headEnd/>
                <a:tailEnd/>
              </a:ln>
            </p:spPr>
            <p:txBody>
              <a:bodyPr/>
              <a:lstStyle/>
              <a:p>
                <a:endParaRPr lang="en-US"/>
              </a:p>
            </p:txBody>
          </p:sp>
          <p:sp>
            <p:nvSpPr>
              <p:cNvPr id="10264" name="Line 14"/>
              <p:cNvSpPr>
                <a:spLocks noChangeShapeType="1"/>
              </p:cNvSpPr>
              <p:nvPr/>
            </p:nvSpPr>
            <p:spPr bwMode="auto">
              <a:xfrm flipV="1">
                <a:off x="2299" y="2554"/>
                <a:ext cx="24" cy="6"/>
              </a:xfrm>
              <a:prstGeom prst="line">
                <a:avLst/>
              </a:prstGeom>
              <a:noFill/>
              <a:ln w="9525">
                <a:solidFill>
                  <a:srgbClr val="000080"/>
                </a:solidFill>
                <a:round/>
                <a:headEnd/>
                <a:tailEnd/>
              </a:ln>
            </p:spPr>
            <p:txBody>
              <a:bodyPr/>
              <a:lstStyle/>
              <a:p>
                <a:endParaRPr lang="en-US"/>
              </a:p>
            </p:txBody>
          </p:sp>
          <p:sp>
            <p:nvSpPr>
              <p:cNvPr id="10265" name="Line 15"/>
              <p:cNvSpPr>
                <a:spLocks noChangeShapeType="1"/>
              </p:cNvSpPr>
              <p:nvPr/>
            </p:nvSpPr>
            <p:spPr bwMode="auto">
              <a:xfrm flipV="1">
                <a:off x="2323" y="2542"/>
                <a:ext cx="24" cy="12"/>
              </a:xfrm>
              <a:prstGeom prst="line">
                <a:avLst/>
              </a:prstGeom>
              <a:noFill/>
              <a:ln w="9525">
                <a:solidFill>
                  <a:srgbClr val="000080"/>
                </a:solidFill>
                <a:round/>
                <a:headEnd/>
                <a:tailEnd/>
              </a:ln>
            </p:spPr>
            <p:txBody>
              <a:bodyPr/>
              <a:lstStyle/>
              <a:p>
                <a:endParaRPr lang="en-US"/>
              </a:p>
            </p:txBody>
          </p:sp>
          <p:sp>
            <p:nvSpPr>
              <p:cNvPr id="10266" name="Line 16"/>
              <p:cNvSpPr>
                <a:spLocks noChangeShapeType="1"/>
              </p:cNvSpPr>
              <p:nvPr/>
            </p:nvSpPr>
            <p:spPr bwMode="auto">
              <a:xfrm flipV="1">
                <a:off x="2347" y="2530"/>
                <a:ext cx="30" cy="12"/>
              </a:xfrm>
              <a:prstGeom prst="line">
                <a:avLst/>
              </a:prstGeom>
              <a:noFill/>
              <a:ln w="9525">
                <a:solidFill>
                  <a:srgbClr val="000080"/>
                </a:solidFill>
                <a:round/>
                <a:headEnd/>
                <a:tailEnd/>
              </a:ln>
            </p:spPr>
            <p:txBody>
              <a:bodyPr/>
              <a:lstStyle/>
              <a:p>
                <a:endParaRPr lang="en-US"/>
              </a:p>
            </p:txBody>
          </p:sp>
          <p:sp>
            <p:nvSpPr>
              <p:cNvPr id="10267" name="Line 17"/>
              <p:cNvSpPr>
                <a:spLocks noChangeShapeType="1"/>
              </p:cNvSpPr>
              <p:nvPr/>
            </p:nvSpPr>
            <p:spPr bwMode="auto">
              <a:xfrm flipV="1">
                <a:off x="2377" y="2518"/>
                <a:ext cx="24" cy="12"/>
              </a:xfrm>
              <a:prstGeom prst="line">
                <a:avLst/>
              </a:prstGeom>
              <a:noFill/>
              <a:ln w="9525">
                <a:solidFill>
                  <a:srgbClr val="000080"/>
                </a:solidFill>
                <a:round/>
                <a:headEnd/>
                <a:tailEnd/>
              </a:ln>
            </p:spPr>
            <p:txBody>
              <a:bodyPr/>
              <a:lstStyle/>
              <a:p>
                <a:endParaRPr lang="en-US"/>
              </a:p>
            </p:txBody>
          </p:sp>
          <p:sp>
            <p:nvSpPr>
              <p:cNvPr id="10268" name="Line 18"/>
              <p:cNvSpPr>
                <a:spLocks noChangeShapeType="1"/>
              </p:cNvSpPr>
              <p:nvPr/>
            </p:nvSpPr>
            <p:spPr bwMode="auto">
              <a:xfrm flipV="1">
                <a:off x="2401" y="2506"/>
                <a:ext cx="24" cy="12"/>
              </a:xfrm>
              <a:prstGeom prst="line">
                <a:avLst/>
              </a:prstGeom>
              <a:noFill/>
              <a:ln w="9525">
                <a:solidFill>
                  <a:srgbClr val="000080"/>
                </a:solidFill>
                <a:round/>
                <a:headEnd/>
                <a:tailEnd/>
              </a:ln>
            </p:spPr>
            <p:txBody>
              <a:bodyPr/>
              <a:lstStyle/>
              <a:p>
                <a:endParaRPr lang="en-US"/>
              </a:p>
            </p:txBody>
          </p:sp>
          <p:sp>
            <p:nvSpPr>
              <p:cNvPr id="10269" name="Line 19"/>
              <p:cNvSpPr>
                <a:spLocks noChangeShapeType="1"/>
              </p:cNvSpPr>
              <p:nvPr/>
            </p:nvSpPr>
            <p:spPr bwMode="auto">
              <a:xfrm flipV="1">
                <a:off x="2425" y="2488"/>
                <a:ext cx="24" cy="18"/>
              </a:xfrm>
              <a:prstGeom prst="line">
                <a:avLst/>
              </a:prstGeom>
              <a:noFill/>
              <a:ln w="9525">
                <a:solidFill>
                  <a:srgbClr val="000080"/>
                </a:solidFill>
                <a:round/>
                <a:headEnd/>
                <a:tailEnd/>
              </a:ln>
            </p:spPr>
            <p:txBody>
              <a:bodyPr/>
              <a:lstStyle/>
              <a:p>
                <a:endParaRPr lang="en-US"/>
              </a:p>
            </p:txBody>
          </p:sp>
          <p:sp>
            <p:nvSpPr>
              <p:cNvPr id="10270" name="Line 20"/>
              <p:cNvSpPr>
                <a:spLocks noChangeShapeType="1"/>
              </p:cNvSpPr>
              <p:nvPr/>
            </p:nvSpPr>
            <p:spPr bwMode="auto">
              <a:xfrm flipV="1">
                <a:off x="2449" y="2470"/>
                <a:ext cx="24" cy="18"/>
              </a:xfrm>
              <a:prstGeom prst="line">
                <a:avLst/>
              </a:prstGeom>
              <a:noFill/>
              <a:ln w="9525">
                <a:solidFill>
                  <a:srgbClr val="000080"/>
                </a:solidFill>
                <a:round/>
                <a:headEnd/>
                <a:tailEnd/>
              </a:ln>
            </p:spPr>
            <p:txBody>
              <a:bodyPr/>
              <a:lstStyle/>
              <a:p>
                <a:endParaRPr lang="en-US"/>
              </a:p>
            </p:txBody>
          </p:sp>
          <p:sp>
            <p:nvSpPr>
              <p:cNvPr id="10271" name="Line 21"/>
              <p:cNvSpPr>
                <a:spLocks noChangeShapeType="1"/>
              </p:cNvSpPr>
              <p:nvPr/>
            </p:nvSpPr>
            <p:spPr bwMode="auto">
              <a:xfrm flipV="1">
                <a:off x="2473" y="2446"/>
                <a:ext cx="24" cy="24"/>
              </a:xfrm>
              <a:prstGeom prst="line">
                <a:avLst/>
              </a:prstGeom>
              <a:noFill/>
              <a:ln w="9525">
                <a:solidFill>
                  <a:srgbClr val="000080"/>
                </a:solidFill>
                <a:round/>
                <a:headEnd/>
                <a:tailEnd/>
              </a:ln>
            </p:spPr>
            <p:txBody>
              <a:bodyPr/>
              <a:lstStyle/>
              <a:p>
                <a:endParaRPr lang="en-US"/>
              </a:p>
            </p:txBody>
          </p:sp>
          <p:sp>
            <p:nvSpPr>
              <p:cNvPr id="10272" name="Line 22"/>
              <p:cNvSpPr>
                <a:spLocks noChangeShapeType="1"/>
              </p:cNvSpPr>
              <p:nvPr/>
            </p:nvSpPr>
            <p:spPr bwMode="auto">
              <a:xfrm flipV="1">
                <a:off x="2497" y="2422"/>
                <a:ext cx="30" cy="24"/>
              </a:xfrm>
              <a:prstGeom prst="line">
                <a:avLst/>
              </a:prstGeom>
              <a:noFill/>
              <a:ln w="9525">
                <a:solidFill>
                  <a:srgbClr val="000080"/>
                </a:solidFill>
                <a:round/>
                <a:headEnd/>
                <a:tailEnd/>
              </a:ln>
            </p:spPr>
            <p:txBody>
              <a:bodyPr/>
              <a:lstStyle/>
              <a:p>
                <a:endParaRPr lang="en-US"/>
              </a:p>
            </p:txBody>
          </p:sp>
          <p:sp>
            <p:nvSpPr>
              <p:cNvPr id="10273" name="Line 23"/>
              <p:cNvSpPr>
                <a:spLocks noChangeShapeType="1"/>
              </p:cNvSpPr>
              <p:nvPr/>
            </p:nvSpPr>
            <p:spPr bwMode="auto">
              <a:xfrm flipV="1">
                <a:off x="2527" y="2398"/>
                <a:ext cx="24" cy="24"/>
              </a:xfrm>
              <a:prstGeom prst="line">
                <a:avLst/>
              </a:prstGeom>
              <a:noFill/>
              <a:ln w="9525">
                <a:solidFill>
                  <a:srgbClr val="000080"/>
                </a:solidFill>
                <a:round/>
                <a:headEnd/>
                <a:tailEnd/>
              </a:ln>
            </p:spPr>
            <p:txBody>
              <a:bodyPr/>
              <a:lstStyle/>
              <a:p>
                <a:endParaRPr lang="en-US"/>
              </a:p>
            </p:txBody>
          </p:sp>
          <p:sp>
            <p:nvSpPr>
              <p:cNvPr id="10274" name="Line 24"/>
              <p:cNvSpPr>
                <a:spLocks noChangeShapeType="1"/>
              </p:cNvSpPr>
              <p:nvPr/>
            </p:nvSpPr>
            <p:spPr bwMode="auto">
              <a:xfrm flipV="1">
                <a:off x="2551" y="2374"/>
                <a:ext cx="24" cy="24"/>
              </a:xfrm>
              <a:prstGeom prst="line">
                <a:avLst/>
              </a:prstGeom>
              <a:noFill/>
              <a:ln w="9525">
                <a:solidFill>
                  <a:srgbClr val="000080"/>
                </a:solidFill>
                <a:round/>
                <a:headEnd/>
                <a:tailEnd/>
              </a:ln>
            </p:spPr>
            <p:txBody>
              <a:bodyPr/>
              <a:lstStyle/>
              <a:p>
                <a:endParaRPr lang="en-US"/>
              </a:p>
            </p:txBody>
          </p:sp>
          <p:sp>
            <p:nvSpPr>
              <p:cNvPr id="10275" name="Line 25"/>
              <p:cNvSpPr>
                <a:spLocks noChangeShapeType="1"/>
              </p:cNvSpPr>
              <p:nvPr/>
            </p:nvSpPr>
            <p:spPr bwMode="auto">
              <a:xfrm flipV="1">
                <a:off x="2575" y="2344"/>
                <a:ext cx="24" cy="30"/>
              </a:xfrm>
              <a:prstGeom prst="line">
                <a:avLst/>
              </a:prstGeom>
              <a:noFill/>
              <a:ln w="9525">
                <a:solidFill>
                  <a:srgbClr val="000080"/>
                </a:solidFill>
                <a:round/>
                <a:headEnd/>
                <a:tailEnd/>
              </a:ln>
            </p:spPr>
            <p:txBody>
              <a:bodyPr/>
              <a:lstStyle/>
              <a:p>
                <a:endParaRPr lang="en-US"/>
              </a:p>
            </p:txBody>
          </p:sp>
          <p:sp>
            <p:nvSpPr>
              <p:cNvPr id="10276" name="Line 26"/>
              <p:cNvSpPr>
                <a:spLocks noChangeShapeType="1"/>
              </p:cNvSpPr>
              <p:nvPr/>
            </p:nvSpPr>
            <p:spPr bwMode="auto">
              <a:xfrm flipV="1">
                <a:off x="2599" y="2314"/>
                <a:ext cx="24" cy="30"/>
              </a:xfrm>
              <a:prstGeom prst="line">
                <a:avLst/>
              </a:prstGeom>
              <a:noFill/>
              <a:ln w="9525">
                <a:solidFill>
                  <a:srgbClr val="000080"/>
                </a:solidFill>
                <a:round/>
                <a:headEnd/>
                <a:tailEnd/>
              </a:ln>
            </p:spPr>
            <p:txBody>
              <a:bodyPr/>
              <a:lstStyle/>
              <a:p>
                <a:endParaRPr lang="en-US"/>
              </a:p>
            </p:txBody>
          </p:sp>
          <p:sp>
            <p:nvSpPr>
              <p:cNvPr id="10277" name="Line 27"/>
              <p:cNvSpPr>
                <a:spLocks noChangeShapeType="1"/>
              </p:cNvSpPr>
              <p:nvPr/>
            </p:nvSpPr>
            <p:spPr bwMode="auto">
              <a:xfrm flipV="1">
                <a:off x="2623" y="2290"/>
                <a:ext cx="24" cy="24"/>
              </a:xfrm>
              <a:prstGeom prst="line">
                <a:avLst/>
              </a:prstGeom>
              <a:noFill/>
              <a:ln w="9525">
                <a:solidFill>
                  <a:srgbClr val="000080"/>
                </a:solidFill>
                <a:round/>
                <a:headEnd/>
                <a:tailEnd/>
              </a:ln>
            </p:spPr>
            <p:txBody>
              <a:bodyPr/>
              <a:lstStyle/>
              <a:p>
                <a:endParaRPr lang="en-US"/>
              </a:p>
            </p:txBody>
          </p:sp>
          <p:sp>
            <p:nvSpPr>
              <p:cNvPr id="10278" name="Line 28"/>
              <p:cNvSpPr>
                <a:spLocks noChangeShapeType="1"/>
              </p:cNvSpPr>
              <p:nvPr/>
            </p:nvSpPr>
            <p:spPr bwMode="auto">
              <a:xfrm flipV="1">
                <a:off x="2647" y="2260"/>
                <a:ext cx="30" cy="30"/>
              </a:xfrm>
              <a:prstGeom prst="line">
                <a:avLst/>
              </a:prstGeom>
              <a:noFill/>
              <a:ln w="9525">
                <a:solidFill>
                  <a:srgbClr val="000080"/>
                </a:solidFill>
                <a:round/>
                <a:headEnd/>
                <a:tailEnd/>
              </a:ln>
            </p:spPr>
            <p:txBody>
              <a:bodyPr/>
              <a:lstStyle/>
              <a:p>
                <a:endParaRPr lang="en-US"/>
              </a:p>
            </p:txBody>
          </p:sp>
          <p:sp>
            <p:nvSpPr>
              <p:cNvPr id="10279" name="Line 29"/>
              <p:cNvSpPr>
                <a:spLocks noChangeShapeType="1"/>
              </p:cNvSpPr>
              <p:nvPr/>
            </p:nvSpPr>
            <p:spPr bwMode="auto">
              <a:xfrm flipV="1">
                <a:off x="2677" y="2230"/>
                <a:ext cx="24" cy="30"/>
              </a:xfrm>
              <a:prstGeom prst="line">
                <a:avLst/>
              </a:prstGeom>
              <a:noFill/>
              <a:ln w="9525">
                <a:solidFill>
                  <a:srgbClr val="000080"/>
                </a:solidFill>
                <a:round/>
                <a:headEnd/>
                <a:tailEnd/>
              </a:ln>
            </p:spPr>
            <p:txBody>
              <a:bodyPr/>
              <a:lstStyle/>
              <a:p>
                <a:endParaRPr lang="en-US"/>
              </a:p>
            </p:txBody>
          </p:sp>
          <p:sp>
            <p:nvSpPr>
              <p:cNvPr id="10280" name="Line 30"/>
              <p:cNvSpPr>
                <a:spLocks noChangeShapeType="1"/>
              </p:cNvSpPr>
              <p:nvPr/>
            </p:nvSpPr>
            <p:spPr bwMode="auto">
              <a:xfrm flipV="1">
                <a:off x="2701" y="2206"/>
                <a:ext cx="24" cy="24"/>
              </a:xfrm>
              <a:prstGeom prst="line">
                <a:avLst/>
              </a:prstGeom>
              <a:noFill/>
              <a:ln w="9525">
                <a:solidFill>
                  <a:srgbClr val="000080"/>
                </a:solidFill>
                <a:round/>
                <a:headEnd/>
                <a:tailEnd/>
              </a:ln>
            </p:spPr>
            <p:txBody>
              <a:bodyPr/>
              <a:lstStyle/>
              <a:p>
                <a:endParaRPr lang="en-US"/>
              </a:p>
            </p:txBody>
          </p:sp>
          <p:sp>
            <p:nvSpPr>
              <p:cNvPr id="10281" name="Line 31"/>
              <p:cNvSpPr>
                <a:spLocks noChangeShapeType="1"/>
              </p:cNvSpPr>
              <p:nvPr/>
            </p:nvSpPr>
            <p:spPr bwMode="auto">
              <a:xfrm flipV="1">
                <a:off x="2725" y="2182"/>
                <a:ext cx="24" cy="24"/>
              </a:xfrm>
              <a:prstGeom prst="line">
                <a:avLst/>
              </a:prstGeom>
              <a:noFill/>
              <a:ln w="9525">
                <a:solidFill>
                  <a:srgbClr val="000080"/>
                </a:solidFill>
                <a:round/>
                <a:headEnd/>
                <a:tailEnd/>
              </a:ln>
            </p:spPr>
            <p:txBody>
              <a:bodyPr/>
              <a:lstStyle/>
              <a:p>
                <a:endParaRPr lang="en-US"/>
              </a:p>
            </p:txBody>
          </p:sp>
          <p:sp>
            <p:nvSpPr>
              <p:cNvPr id="10282" name="Line 32"/>
              <p:cNvSpPr>
                <a:spLocks noChangeShapeType="1"/>
              </p:cNvSpPr>
              <p:nvPr/>
            </p:nvSpPr>
            <p:spPr bwMode="auto">
              <a:xfrm flipV="1">
                <a:off x="2749" y="2164"/>
                <a:ext cx="24" cy="18"/>
              </a:xfrm>
              <a:prstGeom prst="line">
                <a:avLst/>
              </a:prstGeom>
              <a:noFill/>
              <a:ln w="9525">
                <a:solidFill>
                  <a:srgbClr val="000080"/>
                </a:solidFill>
                <a:round/>
                <a:headEnd/>
                <a:tailEnd/>
              </a:ln>
            </p:spPr>
            <p:txBody>
              <a:bodyPr/>
              <a:lstStyle/>
              <a:p>
                <a:endParaRPr lang="en-US"/>
              </a:p>
            </p:txBody>
          </p:sp>
          <p:sp>
            <p:nvSpPr>
              <p:cNvPr id="10283" name="Line 33"/>
              <p:cNvSpPr>
                <a:spLocks noChangeShapeType="1"/>
              </p:cNvSpPr>
              <p:nvPr/>
            </p:nvSpPr>
            <p:spPr bwMode="auto">
              <a:xfrm flipV="1">
                <a:off x="2773" y="2146"/>
                <a:ext cx="24" cy="18"/>
              </a:xfrm>
              <a:prstGeom prst="line">
                <a:avLst/>
              </a:prstGeom>
              <a:noFill/>
              <a:ln w="9525">
                <a:solidFill>
                  <a:srgbClr val="000080"/>
                </a:solidFill>
                <a:round/>
                <a:headEnd/>
                <a:tailEnd/>
              </a:ln>
            </p:spPr>
            <p:txBody>
              <a:bodyPr/>
              <a:lstStyle/>
              <a:p>
                <a:endParaRPr lang="en-US"/>
              </a:p>
            </p:txBody>
          </p:sp>
          <p:sp>
            <p:nvSpPr>
              <p:cNvPr id="10284" name="Freeform 34"/>
              <p:cNvSpPr>
                <a:spLocks/>
              </p:cNvSpPr>
              <p:nvPr/>
            </p:nvSpPr>
            <p:spPr bwMode="auto">
              <a:xfrm>
                <a:off x="2797" y="2128"/>
                <a:ext cx="30" cy="18"/>
              </a:xfrm>
              <a:custGeom>
                <a:avLst/>
                <a:gdLst>
                  <a:gd name="T0" fmla="*/ 0 w 30"/>
                  <a:gd name="T1" fmla="*/ 18 h 18"/>
                  <a:gd name="T2" fmla="*/ 12 w 30"/>
                  <a:gd name="T3" fmla="*/ 6 h 18"/>
                  <a:gd name="T4" fmla="*/ 30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9525">
                <a:solidFill>
                  <a:srgbClr val="000080"/>
                </a:solidFill>
                <a:prstDash val="solid"/>
                <a:round/>
                <a:headEnd/>
                <a:tailEnd/>
              </a:ln>
            </p:spPr>
            <p:txBody>
              <a:bodyPr/>
              <a:lstStyle/>
              <a:p>
                <a:endParaRPr lang="en-US"/>
              </a:p>
            </p:txBody>
          </p:sp>
          <p:sp>
            <p:nvSpPr>
              <p:cNvPr id="10285" name="Freeform 35"/>
              <p:cNvSpPr>
                <a:spLocks/>
              </p:cNvSpPr>
              <p:nvPr/>
            </p:nvSpPr>
            <p:spPr bwMode="auto">
              <a:xfrm>
                <a:off x="2827" y="2122"/>
                <a:ext cx="24" cy="6"/>
              </a:xfrm>
              <a:custGeom>
                <a:avLst/>
                <a:gdLst>
                  <a:gd name="T0" fmla="*/ 0 w 24"/>
                  <a:gd name="T1" fmla="*/ 6 h 6"/>
                  <a:gd name="T2" fmla="*/ 12 w 24"/>
                  <a:gd name="T3" fmla="*/ 0 h 6"/>
                  <a:gd name="T4" fmla="*/ 24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9525">
                <a:solidFill>
                  <a:srgbClr val="000080"/>
                </a:solidFill>
                <a:prstDash val="solid"/>
                <a:round/>
                <a:headEnd/>
                <a:tailEnd/>
              </a:ln>
            </p:spPr>
            <p:txBody>
              <a:bodyPr/>
              <a:lstStyle/>
              <a:p>
                <a:endParaRPr lang="en-US"/>
              </a:p>
            </p:txBody>
          </p:sp>
          <p:sp>
            <p:nvSpPr>
              <p:cNvPr id="10286" name="Line 36"/>
              <p:cNvSpPr>
                <a:spLocks noChangeShapeType="1"/>
              </p:cNvSpPr>
              <p:nvPr/>
            </p:nvSpPr>
            <p:spPr bwMode="auto">
              <a:xfrm flipV="1">
                <a:off x="2851" y="2116"/>
                <a:ext cx="24" cy="6"/>
              </a:xfrm>
              <a:prstGeom prst="line">
                <a:avLst/>
              </a:prstGeom>
              <a:noFill/>
              <a:ln w="9525">
                <a:solidFill>
                  <a:srgbClr val="000080"/>
                </a:solidFill>
                <a:round/>
                <a:headEnd/>
                <a:tailEnd/>
              </a:ln>
            </p:spPr>
            <p:txBody>
              <a:bodyPr/>
              <a:lstStyle/>
              <a:p>
                <a:endParaRPr lang="en-US"/>
              </a:p>
            </p:txBody>
          </p:sp>
          <p:sp>
            <p:nvSpPr>
              <p:cNvPr id="10287" name="Line 37"/>
              <p:cNvSpPr>
                <a:spLocks noChangeShapeType="1"/>
              </p:cNvSpPr>
              <p:nvPr/>
            </p:nvSpPr>
            <p:spPr bwMode="auto">
              <a:xfrm>
                <a:off x="2875" y="2116"/>
                <a:ext cx="24" cy="1"/>
              </a:xfrm>
              <a:prstGeom prst="line">
                <a:avLst/>
              </a:prstGeom>
              <a:noFill/>
              <a:ln w="9525">
                <a:solidFill>
                  <a:srgbClr val="000080"/>
                </a:solidFill>
                <a:round/>
                <a:headEnd/>
                <a:tailEnd/>
              </a:ln>
            </p:spPr>
            <p:txBody>
              <a:bodyPr/>
              <a:lstStyle/>
              <a:p>
                <a:endParaRPr lang="en-US"/>
              </a:p>
            </p:txBody>
          </p:sp>
          <p:sp>
            <p:nvSpPr>
              <p:cNvPr id="10288" name="Line 38"/>
              <p:cNvSpPr>
                <a:spLocks noChangeShapeType="1"/>
              </p:cNvSpPr>
              <p:nvPr/>
            </p:nvSpPr>
            <p:spPr bwMode="auto">
              <a:xfrm>
                <a:off x="2899" y="2116"/>
                <a:ext cx="24" cy="6"/>
              </a:xfrm>
              <a:prstGeom prst="line">
                <a:avLst/>
              </a:prstGeom>
              <a:noFill/>
              <a:ln w="9525">
                <a:solidFill>
                  <a:srgbClr val="000080"/>
                </a:solidFill>
                <a:round/>
                <a:headEnd/>
                <a:tailEnd/>
              </a:ln>
            </p:spPr>
            <p:txBody>
              <a:bodyPr/>
              <a:lstStyle/>
              <a:p>
                <a:endParaRPr lang="en-US"/>
              </a:p>
            </p:txBody>
          </p:sp>
          <p:sp>
            <p:nvSpPr>
              <p:cNvPr id="10289" name="Freeform 39"/>
              <p:cNvSpPr>
                <a:spLocks/>
              </p:cNvSpPr>
              <p:nvPr/>
            </p:nvSpPr>
            <p:spPr bwMode="auto">
              <a:xfrm>
                <a:off x="2923" y="2122"/>
                <a:ext cx="30" cy="6"/>
              </a:xfrm>
              <a:custGeom>
                <a:avLst/>
                <a:gdLst>
                  <a:gd name="T0" fmla="*/ 0 w 30"/>
                  <a:gd name="T1" fmla="*/ 0 h 6"/>
                  <a:gd name="T2" fmla="*/ 12 w 30"/>
                  <a:gd name="T3" fmla="*/ 0 h 6"/>
                  <a:gd name="T4" fmla="*/ 30 w 30"/>
                  <a:gd name="T5" fmla="*/ 6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9525">
                <a:solidFill>
                  <a:srgbClr val="000080"/>
                </a:solidFill>
                <a:prstDash val="solid"/>
                <a:round/>
                <a:headEnd/>
                <a:tailEnd/>
              </a:ln>
            </p:spPr>
            <p:txBody>
              <a:bodyPr/>
              <a:lstStyle/>
              <a:p>
                <a:endParaRPr lang="en-US"/>
              </a:p>
            </p:txBody>
          </p:sp>
          <p:sp>
            <p:nvSpPr>
              <p:cNvPr id="10290" name="Freeform 40"/>
              <p:cNvSpPr>
                <a:spLocks/>
              </p:cNvSpPr>
              <p:nvPr/>
            </p:nvSpPr>
            <p:spPr bwMode="auto">
              <a:xfrm>
                <a:off x="2953" y="2128"/>
                <a:ext cx="24" cy="18"/>
              </a:xfrm>
              <a:custGeom>
                <a:avLst/>
                <a:gdLst>
                  <a:gd name="T0" fmla="*/ 0 w 24"/>
                  <a:gd name="T1" fmla="*/ 0 h 18"/>
                  <a:gd name="T2" fmla="*/ 12 w 24"/>
                  <a:gd name="T3" fmla="*/ 6 h 18"/>
                  <a:gd name="T4" fmla="*/ 24 w 24"/>
                  <a:gd name="T5" fmla="*/ 18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0"/>
                    </a:moveTo>
                    <a:lnTo>
                      <a:pt x="12" y="6"/>
                    </a:lnTo>
                    <a:lnTo>
                      <a:pt x="24" y="18"/>
                    </a:lnTo>
                  </a:path>
                </a:pathLst>
              </a:custGeom>
              <a:noFill/>
              <a:ln w="9525">
                <a:solidFill>
                  <a:srgbClr val="000080"/>
                </a:solidFill>
                <a:prstDash val="solid"/>
                <a:round/>
                <a:headEnd/>
                <a:tailEnd/>
              </a:ln>
            </p:spPr>
            <p:txBody>
              <a:bodyPr/>
              <a:lstStyle/>
              <a:p>
                <a:endParaRPr lang="en-US"/>
              </a:p>
            </p:txBody>
          </p:sp>
          <p:sp>
            <p:nvSpPr>
              <p:cNvPr id="10291" name="Line 41"/>
              <p:cNvSpPr>
                <a:spLocks noChangeShapeType="1"/>
              </p:cNvSpPr>
              <p:nvPr/>
            </p:nvSpPr>
            <p:spPr bwMode="auto">
              <a:xfrm>
                <a:off x="2977" y="2146"/>
                <a:ext cx="24" cy="18"/>
              </a:xfrm>
              <a:prstGeom prst="line">
                <a:avLst/>
              </a:prstGeom>
              <a:noFill/>
              <a:ln w="9525">
                <a:solidFill>
                  <a:srgbClr val="000080"/>
                </a:solidFill>
                <a:round/>
                <a:headEnd/>
                <a:tailEnd/>
              </a:ln>
            </p:spPr>
            <p:txBody>
              <a:bodyPr/>
              <a:lstStyle/>
              <a:p>
                <a:endParaRPr lang="en-US"/>
              </a:p>
            </p:txBody>
          </p:sp>
          <p:sp>
            <p:nvSpPr>
              <p:cNvPr id="10292" name="Line 42"/>
              <p:cNvSpPr>
                <a:spLocks noChangeShapeType="1"/>
              </p:cNvSpPr>
              <p:nvPr/>
            </p:nvSpPr>
            <p:spPr bwMode="auto">
              <a:xfrm>
                <a:off x="3001" y="2164"/>
                <a:ext cx="24" cy="18"/>
              </a:xfrm>
              <a:prstGeom prst="line">
                <a:avLst/>
              </a:prstGeom>
              <a:noFill/>
              <a:ln w="9525">
                <a:solidFill>
                  <a:srgbClr val="000080"/>
                </a:solidFill>
                <a:round/>
                <a:headEnd/>
                <a:tailEnd/>
              </a:ln>
            </p:spPr>
            <p:txBody>
              <a:bodyPr/>
              <a:lstStyle/>
              <a:p>
                <a:endParaRPr lang="en-US"/>
              </a:p>
            </p:txBody>
          </p:sp>
          <p:sp>
            <p:nvSpPr>
              <p:cNvPr id="10293" name="Line 43"/>
              <p:cNvSpPr>
                <a:spLocks noChangeShapeType="1"/>
              </p:cNvSpPr>
              <p:nvPr/>
            </p:nvSpPr>
            <p:spPr bwMode="auto">
              <a:xfrm>
                <a:off x="3025" y="2182"/>
                <a:ext cx="24" cy="24"/>
              </a:xfrm>
              <a:prstGeom prst="line">
                <a:avLst/>
              </a:prstGeom>
              <a:noFill/>
              <a:ln w="9525">
                <a:solidFill>
                  <a:srgbClr val="000080"/>
                </a:solidFill>
                <a:round/>
                <a:headEnd/>
                <a:tailEnd/>
              </a:ln>
            </p:spPr>
            <p:txBody>
              <a:bodyPr/>
              <a:lstStyle/>
              <a:p>
                <a:endParaRPr lang="en-US"/>
              </a:p>
            </p:txBody>
          </p:sp>
          <p:sp>
            <p:nvSpPr>
              <p:cNvPr id="10294" name="Line 44"/>
              <p:cNvSpPr>
                <a:spLocks noChangeShapeType="1"/>
              </p:cNvSpPr>
              <p:nvPr/>
            </p:nvSpPr>
            <p:spPr bwMode="auto">
              <a:xfrm>
                <a:off x="3049" y="2206"/>
                <a:ext cx="24" cy="24"/>
              </a:xfrm>
              <a:prstGeom prst="line">
                <a:avLst/>
              </a:prstGeom>
              <a:noFill/>
              <a:ln w="9525">
                <a:solidFill>
                  <a:srgbClr val="000080"/>
                </a:solidFill>
                <a:round/>
                <a:headEnd/>
                <a:tailEnd/>
              </a:ln>
            </p:spPr>
            <p:txBody>
              <a:bodyPr/>
              <a:lstStyle/>
              <a:p>
                <a:endParaRPr lang="en-US"/>
              </a:p>
            </p:txBody>
          </p:sp>
          <p:sp>
            <p:nvSpPr>
              <p:cNvPr id="10295" name="Line 45"/>
              <p:cNvSpPr>
                <a:spLocks noChangeShapeType="1"/>
              </p:cNvSpPr>
              <p:nvPr/>
            </p:nvSpPr>
            <p:spPr bwMode="auto">
              <a:xfrm>
                <a:off x="3073" y="2230"/>
                <a:ext cx="30" cy="30"/>
              </a:xfrm>
              <a:prstGeom prst="line">
                <a:avLst/>
              </a:prstGeom>
              <a:noFill/>
              <a:ln w="9525">
                <a:solidFill>
                  <a:srgbClr val="000080"/>
                </a:solidFill>
                <a:round/>
                <a:headEnd/>
                <a:tailEnd/>
              </a:ln>
            </p:spPr>
            <p:txBody>
              <a:bodyPr/>
              <a:lstStyle/>
              <a:p>
                <a:endParaRPr lang="en-US"/>
              </a:p>
            </p:txBody>
          </p:sp>
          <p:sp>
            <p:nvSpPr>
              <p:cNvPr id="10296" name="Line 46"/>
              <p:cNvSpPr>
                <a:spLocks noChangeShapeType="1"/>
              </p:cNvSpPr>
              <p:nvPr/>
            </p:nvSpPr>
            <p:spPr bwMode="auto">
              <a:xfrm>
                <a:off x="3103" y="2260"/>
                <a:ext cx="24" cy="30"/>
              </a:xfrm>
              <a:prstGeom prst="line">
                <a:avLst/>
              </a:prstGeom>
              <a:noFill/>
              <a:ln w="9525">
                <a:solidFill>
                  <a:srgbClr val="000080"/>
                </a:solidFill>
                <a:round/>
                <a:headEnd/>
                <a:tailEnd/>
              </a:ln>
            </p:spPr>
            <p:txBody>
              <a:bodyPr/>
              <a:lstStyle/>
              <a:p>
                <a:endParaRPr lang="en-US"/>
              </a:p>
            </p:txBody>
          </p:sp>
          <p:sp>
            <p:nvSpPr>
              <p:cNvPr id="10297" name="Line 47"/>
              <p:cNvSpPr>
                <a:spLocks noChangeShapeType="1"/>
              </p:cNvSpPr>
              <p:nvPr/>
            </p:nvSpPr>
            <p:spPr bwMode="auto">
              <a:xfrm>
                <a:off x="3127" y="2290"/>
                <a:ext cx="24" cy="24"/>
              </a:xfrm>
              <a:prstGeom prst="line">
                <a:avLst/>
              </a:prstGeom>
              <a:noFill/>
              <a:ln w="9525">
                <a:solidFill>
                  <a:srgbClr val="000080"/>
                </a:solidFill>
                <a:round/>
                <a:headEnd/>
                <a:tailEnd/>
              </a:ln>
            </p:spPr>
            <p:txBody>
              <a:bodyPr/>
              <a:lstStyle/>
              <a:p>
                <a:endParaRPr lang="en-US"/>
              </a:p>
            </p:txBody>
          </p:sp>
          <p:sp>
            <p:nvSpPr>
              <p:cNvPr id="10298" name="Line 48"/>
              <p:cNvSpPr>
                <a:spLocks noChangeShapeType="1"/>
              </p:cNvSpPr>
              <p:nvPr/>
            </p:nvSpPr>
            <p:spPr bwMode="auto">
              <a:xfrm>
                <a:off x="3151" y="2314"/>
                <a:ext cx="24" cy="30"/>
              </a:xfrm>
              <a:prstGeom prst="line">
                <a:avLst/>
              </a:prstGeom>
              <a:noFill/>
              <a:ln w="9525">
                <a:solidFill>
                  <a:srgbClr val="000080"/>
                </a:solidFill>
                <a:round/>
                <a:headEnd/>
                <a:tailEnd/>
              </a:ln>
            </p:spPr>
            <p:txBody>
              <a:bodyPr/>
              <a:lstStyle/>
              <a:p>
                <a:endParaRPr lang="en-US"/>
              </a:p>
            </p:txBody>
          </p:sp>
          <p:sp>
            <p:nvSpPr>
              <p:cNvPr id="10299" name="Line 49"/>
              <p:cNvSpPr>
                <a:spLocks noChangeShapeType="1"/>
              </p:cNvSpPr>
              <p:nvPr/>
            </p:nvSpPr>
            <p:spPr bwMode="auto">
              <a:xfrm>
                <a:off x="3175" y="2344"/>
                <a:ext cx="24" cy="30"/>
              </a:xfrm>
              <a:prstGeom prst="line">
                <a:avLst/>
              </a:prstGeom>
              <a:noFill/>
              <a:ln w="9525">
                <a:solidFill>
                  <a:srgbClr val="000080"/>
                </a:solidFill>
                <a:round/>
                <a:headEnd/>
                <a:tailEnd/>
              </a:ln>
            </p:spPr>
            <p:txBody>
              <a:bodyPr/>
              <a:lstStyle/>
              <a:p>
                <a:endParaRPr lang="en-US"/>
              </a:p>
            </p:txBody>
          </p:sp>
          <p:sp>
            <p:nvSpPr>
              <p:cNvPr id="10300" name="Line 50"/>
              <p:cNvSpPr>
                <a:spLocks noChangeShapeType="1"/>
              </p:cNvSpPr>
              <p:nvPr/>
            </p:nvSpPr>
            <p:spPr bwMode="auto">
              <a:xfrm>
                <a:off x="3199" y="2374"/>
                <a:ext cx="24" cy="24"/>
              </a:xfrm>
              <a:prstGeom prst="line">
                <a:avLst/>
              </a:prstGeom>
              <a:noFill/>
              <a:ln w="9525">
                <a:solidFill>
                  <a:srgbClr val="000080"/>
                </a:solidFill>
                <a:round/>
                <a:headEnd/>
                <a:tailEnd/>
              </a:ln>
            </p:spPr>
            <p:txBody>
              <a:bodyPr/>
              <a:lstStyle/>
              <a:p>
                <a:endParaRPr lang="en-US"/>
              </a:p>
            </p:txBody>
          </p:sp>
          <p:sp>
            <p:nvSpPr>
              <p:cNvPr id="10301" name="Line 51"/>
              <p:cNvSpPr>
                <a:spLocks noChangeShapeType="1"/>
              </p:cNvSpPr>
              <p:nvPr/>
            </p:nvSpPr>
            <p:spPr bwMode="auto">
              <a:xfrm>
                <a:off x="3223" y="2398"/>
                <a:ext cx="30" cy="24"/>
              </a:xfrm>
              <a:prstGeom prst="line">
                <a:avLst/>
              </a:prstGeom>
              <a:noFill/>
              <a:ln w="9525">
                <a:solidFill>
                  <a:srgbClr val="000080"/>
                </a:solidFill>
                <a:round/>
                <a:headEnd/>
                <a:tailEnd/>
              </a:ln>
            </p:spPr>
            <p:txBody>
              <a:bodyPr/>
              <a:lstStyle/>
              <a:p>
                <a:endParaRPr lang="en-US"/>
              </a:p>
            </p:txBody>
          </p:sp>
          <p:sp>
            <p:nvSpPr>
              <p:cNvPr id="10302" name="Line 52"/>
              <p:cNvSpPr>
                <a:spLocks noChangeShapeType="1"/>
              </p:cNvSpPr>
              <p:nvPr/>
            </p:nvSpPr>
            <p:spPr bwMode="auto">
              <a:xfrm>
                <a:off x="3253" y="2422"/>
                <a:ext cx="24" cy="24"/>
              </a:xfrm>
              <a:prstGeom prst="line">
                <a:avLst/>
              </a:prstGeom>
              <a:noFill/>
              <a:ln w="9525">
                <a:solidFill>
                  <a:srgbClr val="000080"/>
                </a:solidFill>
                <a:round/>
                <a:headEnd/>
                <a:tailEnd/>
              </a:ln>
            </p:spPr>
            <p:txBody>
              <a:bodyPr/>
              <a:lstStyle/>
              <a:p>
                <a:endParaRPr lang="en-US"/>
              </a:p>
            </p:txBody>
          </p:sp>
          <p:sp>
            <p:nvSpPr>
              <p:cNvPr id="10303" name="Line 53"/>
              <p:cNvSpPr>
                <a:spLocks noChangeShapeType="1"/>
              </p:cNvSpPr>
              <p:nvPr/>
            </p:nvSpPr>
            <p:spPr bwMode="auto">
              <a:xfrm>
                <a:off x="3277" y="2446"/>
                <a:ext cx="24" cy="24"/>
              </a:xfrm>
              <a:prstGeom prst="line">
                <a:avLst/>
              </a:prstGeom>
              <a:noFill/>
              <a:ln w="9525">
                <a:solidFill>
                  <a:srgbClr val="000080"/>
                </a:solidFill>
                <a:round/>
                <a:headEnd/>
                <a:tailEnd/>
              </a:ln>
            </p:spPr>
            <p:txBody>
              <a:bodyPr/>
              <a:lstStyle/>
              <a:p>
                <a:endParaRPr lang="en-US"/>
              </a:p>
            </p:txBody>
          </p:sp>
          <p:sp>
            <p:nvSpPr>
              <p:cNvPr id="10304" name="Line 54"/>
              <p:cNvSpPr>
                <a:spLocks noChangeShapeType="1"/>
              </p:cNvSpPr>
              <p:nvPr/>
            </p:nvSpPr>
            <p:spPr bwMode="auto">
              <a:xfrm>
                <a:off x="3301" y="2470"/>
                <a:ext cx="24" cy="18"/>
              </a:xfrm>
              <a:prstGeom prst="line">
                <a:avLst/>
              </a:prstGeom>
              <a:noFill/>
              <a:ln w="9525">
                <a:solidFill>
                  <a:srgbClr val="000080"/>
                </a:solidFill>
                <a:round/>
                <a:headEnd/>
                <a:tailEnd/>
              </a:ln>
            </p:spPr>
            <p:txBody>
              <a:bodyPr/>
              <a:lstStyle/>
              <a:p>
                <a:endParaRPr lang="en-US"/>
              </a:p>
            </p:txBody>
          </p:sp>
          <p:sp>
            <p:nvSpPr>
              <p:cNvPr id="10305" name="Line 55"/>
              <p:cNvSpPr>
                <a:spLocks noChangeShapeType="1"/>
              </p:cNvSpPr>
              <p:nvPr/>
            </p:nvSpPr>
            <p:spPr bwMode="auto">
              <a:xfrm>
                <a:off x="3325" y="2488"/>
                <a:ext cx="24" cy="18"/>
              </a:xfrm>
              <a:prstGeom prst="line">
                <a:avLst/>
              </a:prstGeom>
              <a:noFill/>
              <a:ln w="9525">
                <a:solidFill>
                  <a:srgbClr val="000080"/>
                </a:solidFill>
                <a:round/>
                <a:headEnd/>
                <a:tailEnd/>
              </a:ln>
            </p:spPr>
            <p:txBody>
              <a:bodyPr/>
              <a:lstStyle/>
              <a:p>
                <a:endParaRPr lang="en-US"/>
              </a:p>
            </p:txBody>
          </p:sp>
          <p:sp>
            <p:nvSpPr>
              <p:cNvPr id="10306" name="Line 56"/>
              <p:cNvSpPr>
                <a:spLocks noChangeShapeType="1"/>
              </p:cNvSpPr>
              <p:nvPr/>
            </p:nvSpPr>
            <p:spPr bwMode="auto">
              <a:xfrm>
                <a:off x="3349" y="2506"/>
                <a:ext cx="30" cy="12"/>
              </a:xfrm>
              <a:prstGeom prst="line">
                <a:avLst/>
              </a:prstGeom>
              <a:noFill/>
              <a:ln w="9525">
                <a:solidFill>
                  <a:srgbClr val="000080"/>
                </a:solidFill>
                <a:round/>
                <a:headEnd/>
                <a:tailEnd/>
              </a:ln>
            </p:spPr>
            <p:txBody>
              <a:bodyPr/>
              <a:lstStyle/>
              <a:p>
                <a:endParaRPr lang="en-US"/>
              </a:p>
            </p:txBody>
          </p:sp>
          <p:sp>
            <p:nvSpPr>
              <p:cNvPr id="10307" name="Line 57"/>
              <p:cNvSpPr>
                <a:spLocks noChangeShapeType="1"/>
              </p:cNvSpPr>
              <p:nvPr/>
            </p:nvSpPr>
            <p:spPr bwMode="auto">
              <a:xfrm>
                <a:off x="3379" y="2518"/>
                <a:ext cx="24" cy="12"/>
              </a:xfrm>
              <a:prstGeom prst="line">
                <a:avLst/>
              </a:prstGeom>
              <a:noFill/>
              <a:ln w="9525">
                <a:solidFill>
                  <a:srgbClr val="000080"/>
                </a:solidFill>
                <a:round/>
                <a:headEnd/>
                <a:tailEnd/>
              </a:ln>
            </p:spPr>
            <p:txBody>
              <a:bodyPr/>
              <a:lstStyle/>
              <a:p>
                <a:endParaRPr lang="en-US"/>
              </a:p>
            </p:txBody>
          </p:sp>
          <p:sp>
            <p:nvSpPr>
              <p:cNvPr id="10308" name="Line 58"/>
              <p:cNvSpPr>
                <a:spLocks noChangeShapeType="1"/>
              </p:cNvSpPr>
              <p:nvPr/>
            </p:nvSpPr>
            <p:spPr bwMode="auto">
              <a:xfrm>
                <a:off x="3403" y="2530"/>
                <a:ext cx="24" cy="12"/>
              </a:xfrm>
              <a:prstGeom prst="line">
                <a:avLst/>
              </a:prstGeom>
              <a:noFill/>
              <a:ln w="9525">
                <a:solidFill>
                  <a:srgbClr val="000080"/>
                </a:solidFill>
                <a:round/>
                <a:headEnd/>
                <a:tailEnd/>
              </a:ln>
            </p:spPr>
            <p:txBody>
              <a:bodyPr/>
              <a:lstStyle/>
              <a:p>
                <a:endParaRPr lang="en-US"/>
              </a:p>
            </p:txBody>
          </p:sp>
          <p:sp>
            <p:nvSpPr>
              <p:cNvPr id="10309" name="Line 59"/>
              <p:cNvSpPr>
                <a:spLocks noChangeShapeType="1"/>
              </p:cNvSpPr>
              <p:nvPr/>
            </p:nvSpPr>
            <p:spPr bwMode="auto">
              <a:xfrm>
                <a:off x="3427" y="2542"/>
                <a:ext cx="24" cy="12"/>
              </a:xfrm>
              <a:prstGeom prst="line">
                <a:avLst/>
              </a:prstGeom>
              <a:noFill/>
              <a:ln w="9525">
                <a:solidFill>
                  <a:srgbClr val="000080"/>
                </a:solidFill>
                <a:round/>
                <a:headEnd/>
                <a:tailEnd/>
              </a:ln>
            </p:spPr>
            <p:txBody>
              <a:bodyPr/>
              <a:lstStyle/>
              <a:p>
                <a:endParaRPr lang="en-US"/>
              </a:p>
            </p:txBody>
          </p:sp>
          <p:sp>
            <p:nvSpPr>
              <p:cNvPr id="10310" name="Line 60"/>
              <p:cNvSpPr>
                <a:spLocks noChangeShapeType="1"/>
              </p:cNvSpPr>
              <p:nvPr/>
            </p:nvSpPr>
            <p:spPr bwMode="auto">
              <a:xfrm>
                <a:off x="3451" y="2554"/>
                <a:ext cx="24" cy="6"/>
              </a:xfrm>
              <a:prstGeom prst="line">
                <a:avLst/>
              </a:prstGeom>
              <a:noFill/>
              <a:ln w="9525">
                <a:solidFill>
                  <a:srgbClr val="000080"/>
                </a:solidFill>
                <a:round/>
                <a:headEnd/>
                <a:tailEnd/>
              </a:ln>
            </p:spPr>
            <p:txBody>
              <a:bodyPr/>
              <a:lstStyle/>
              <a:p>
                <a:endParaRPr lang="en-US"/>
              </a:p>
            </p:txBody>
          </p:sp>
          <p:sp>
            <p:nvSpPr>
              <p:cNvPr id="10311" name="Line 61"/>
              <p:cNvSpPr>
                <a:spLocks noChangeShapeType="1"/>
              </p:cNvSpPr>
              <p:nvPr/>
            </p:nvSpPr>
            <p:spPr bwMode="auto">
              <a:xfrm>
                <a:off x="3475" y="2560"/>
                <a:ext cx="24" cy="6"/>
              </a:xfrm>
              <a:prstGeom prst="line">
                <a:avLst/>
              </a:prstGeom>
              <a:noFill/>
              <a:ln w="9525">
                <a:solidFill>
                  <a:srgbClr val="000080"/>
                </a:solidFill>
                <a:round/>
                <a:headEnd/>
                <a:tailEnd/>
              </a:ln>
            </p:spPr>
            <p:txBody>
              <a:bodyPr/>
              <a:lstStyle/>
              <a:p>
                <a:endParaRPr lang="en-US"/>
              </a:p>
            </p:txBody>
          </p:sp>
          <p:sp>
            <p:nvSpPr>
              <p:cNvPr id="10312" name="Line 62"/>
              <p:cNvSpPr>
                <a:spLocks noChangeShapeType="1"/>
              </p:cNvSpPr>
              <p:nvPr/>
            </p:nvSpPr>
            <p:spPr bwMode="auto">
              <a:xfrm>
                <a:off x="3499" y="2566"/>
                <a:ext cx="30" cy="6"/>
              </a:xfrm>
              <a:prstGeom prst="line">
                <a:avLst/>
              </a:prstGeom>
              <a:noFill/>
              <a:ln w="9525">
                <a:solidFill>
                  <a:srgbClr val="000080"/>
                </a:solidFill>
                <a:round/>
                <a:headEnd/>
                <a:tailEnd/>
              </a:ln>
            </p:spPr>
            <p:txBody>
              <a:bodyPr/>
              <a:lstStyle/>
              <a:p>
                <a:endParaRPr lang="en-US"/>
              </a:p>
            </p:txBody>
          </p:sp>
          <p:sp>
            <p:nvSpPr>
              <p:cNvPr id="10313" name="Line 63"/>
              <p:cNvSpPr>
                <a:spLocks noChangeShapeType="1"/>
              </p:cNvSpPr>
              <p:nvPr/>
            </p:nvSpPr>
            <p:spPr bwMode="auto">
              <a:xfrm>
                <a:off x="3529" y="2572"/>
                <a:ext cx="24" cy="6"/>
              </a:xfrm>
              <a:prstGeom prst="line">
                <a:avLst/>
              </a:prstGeom>
              <a:noFill/>
              <a:ln w="9525">
                <a:solidFill>
                  <a:srgbClr val="000080"/>
                </a:solidFill>
                <a:round/>
                <a:headEnd/>
                <a:tailEnd/>
              </a:ln>
            </p:spPr>
            <p:txBody>
              <a:bodyPr/>
              <a:lstStyle/>
              <a:p>
                <a:endParaRPr lang="en-US"/>
              </a:p>
            </p:txBody>
          </p:sp>
          <p:sp>
            <p:nvSpPr>
              <p:cNvPr id="10314" name="Line 64"/>
              <p:cNvSpPr>
                <a:spLocks noChangeShapeType="1"/>
              </p:cNvSpPr>
              <p:nvPr/>
            </p:nvSpPr>
            <p:spPr bwMode="auto">
              <a:xfrm>
                <a:off x="3553" y="2578"/>
                <a:ext cx="24" cy="1"/>
              </a:xfrm>
              <a:prstGeom prst="line">
                <a:avLst/>
              </a:prstGeom>
              <a:noFill/>
              <a:ln w="9525">
                <a:solidFill>
                  <a:srgbClr val="000080"/>
                </a:solidFill>
                <a:round/>
                <a:headEnd/>
                <a:tailEnd/>
              </a:ln>
            </p:spPr>
            <p:txBody>
              <a:bodyPr/>
              <a:lstStyle/>
              <a:p>
                <a:endParaRPr lang="en-US"/>
              </a:p>
            </p:txBody>
          </p:sp>
          <p:sp>
            <p:nvSpPr>
              <p:cNvPr id="10315" name="Freeform 65"/>
              <p:cNvSpPr>
                <a:spLocks/>
              </p:cNvSpPr>
              <p:nvPr/>
            </p:nvSpPr>
            <p:spPr bwMode="auto">
              <a:xfrm>
                <a:off x="3577" y="2578"/>
                <a:ext cx="24" cy="6"/>
              </a:xfrm>
              <a:custGeom>
                <a:avLst/>
                <a:gdLst>
                  <a:gd name="T0" fmla="*/ 0 w 24"/>
                  <a:gd name="T1" fmla="*/ 0 h 6"/>
                  <a:gd name="T2" fmla="*/ 12 w 24"/>
                  <a:gd name="T3" fmla="*/ 0 h 6"/>
                  <a:gd name="T4" fmla="*/ 2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9525">
                <a:solidFill>
                  <a:srgbClr val="000080"/>
                </a:solidFill>
                <a:prstDash val="solid"/>
                <a:round/>
                <a:headEnd/>
                <a:tailEnd/>
              </a:ln>
            </p:spPr>
            <p:txBody>
              <a:bodyPr/>
              <a:lstStyle/>
              <a:p>
                <a:endParaRPr lang="en-US"/>
              </a:p>
            </p:txBody>
          </p:sp>
          <p:sp>
            <p:nvSpPr>
              <p:cNvPr id="10316" name="Line 66"/>
              <p:cNvSpPr>
                <a:spLocks noChangeShapeType="1"/>
              </p:cNvSpPr>
              <p:nvPr/>
            </p:nvSpPr>
            <p:spPr bwMode="auto">
              <a:xfrm flipV="1">
                <a:off x="1878" y="1889"/>
                <a:ext cx="0" cy="700"/>
              </a:xfrm>
              <a:prstGeom prst="line">
                <a:avLst/>
              </a:prstGeom>
              <a:noFill/>
              <a:ln w="12700">
                <a:solidFill>
                  <a:schemeClr val="tx1"/>
                </a:solidFill>
                <a:round/>
                <a:headEnd/>
                <a:tailEnd type="triangle" w="med" len="med"/>
              </a:ln>
            </p:spPr>
            <p:txBody>
              <a:bodyPr wrap="none" anchor="ctr"/>
              <a:lstStyle/>
              <a:p>
                <a:endParaRPr lang="en-US"/>
              </a:p>
            </p:txBody>
          </p:sp>
          <p:sp>
            <p:nvSpPr>
              <p:cNvPr id="10317" name="Line 67"/>
              <p:cNvSpPr>
                <a:spLocks noChangeShapeType="1"/>
              </p:cNvSpPr>
              <p:nvPr/>
            </p:nvSpPr>
            <p:spPr bwMode="auto">
              <a:xfrm>
                <a:off x="1889" y="2589"/>
                <a:ext cx="2000" cy="0"/>
              </a:xfrm>
              <a:prstGeom prst="line">
                <a:avLst/>
              </a:prstGeom>
              <a:noFill/>
              <a:ln w="12700">
                <a:solidFill>
                  <a:schemeClr val="tx1"/>
                </a:solidFill>
                <a:round/>
                <a:headEnd/>
                <a:tailEnd type="triangle" w="med" len="med"/>
              </a:ln>
            </p:spPr>
            <p:txBody>
              <a:bodyPr wrap="none" anchor="ctr"/>
              <a:lstStyle/>
              <a:p>
                <a:endParaRPr lang="en-US"/>
              </a:p>
            </p:txBody>
          </p:sp>
        </p:grpSp>
        <p:sp>
          <p:nvSpPr>
            <p:cNvPr id="10252" name="Text Box 68"/>
            <p:cNvSpPr txBox="1">
              <a:spLocks noChangeArrowheads="1"/>
            </p:cNvSpPr>
            <p:nvPr/>
          </p:nvSpPr>
          <p:spPr bwMode="auto">
            <a:xfrm>
              <a:off x="983" y="2368"/>
              <a:ext cx="278" cy="194"/>
            </a:xfrm>
            <a:prstGeom prst="rect">
              <a:avLst/>
            </a:prstGeom>
            <a:noFill/>
            <a:ln w="12700">
              <a:noFill/>
              <a:miter lim="800000"/>
              <a:headEnd/>
              <a:tailEnd/>
            </a:ln>
          </p:spPr>
          <p:txBody>
            <a:bodyPr wrap="none">
              <a:spAutoFit/>
            </a:bodyPr>
            <a:lstStyle/>
            <a:p>
              <a:r>
                <a:rPr lang="en-US" sz="1000" i="1">
                  <a:latin typeface="Times New Roman" pitchFamily="18" charset="0"/>
                </a:rPr>
                <a:t>f</a:t>
              </a:r>
              <a:r>
                <a:rPr lang="en-US" sz="1000">
                  <a:latin typeface="Times New Roman" pitchFamily="18" charset="0"/>
                </a:rPr>
                <a:t>(</a:t>
              </a:r>
              <a:r>
                <a:rPr lang="en-US" sz="1000" i="1">
                  <a:latin typeface="Times New Roman" pitchFamily="18" charset="0"/>
                </a:rPr>
                <a:t>x</a:t>
              </a:r>
              <a:r>
                <a:rPr lang="en-US" sz="1000">
                  <a:latin typeface="Times New Roman" pitchFamily="18" charset="0"/>
                </a:rPr>
                <a:t>)</a:t>
              </a:r>
            </a:p>
          </p:txBody>
        </p:sp>
        <p:sp>
          <p:nvSpPr>
            <p:cNvPr id="10253" name="Rectangle 69"/>
            <p:cNvSpPr>
              <a:spLocks noChangeArrowheads="1"/>
            </p:cNvSpPr>
            <p:nvPr/>
          </p:nvSpPr>
          <p:spPr bwMode="auto">
            <a:xfrm>
              <a:off x="3447" y="3407"/>
              <a:ext cx="183" cy="194"/>
            </a:xfrm>
            <a:prstGeom prst="rect">
              <a:avLst/>
            </a:prstGeom>
            <a:noFill/>
            <a:ln w="12700">
              <a:noFill/>
              <a:miter lim="800000"/>
              <a:headEnd/>
              <a:tailEnd/>
            </a:ln>
          </p:spPr>
          <p:txBody>
            <a:bodyPr wrap="none">
              <a:spAutoFit/>
            </a:bodyPr>
            <a:lstStyle/>
            <a:p>
              <a:r>
                <a:rPr lang="en-US" sz="1000" i="1">
                  <a:latin typeface="Times New Roman" pitchFamily="18" charset="0"/>
                </a:rPr>
                <a:t>x</a:t>
              </a:r>
              <a:endParaRPr lang="en-US" sz="1000" i="1" baseline="-25000">
                <a:latin typeface="Times New Roman" pitchFamily="18" charset="0"/>
              </a:endParaRPr>
            </a:p>
          </p:txBody>
        </p:sp>
        <p:sp>
          <p:nvSpPr>
            <p:cNvPr id="10254" name="Line 70"/>
            <p:cNvSpPr>
              <a:spLocks noChangeShapeType="1"/>
            </p:cNvSpPr>
            <p:nvPr/>
          </p:nvSpPr>
          <p:spPr bwMode="auto">
            <a:xfrm flipH="1">
              <a:off x="2244" y="2843"/>
              <a:ext cx="0" cy="657"/>
            </a:xfrm>
            <a:prstGeom prst="line">
              <a:avLst/>
            </a:prstGeom>
            <a:noFill/>
            <a:ln w="12700">
              <a:solidFill>
                <a:schemeClr val="tx1"/>
              </a:solidFill>
              <a:round/>
              <a:headEnd/>
              <a:tailEnd/>
            </a:ln>
          </p:spPr>
          <p:txBody>
            <a:bodyPr wrap="none" anchor="ctr"/>
            <a:lstStyle/>
            <a:p>
              <a:endParaRPr lang="en-US"/>
            </a:p>
          </p:txBody>
        </p:sp>
        <p:sp>
          <p:nvSpPr>
            <p:cNvPr id="10255" name="Text Box 71"/>
            <p:cNvSpPr txBox="1">
              <a:spLocks noChangeArrowheads="1"/>
            </p:cNvSpPr>
            <p:nvPr/>
          </p:nvSpPr>
          <p:spPr bwMode="auto">
            <a:xfrm>
              <a:off x="2150" y="3422"/>
              <a:ext cx="233" cy="291"/>
            </a:xfrm>
            <a:prstGeom prst="rect">
              <a:avLst/>
            </a:prstGeom>
            <a:noFill/>
            <a:ln w="12700">
              <a:noFill/>
              <a:miter lim="800000"/>
              <a:headEnd/>
              <a:tailEnd/>
            </a:ln>
          </p:spPr>
          <p:txBody>
            <a:bodyPr wrap="none">
              <a:spAutoFit/>
            </a:bodyPr>
            <a:lstStyle/>
            <a:p>
              <a:r>
                <a:rPr lang="en-US">
                  <a:sym typeface="Symbol" pitchFamily="18" charset="2"/>
                </a:rPr>
                <a:t></a:t>
              </a:r>
              <a:endParaRPr lang="en-US"/>
            </a:p>
          </p:txBody>
        </p:sp>
        <p:sp>
          <p:nvSpPr>
            <p:cNvPr id="10256" name="Rectangle 72"/>
            <p:cNvSpPr>
              <a:spLocks noChangeArrowheads="1"/>
            </p:cNvSpPr>
            <p:nvPr/>
          </p:nvSpPr>
          <p:spPr bwMode="auto">
            <a:xfrm>
              <a:off x="2532" y="2842"/>
              <a:ext cx="300" cy="291"/>
            </a:xfrm>
            <a:prstGeom prst="rect">
              <a:avLst/>
            </a:prstGeom>
            <a:noFill/>
            <a:ln w="12700">
              <a:noFill/>
              <a:miter lim="800000"/>
              <a:headEnd/>
              <a:tailEnd/>
            </a:ln>
          </p:spPr>
          <p:txBody>
            <a:bodyPr wrap="none">
              <a:spAutoFit/>
            </a:bodyPr>
            <a:lstStyle/>
            <a:p>
              <a:r>
                <a:rPr lang="en-US">
                  <a:sym typeface="Symbol" pitchFamily="18" charset="2"/>
                </a:rPr>
                <a:t></a:t>
              </a:r>
              <a:r>
                <a:rPr lang="en-US" baseline="30000">
                  <a:sym typeface="Symbol" pitchFamily="18" charset="2"/>
                </a:rPr>
                <a:t>2</a:t>
              </a:r>
            </a:p>
          </p:txBody>
        </p:sp>
      </p:grpSp>
      <p:sp>
        <p:nvSpPr>
          <p:cNvPr id="10248" name="Text Box 73"/>
          <p:cNvSpPr txBox="1">
            <a:spLocks noChangeArrowheads="1"/>
          </p:cNvSpPr>
          <p:nvPr/>
        </p:nvSpPr>
        <p:spPr bwMode="auto">
          <a:xfrm>
            <a:off x="4498975" y="2811463"/>
            <a:ext cx="2741613" cy="730250"/>
          </a:xfrm>
          <a:prstGeom prst="rect">
            <a:avLst/>
          </a:prstGeom>
          <a:noFill/>
          <a:ln w="12700">
            <a:noFill/>
            <a:miter lim="800000"/>
            <a:headEnd/>
            <a:tailEnd/>
          </a:ln>
        </p:spPr>
        <p:txBody>
          <a:bodyPr>
            <a:spAutoFit/>
          </a:bodyPr>
          <a:lstStyle/>
          <a:p>
            <a:r>
              <a:rPr lang="en-US" sz="1400" b="0"/>
              <a:t>Pr(</a:t>
            </a:r>
            <a:r>
              <a:rPr lang="en-US" sz="1400" b="0">
                <a:sym typeface="Symbol" pitchFamily="18" charset="2"/>
              </a:rPr>
              <a:t></a:t>
            </a:r>
            <a:r>
              <a:rPr lang="en-US" sz="1400" b="0"/>
              <a:t>x</a:t>
            </a:r>
            <a:r>
              <a:rPr lang="en-US" sz="1400" b="0">
                <a:sym typeface="Symbol" pitchFamily="18" charset="2"/>
              </a:rPr>
              <a:t>+)=68.26%</a:t>
            </a:r>
          </a:p>
          <a:p>
            <a:r>
              <a:rPr lang="en-US" sz="1400" b="0"/>
              <a:t>Pr(</a:t>
            </a:r>
            <a:r>
              <a:rPr lang="en-US" sz="1400" b="0">
                <a:sym typeface="Symbol" pitchFamily="18" charset="2"/>
              </a:rPr>
              <a:t>2</a:t>
            </a:r>
            <a:r>
              <a:rPr lang="en-US" sz="1400" b="0"/>
              <a:t>x</a:t>
            </a:r>
            <a:r>
              <a:rPr lang="en-US" sz="1400" b="0">
                <a:sym typeface="Symbol" pitchFamily="18" charset="2"/>
              </a:rPr>
              <a:t>+2)=95.46%</a:t>
            </a:r>
          </a:p>
          <a:p>
            <a:r>
              <a:rPr lang="en-US" sz="1400" b="0"/>
              <a:t>Pr(</a:t>
            </a:r>
            <a:r>
              <a:rPr lang="en-US" sz="1400" b="0">
                <a:sym typeface="Symbol" pitchFamily="18" charset="2"/>
              </a:rPr>
              <a:t>3</a:t>
            </a:r>
            <a:r>
              <a:rPr lang="en-US" sz="1400" b="0"/>
              <a:t>x</a:t>
            </a:r>
            <a:r>
              <a:rPr lang="en-US" sz="1400" b="0">
                <a:sym typeface="Symbol" pitchFamily="18" charset="2"/>
              </a:rPr>
              <a:t>+3)=99.73%</a:t>
            </a:r>
            <a:endParaRPr lang="en-US" sz="1400">
              <a:sym typeface="Symbol" pitchFamily="18" charset="2"/>
            </a:endParaRPr>
          </a:p>
        </p:txBody>
      </p:sp>
      <p:graphicFrame>
        <p:nvGraphicFramePr>
          <p:cNvPr id="10243" name="Object 74"/>
          <p:cNvGraphicFramePr>
            <a:graphicFrameLocks noChangeAspect="1"/>
          </p:cNvGraphicFramePr>
          <p:nvPr/>
        </p:nvGraphicFramePr>
        <p:xfrm>
          <a:off x="989013" y="3060700"/>
          <a:ext cx="3317875" cy="573088"/>
        </p:xfrm>
        <a:graphic>
          <a:graphicData uri="http://schemas.openxmlformats.org/presentationml/2006/ole">
            <mc:AlternateContent xmlns:mc="http://schemas.openxmlformats.org/markup-compatibility/2006">
              <mc:Choice xmlns:v="urn:schemas-microsoft-com:vml" Requires="v">
                <p:oleObj spid="_x0000_s82487" name="Equation" r:id="rId7" imgW="2273040" imgH="393480" progId="Equation.3">
                  <p:embed/>
                </p:oleObj>
              </mc:Choice>
              <mc:Fallback>
                <p:oleObj name="Equation" r:id="rId7" imgW="2273040" imgH="393480" progId="Equation.3">
                  <p:embed/>
                  <p:pic>
                    <p:nvPicPr>
                      <p:cNvPr id="0" name="Object 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013" y="3060700"/>
                        <a:ext cx="3317875"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75"/>
          <p:cNvGraphicFramePr>
            <a:graphicFrameLocks noChangeAspect="1"/>
          </p:cNvGraphicFramePr>
          <p:nvPr/>
        </p:nvGraphicFramePr>
        <p:xfrm>
          <a:off x="1120775" y="2665413"/>
          <a:ext cx="2484438" cy="333375"/>
        </p:xfrm>
        <a:graphic>
          <a:graphicData uri="http://schemas.openxmlformats.org/presentationml/2006/ole">
            <mc:AlternateContent xmlns:mc="http://schemas.openxmlformats.org/markup-compatibility/2006">
              <mc:Choice xmlns:v="urn:schemas-microsoft-com:vml" Requires="v">
                <p:oleObj spid="_x0000_s82488" name="Equation" r:id="rId9" imgW="1701720" imgH="228600" progId="Equation.3">
                  <p:embed/>
                </p:oleObj>
              </mc:Choice>
              <mc:Fallback>
                <p:oleObj name="Equation" r:id="rId9" imgW="1701720" imgH="228600" progId="Equation.3">
                  <p:embed/>
                  <p:pic>
                    <p:nvPicPr>
                      <p:cNvPr id="0" name="Object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0775" y="2665413"/>
                        <a:ext cx="248443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9" name="Text Box 76"/>
          <p:cNvSpPr txBox="1">
            <a:spLocks noChangeArrowheads="1"/>
          </p:cNvSpPr>
          <p:nvPr/>
        </p:nvSpPr>
        <p:spPr bwMode="auto">
          <a:xfrm>
            <a:off x="746125" y="3714750"/>
            <a:ext cx="8102600" cy="2228850"/>
          </a:xfrm>
          <a:prstGeom prst="rect">
            <a:avLst/>
          </a:prstGeom>
          <a:noFill/>
          <a:ln w="12700">
            <a:noFill/>
            <a:miter lim="800000"/>
            <a:headEnd/>
            <a:tailEnd/>
          </a:ln>
        </p:spPr>
        <p:txBody>
          <a:bodyPr>
            <a:spAutoFit/>
          </a:bodyPr>
          <a:lstStyle/>
          <a:p>
            <a:r>
              <a:rPr lang="en-US" dirty="0"/>
              <a:t>If x</a:t>
            </a:r>
            <a:r>
              <a:rPr lang="en-US" baseline="-25000" dirty="0"/>
              <a:t>1</a:t>
            </a:r>
            <a:r>
              <a:rPr lang="en-US" dirty="0"/>
              <a:t>, x</a:t>
            </a:r>
            <a:r>
              <a:rPr lang="en-US" baseline="-25000" dirty="0"/>
              <a:t>2  </a:t>
            </a:r>
            <a:r>
              <a:rPr lang="en-US" dirty="0"/>
              <a:t>are independently normally distributed variables, then y=x</a:t>
            </a:r>
            <a:r>
              <a:rPr lang="en-US" baseline="-25000" dirty="0"/>
              <a:t>1</a:t>
            </a:r>
            <a:r>
              <a:rPr lang="en-US" dirty="0"/>
              <a:t>+x</a:t>
            </a:r>
            <a:r>
              <a:rPr lang="en-US" baseline="-25000" dirty="0"/>
              <a:t>2</a:t>
            </a:r>
            <a:r>
              <a:rPr lang="en-US" dirty="0"/>
              <a:t> also follows the normal distribution, i.e. </a:t>
            </a:r>
            <a:r>
              <a:rPr lang="en-US" dirty="0" err="1"/>
              <a:t>y~N</a:t>
            </a:r>
            <a:r>
              <a:rPr lang="en-US" dirty="0"/>
              <a:t>(</a:t>
            </a:r>
            <a:r>
              <a:rPr lang="en-US" dirty="0">
                <a:sym typeface="Symbol" pitchFamily="18" charset="2"/>
              </a:rPr>
              <a:t></a:t>
            </a:r>
            <a:r>
              <a:rPr lang="en-US" baseline="-25000" dirty="0">
                <a:sym typeface="Symbol" pitchFamily="18" charset="2"/>
              </a:rPr>
              <a:t>1</a:t>
            </a:r>
            <a:r>
              <a:rPr lang="en-US" dirty="0">
                <a:sym typeface="Symbol" pitchFamily="18" charset="2"/>
              </a:rPr>
              <a:t>+</a:t>
            </a:r>
            <a:r>
              <a:rPr lang="en-US" baseline="-25000" dirty="0">
                <a:sym typeface="Symbol" pitchFamily="18" charset="2"/>
              </a:rPr>
              <a:t>2</a:t>
            </a:r>
            <a:r>
              <a:rPr lang="en-US" dirty="0">
                <a:sym typeface="Symbol" pitchFamily="18" charset="2"/>
              </a:rPr>
              <a:t>,</a:t>
            </a:r>
            <a:r>
              <a:rPr lang="en-US" baseline="-25000" dirty="0">
                <a:sym typeface="Symbol" pitchFamily="18" charset="2"/>
              </a:rPr>
              <a:t>1</a:t>
            </a:r>
            <a:r>
              <a:rPr lang="en-US" baseline="30000" dirty="0">
                <a:sym typeface="Symbol" pitchFamily="18" charset="2"/>
              </a:rPr>
              <a:t>2</a:t>
            </a:r>
            <a:r>
              <a:rPr lang="en-US" dirty="0">
                <a:sym typeface="Symbol" pitchFamily="18" charset="2"/>
              </a:rPr>
              <a:t>+ </a:t>
            </a:r>
            <a:r>
              <a:rPr lang="en-US" baseline="-25000" dirty="0">
                <a:sym typeface="Symbol" pitchFamily="18" charset="2"/>
              </a:rPr>
              <a:t>2</a:t>
            </a:r>
            <a:r>
              <a:rPr lang="en-US" baseline="30000" dirty="0">
                <a:sym typeface="Symbol" pitchFamily="18" charset="2"/>
              </a:rPr>
              <a:t>2</a:t>
            </a:r>
            <a:r>
              <a:rPr lang="en-US" dirty="0">
                <a:sym typeface="Symbol" pitchFamily="18" charset="2"/>
              </a:rPr>
              <a:t>)</a:t>
            </a:r>
            <a:endParaRPr lang="en-US" sz="2000" dirty="0">
              <a:sym typeface="Symbol" pitchFamily="18" charset="2"/>
            </a:endParaRPr>
          </a:p>
          <a:p>
            <a:endParaRPr lang="en-US" dirty="0">
              <a:sym typeface="Symbol" pitchFamily="18" charset="2"/>
            </a:endParaRPr>
          </a:p>
          <a:p>
            <a:r>
              <a:rPr lang="en-US" dirty="0">
                <a:sym typeface="Symbol" pitchFamily="18" charset="2"/>
              </a:rPr>
              <a:t>The Center Limit Theorem: </a:t>
            </a:r>
            <a:r>
              <a:rPr lang="en-US" sz="1600" b="0" dirty="0">
                <a:sym typeface="Symbol" pitchFamily="18" charset="2"/>
              </a:rPr>
              <a:t>if </a:t>
            </a:r>
            <a:r>
              <a:rPr lang="en-US" sz="1600" b="0" dirty="0"/>
              <a:t>x</a:t>
            </a:r>
            <a:r>
              <a:rPr lang="en-US" sz="1600" b="0" baseline="-25000" dirty="0"/>
              <a:t>1</a:t>
            </a:r>
            <a:r>
              <a:rPr lang="en-US" sz="1600" b="0" dirty="0"/>
              <a:t>, x</a:t>
            </a:r>
            <a:r>
              <a:rPr lang="en-US" sz="1600" b="0" baseline="-25000" dirty="0"/>
              <a:t>2</a:t>
            </a:r>
            <a:r>
              <a:rPr lang="en-US" sz="1600" b="0" dirty="0"/>
              <a:t>, …, </a:t>
            </a:r>
            <a:r>
              <a:rPr lang="en-US" sz="1600" b="0" dirty="0" err="1"/>
              <a:t>x</a:t>
            </a:r>
            <a:r>
              <a:rPr lang="en-US" sz="1600" b="0" baseline="-25000" dirty="0" err="1"/>
              <a:t>n</a:t>
            </a:r>
            <a:r>
              <a:rPr lang="en-US" sz="1600" b="0" baseline="-25000" dirty="0"/>
              <a:t> </a:t>
            </a:r>
            <a:r>
              <a:rPr lang="en-US" sz="1600" b="0" dirty="0"/>
              <a:t>are  independent random variables, with mean </a:t>
            </a:r>
            <a:r>
              <a:rPr lang="en-US" sz="1600" b="0" dirty="0">
                <a:sym typeface="Symbol" pitchFamily="18" charset="2"/>
              </a:rPr>
              <a:t></a:t>
            </a:r>
            <a:r>
              <a:rPr lang="en-US" sz="1600" b="0" baseline="-25000" dirty="0" err="1">
                <a:sym typeface="Symbol" pitchFamily="18" charset="2"/>
              </a:rPr>
              <a:t>i</a:t>
            </a:r>
            <a:r>
              <a:rPr lang="en-US" sz="1600" b="0" dirty="0">
                <a:sym typeface="Symbol" pitchFamily="18" charset="2"/>
              </a:rPr>
              <a:t> and variance </a:t>
            </a:r>
            <a:r>
              <a:rPr lang="en-US" sz="1600" b="0" baseline="-25000" dirty="0">
                <a:sym typeface="Symbol" pitchFamily="18" charset="2"/>
              </a:rPr>
              <a:t>i</a:t>
            </a:r>
            <a:r>
              <a:rPr lang="en-US" sz="1600" b="0" baseline="30000" dirty="0">
                <a:sym typeface="Symbol" pitchFamily="18" charset="2"/>
              </a:rPr>
              <a:t>2</a:t>
            </a:r>
            <a:r>
              <a:rPr lang="en-US" sz="1600" b="0" dirty="0">
                <a:sym typeface="Symbol" pitchFamily="18" charset="2"/>
              </a:rPr>
              <a:t>, and if </a:t>
            </a:r>
            <a:r>
              <a:rPr lang="en-US" sz="1600" b="0" dirty="0"/>
              <a:t>y=x</a:t>
            </a:r>
            <a:r>
              <a:rPr lang="en-US" sz="1600" b="0" baseline="-25000" dirty="0"/>
              <a:t>1</a:t>
            </a:r>
            <a:r>
              <a:rPr lang="en-US" sz="1600" b="0" dirty="0"/>
              <a:t>+x</a:t>
            </a:r>
            <a:r>
              <a:rPr lang="en-US" sz="1600" b="0" baseline="-25000" dirty="0"/>
              <a:t>2</a:t>
            </a:r>
            <a:r>
              <a:rPr lang="en-US" sz="1600" b="0" dirty="0"/>
              <a:t>+…+</a:t>
            </a:r>
            <a:r>
              <a:rPr lang="en-US" sz="1600" b="0" dirty="0" err="1"/>
              <a:t>x</a:t>
            </a:r>
            <a:r>
              <a:rPr lang="en-US" sz="1600" b="0" baseline="-25000" dirty="0" err="1"/>
              <a:t>n</a:t>
            </a:r>
            <a:r>
              <a:rPr lang="en-US" sz="1600" b="0" dirty="0"/>
              <a:t>, then the distribution of </a:t>
            </a:r>
            <a:r>
              <a:rPr lang="en-US" sz="1600" dirty="0"/>
              <a:t>z</a:t>
            </a:r>
            <a:r>
              <a:rPr lang="en-US" sz="1600" b="0" dirty="0"/>
              <a:t> </a:t>
            </a:r>
          </a:p>
          <a:p>
            <a:r>
              <a:rPr lang="en-US" sz="1600" b="0" dirty="0"/>
              <a:t>approaches the N(0,1) distribution as </a:t>
            </a:r>
            <a:r>
              <a:rPr lang="en-US" sz="1600" b="0" u="sng" dirty="0"/>
              <a:t>n approaches infinite</a:t>
            </a:r>
            <a:r>
              <a:rPr lang="en-US" sz="1600" b="0" dirty="0"/>
              <a:t>.</a:t>
            </a:r>
          </a:p>
          <a:p>
            <a:r>
              <a:rPr lang="en-US" dirty="0"/>
              <a:t> </a:t>
            </a:r>
          </a:p>
          <a:p>
            <a:r>
              <a:rPr lang="en-US" dirty="0"/>
              <a:t>Excel Function: </a:t>
            </a:r>
            <a:r>
              <a:rPr lang="en-US" b="0" dirty="0"/>
              <a:t>NORMDIST(x,</a:t>
            </a:r>
            <a:r>
              <a:rPr lang="en-US" b="0" dirty="0">
                <a:sym typeface="Symbol" pitchFamily="18" charset="2"/>
              </a:rPr>
              <a:t>,,</a:t>
            </a:r>
            <a:r>
              <a:rPr lang="en-US" b="0" dirty="0"/>
              <a:t>true)</a:t>
            </a:r>
          </a:p>
        </p:txBody>
      </p:sp>
      <p:graphicFrame>
        <p:nvGraphicFramePr>
          <p:cNvPr id="10245" name="Object 77"/>
          <p:cNvGraphicFramePr>
            <a:graphicFrameLocks noChangeAspect="1"/>
          </p:cNvGraphicFramePr>
          <p:nvPr/>
        </p:nvGraphicFramePr>
        <p:xfrm>
          <a:off x="6400800" y="5105400"/>
          <a:ext cx="2201863" cy="719138"/>
        </p:xfrm>
        <a:graphic>
          <a:graphicData uri="http://schemas.openxmlformats.org/presentationml/2006/ole">
            <mc:AlternateContent xmlns:mc="http://schemas.openxmlformats.org/markup-compatibility/2006">
              <mc:Choice xmlns:v="urn:schemas-microsoft-com:vml" Requires="v">
                <p:oleObj spid="_x0000_s82489" name="Equation" r:id="rId11" imgW="1473120" imgH="482400" progId="">
                  <p:embed/>
                </p:oleObj>
              </mc:Choice>
              <mc:Fallback>
                <p:oleObj name="Equation" r:id="rId11" imgW="1473120" imgH="482400" progId="">
                  <p:embed/>
                  <p:pic>
                    <p:nvPicPr>
                      <p:cNvPr id="0" name="Object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105400"/>
                        <a:ext cx="2201863"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0" name="Rectangle 78"/>
          <p:cNvSpPr>
            <a:spLocks noChangeArrowheads="1"/>
          </p:cNvSpPr>
          <p:nvPr/>
        </p:nvSpPr>
        <p:spPr bwMode="auto">
          <a:xfrm>
            <a:off x="685800" y="3657600"/>
            <a:ext cx="7924800" cy="762000"/>
          </a:xfrm>
          <a:prstGeom prst="rect">
            <a:avLst/>
          </a:prstGeom>
          <a:noFill/>
          <a:ln w="28575">
            <a:solidFill>
              <a:schemeClr val="hlink"/>
            </a:solidFill>
            <a:miter lim="800000"/>
            <a:headEnd/>
            <a:tailEnd/>
          </a:ln>
        </p:spPr>
        <p:txBody>
          <a:bodyPr wrap="none" anchor="ctr"/>
          <a:lstStyle/>
          <a:p>
            <a:endParaRPr lang="en-US"/>
          </a:p>
        </p:txBody>
      </p:sp>
      <p:sp>
        <p:nvSpPr>
          <p:cNvPr id="4" name="灯片编号占位符 3"/>
          <p:cNvSpPr>
            <a:spLocks noGrp="1"/>
          </p:cNvSpPr>
          <p:nvPr>
            <p:ph type="sldNum" sz="quarter" idx="12"/>
          </p:nvPr>
        </p:nvSpPr>
        <p:spPr/>
        <p:txBody>
          <a:bodyPr/>
          <a:lstStyle/>
          <a:p>
            <a:fld id="{32028A27-99B6-410A-A99D-60B69B2DC820}"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3"/>
          <p:cNvPicPr>
            <a:picLocks noChangeAspect="1" noChangeArrowheads="1"/>
          </p:cNvPicPr>
          <p:nvPr/>
        </p:nvPicPr>
        <p:blipFill>
          <a:blip r:embed="rId2" cstate="print"/>
          <a:srcRect/>
          <a:stretch>
            <a:fillRect/>
          </a:stretch>
        </p:blipFill>
        <p:spPr bwMode="auto">
          <a:xfrm>
            <a:off x="350838" y="1371600"/>
            <a:ext cx="8404225" cy="3924300"/>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1E1CA77F-D51E-4FB8-A5C4-C22470B97C55}"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723900" y="76200"/>
            <a:ext cx="7772400" cy="1143000"/>
          </a:xfrm>
          <a:prstGeom prst="rect">
            <a:avLst/>
          </a:prstGeom>
          <a:noFill/>
          <a:ln w="12700">
            <a:noFill/>
            <a:miter lim="800000"/>
            <a:headEnd/>
            <a:tailEnd/>
          </a:ln>
        </p:spPr>
        <p:txBody>
          <a:bodyPr lIns="90488" tIns="44450" rIns="90488" bIns="44450" anchor="ctr"/>
          <a:lstStyle/>
          <a:p>
            <a:pPr algn="ctr" eaLnBrk="1" hangingPunct="1"/>
            <a:r>
              <a:rPr lang="en-US" sz="3200" dirty="0">
                <a:solidFill>
                  <a:srgbClr val="000099"/>
                </a:solidFill>
                <a:latin typeface="+mj-lt"/>
                <a:ea typeface="+mj-ea"/>
                <a:cs typeface="+mj-cs"/>
              </a:rPr>
              <a:t>Example 3-3 </a:t>
            </a:r>
          </a:p>
        </p:txBody>
      </p:sp>
      <p:graphicFrame>
        <p:nvGraphicFramePr>
          <p:cNvPr id="11266" name="Object 3"/>
          <p:cNvGraphicFramePr>
            <a:graphicFrameLocks noChangeAspect="1"/>
          </p:cNvGraphicFramePr>
          <p:nvPr/>
        </p:nvGraphicFramePr>
        <p:xfrm>
          <a:off x="1143000" y="1066800"/>
          <a:ext cx="6394450" cy="1171575"/>
        </p:xfrm>
        <a:graphic>
          <a:graphicData uri="http://schemas.openxmlformats.org/presentationml/2006/ole">
            <mc:AlternateContent xmlns:mc="http://schemas.openxmlformats.org/markup-compatibility/2006">
              <mc:Choice xmlns:v="urn:schemas-microsoft-com:vml" Requires="v">
                <p:oleObj spid="_x0000_s83087" name="Equation" r:id="rId4" imgW="3733560" imgH="685800" progId="Equation.3">
                  <p:embed/>
                </p:oleObj>
              </mc:Choice>
              <mc:Fallback>
                <p:oleObj name="Equation" r:id="rId4" imgW="3733560" imgH="685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6394450"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68" name="Picture 4"/>
          <p:cNvPicPr>
            <a:picLocks noChangeAspect="1" noChangeArrowheads="1"/>
          </p:cNvPicPr>
          <p:nvPr/>
        </p:nvPicPr>
        <p:blipFill>
          <a:blip r:embed="rId6" cstate="print"/>
          <a:srcRect/>
          <a:stretch>
            <a:fillRect/>
          </a:stretch>
        </p:blipFill>
        <p:spPr bwMode="auto">
          <a:xfrm>
            <a:off x="1828800" y="2209800"/>
            <a:ext cx="5562600" cy="4168775"/>
          </a:xfrm>
          <a:prstGeom prst="rect">
            <a:avLst/>
          </a:prstGeom>
          <a:noFill/>
          <a:ln w="9525">
            <a:noFill/>
            <a:miter lim="800000"/>
            <a:headEnd/>
            <a:tailEnd/>
          </a:ln>
        </p:spPr>
      </p:pic>
      <p:sp>
        <p:nvSpPr>
          <p:cNvPr id="11269" name="Oval 5"/>
          <p:cNvSpPr>
            <a:spLocks noChangeArrowheads="1"/>
          </p:cNvSpPr>
          <p:nvPr/>
        </p:nvSpPr>
        <p:spPr bwMode="auto">
          <a:xfrm>
            <a:off x="4210050" y="5457825"/>
            <a:ext cx="838200" cy="257175"/>
          </a:xfrm>
          <a:prstGeom prst="ellipse">
            <a:avLst/>
          </a:prstGeom>
          <a:noFill/>
          <a:ln w="19050">
            <a:solidFill>
              <a:srgbClr val="FF3300"/>
            </a:solidFill>
            <a:round/>
            <a:headEnd/>
            <a:tailEnd/>
          </a:ln>
        </p:spPr>
        <p:txBody>
          <a:bodyPr wrap="none" anchor="ctr"/>
          <a:lstStyle/>
          <a:p>
            <a:endParaRPr lang="en-US"/>
          </a:p>
        </p:txBody>
      </p:sp>
      <p:sp>
        <p:nvSpPr>
          <p:cNvPr id="2" name="灯片编号占位符 1"/>
          <p:cNvSpPr>
            <a:spLocks noGrp="1"/>
          </p:cNvSpPr>
          <p:nvPr>
            <p:ph type="sldNum" sz="quarter" idx="12"/>
          </p:nvPr>
        </p:nvSpPr>
        <p:spPr/>
        <p:txBody>
          <a:bodyPr/>
          <a:lstStyle/>
          <a:p>
            <a:fld id="{32028A27-99B6-410A-A99D-60B69B2DC820}"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685800" y="2286000"/>
            <a:ext cx="7772400" cy="1143000"/>
          </a:xfrm>
        </p:spPr>
        <p:txBody>
          <a:bodyPr/>
          <a:lstStyle/>
          <a:p>
            <a:r>
              <a:rPr lang="en-US" smtClean="0">
                <a:solidFill>
                  <a:schemeClr val="bg2"/>
                </a:solidFill>
                <a:effectLst>
                  <a:outerShdw blurRad="38100" dist="38100" dir="2700000" algn="tl">
                    <a:srgbClr val="C0C0C0"/>
                  </a:outerShdw>
                </a:effectLst>
              </a:rPr>
              <a:t>Graphically Describing Variation</a:t>
            </a:r>
            <a:r>
              <a:rPr lang="en-US" smtClean="0">
                <a:effectLst>
                  <a:outerShdw blurRad="38100" dist="38100" dir="2700000" algn="tl">
                    <a:srgbClr val="C0C0C0"/>
                  </a:outerShdw>
                </a:effectLst>
              </a:rPr>
              <a:t/>
            </a:r>
            <a:br>
              <a:rPr lang="en-US" smtClean="0">
                <a:effectLst>
                  <a:outerShdw blurRad="38100" dist="38100" dir="2700000" algn="tl">
                    <a:srgbClr val="C0C0C0"/>
                  </a:outerShdw>
                </a:effectLst>
              </a:rPr>
            </a:br>
            <a:r>
              <a:rPr lang="en-US" smtClean="0"/>
              <a:t>Method 1: Frequency Distribution &amp; Histogram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057400"/>
            <a:ext cx="8305800" cy="1066800"/>
          </a:xfrm>
          <a:noFill/>
        </p:spPr>
        <p:txBody>
          <a:bodyPr/>
          <a:lstStyle/>
          <a:p>
            <a:pPr algn="l"/>
            <a:r>
              <a:rPr lang="en-US" sz="1800" dirty="0" smtClean="0"/>
              <a:t>Example 3-6:  Three shafts are made and assembled in a linkage. The length of each shaft, in centimeters, is distributed as follows:  </a:t>
            </a:r>
            <a:br>
              <a:rPr lang="en-US" sz="1800" dirty="0" smtClean="0"/>
            </a:br>
            <a:r>
              <a:rPr lang="en-US" sz="1800" dirty="0" smtClean="0"/>
              <a:t/>
            </a:r>
            <a:br>
              <a:rPr lang="en-US" sz="1800" dirty="0" smtClean="0"/>
            </a:br>
            <a:r>
              <a:rPr lang="en-US" sz="1800" dirty="0" smtClean="0"/>
              <a:t>		Shaft 1: N ~ (75, 0.09) </a:t>
            </a:r>
            <a:br>
              <a:rPr lang="en-US" sz="1800" dirty="0" smtClean="0"/>
            </a:br>
            <a:r>
              <a:rPr lang="en-US" sz="1800" dirty="0" smtClean="0"/>
              <a:t>		Shaft 2: N ~ (60, 0.16) </a:t>
            </a:r>
            <a:br>
              <a:rPr lang="en-US" sz="1800" dirty="0" smtClean="0"/>
            </a:br>
            <a:r>
              <a:rPr lang="en-US" sz="1800" dirty="0" smtClean="0"/>
              <a:t>		Shaft 3: N ~ (25, 0.25)  </a:t>
            </a:r>
            <a:br>
              <a:rPr lang="en-US" sz="1800" dirty="0" smtClean="0"/>
            </a:br>
            <a:r>
              <a:rPr lang="en-US" sz="1800" dirty="0" smtClean="0"/>
              <a:t/>
            </a:r>
            <a:br>
              <a:rPr lang="en-US" sz="1800" dirty="0" smtClean="0"/>
            </a:br>
            <a:r>
              <a:rPr lang="en-US" sz="1800" dirty="0" smtClean="0"/>
              <a:t>Assume the shafts’ length are independent to each other:</a:t>
            </a:r>
            <a:br>
              <a:rPr lang="en-US" sz="1800" dirty="0" smtClean="0"/>
            </a:br>
            <a:r>
              <a:rPr lang="en-US" sz="1800" dirty="0" smtClean="0"/>
              <a:t>(a) What is the distribution of the linkage?  </a:t>
            </a:r>
            <a:br>
              <a:rPr lang="en-US" sz="1800" dirty="0" smtClean="0"/>
            </a:br>
            <a:r>
              <a:rPr lang="en-US" sz="1800" dirty="0" smtClean="0"/>
              <a:t>(b) What is the probability that the linkage will be longer than  160.5 cm?  </a:t>
            </a:r>
            <a:br>
              <a:rPr lang="en-US" sz="1800" dirty="0" smtClean="0"/>
            </a:br>
            <a:endParaRPr lang="en-US" sz="1800" dirty="0" smtClean="0"/>
          </a:p>
        </p:txBody>
      </p:sp>
      <p:sp>
        <p:nvSpPr>
          <p:cNvPr id="2" name="灯片编号占位符 1"/>
          <p:cNvSpPr>
            <a:spLocks noGrp="1"/>
          </p:cNvSpPr>
          <p:nvPr>
            <p:ph type="sldNum" sz="quarter" idx="12"/>
          </p:nvPr>
        </p:nvSpPr>
        <p:spPr/>
        <p:txBody>
          <a:bodyPr/>
          <a:lstStyle/>
          <a:p>
            <a:fld id="{32028A27-99B6-410A-A99D-60B69B2DC820}"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2" cstate="print"/>
          <a:srcRect/>
          <a:stretch>
            <a:fillRect/>
          </a:stretch>
        </p:blipFill>
        <p:spPr bwMode="auto">
          <a:xfrm>
            <a:off x="609600" y="1124192"/>
            <a:ext cx="7543799" cy="5352807"/>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1E1CA77F-D51E-4FB8-A5C4-C22470B97C5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1371600" y="76200"/>
            <a:ext cx="6858000" cy="990600"/>
          </a:xfrm>
          <a:noFill/>
        </p:spPr>
        <p:txBody>
          <a:bodyPr/>
          <a:lstStyle/>
          <a:p>
            <a:r>
              <a:rPr lang="en-US" dirty="0" smtClean="0"/>
              <a:t>Chi–Squared Distribution (with degrees of freedom </a:t>
            </a:r>
            <a:r>
              <a:rPr lang="en-US" dirty="0" smtClean="0">
                <a:latin typeface="Symbol" pitchFamily="18" charset="2"/>
              </a:rPr>
              <a:t></a:t>
            </a:r>
            <a:r>
              <a:rPr lang="en-US" dirty="0" smtClean="0"/>
              <a:t>)</a:t>
            </a:r>
          </a:p>
        </p:txBody>
      </p:sp>
      <p:graphicFrame>
        <p:nvGraphicFramePr>
          <p:cNvPr id="3074" name="Object 2">
            <a:hlinkClick r:id="" action="ppaction://ole?verb=0"/>
          </p:cNvPr>
          <p:cNvGraphicFramePr>
            <a:graphicFrameLocks/>
          </p:cNvGraphicFramePr>
          <p:nvPr>
            <p:extLst>
              <p:ext uri="{D42A27DB-BD31-4B8C-83A1-F6EECF244321}">
                <p14:modId xmlns:p14="http://schemas.microsoft.com/office/powerpoint/2010/main" val="2472941377"/>
              </p:ext>
            </p:extLst>
          </p:nvPr>
        </p:nvGraphicFramePr>
        <p:xfrm>
          <a:off x="381000" y="2667000"/>
          <a:ext cx="7962900" cy="4343400"/>
        </p:xfrm>
        <a:graphic>
          <a:graphicData uri="http://schemas.openxmlformats.org/presentationml/2006/ole">
            <mc:AlternateContent xmlns:mc="http://schemas.openxmlformats.org/markup-compatibility/2006">
              <mc:Choice xmlns:v="urn:schemas-microsoft-com:vml" Requires="v">
                <p:oleObj spid="_x0000_s86723" name="Document" r:id="rId5" imgW="4339658" imgH="2542389" progId="Word.Document.8">
                  <p:embed/>
                </p:oleObj>
              </mc:Choice>
              <mc:Fallback>
                <p:oleObj name="Document" r:id="rId5" imgW="4339658" imgH="2542389" progId="Word.Document.8">
                  <p:embed/>
                  <p:pic>
                    <p:nvPicPr>
                      <p:cNvPr id="0" name="Object 2"/>
                      <p:cNvPicPr>
                        <a:picLocks noChangeArrowheads="1"/>
                      </p:cNvPicPr>
                      <p:nvPr/>
                    </p:nvPicPr>
                    <p:blipFill>
                      <a:blip r:embed="rId6"/>
                      <a:srcRect/>
                      <a:stretch>
                        <a:fillRect/>
                      </a:stretch>
                    </p:blipFill>
                    <p:spPr bwMode="auto">
                      <a:xfrm>
                        <a:off x="381000" y="2667000"/>
                        <a:ext cx="79629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1028700" y="1466850"/>
          <a:ext cx="3141663" cy="690563"/>
        </p:xfrm>
        <a:graphic>
          <a:graphicData uri="http://schemas.openxmlformats.org/presentationml/2006/ole">
            <mc:AlternateContent xmlns:mc="http://schemas.openxmlformats.org/markup-compatibility/2006">
              <mc:Choice xmlns:v="urn:schemas-microsoft-com:vml" Requires="v">
                <p:oleObj spid="_x0000_s86724" name="Equation" r:id="rId7" imgW="1904760" imgH="419040" progId="Equation.3">
                  <p:embed/>
                </p:oleObj>
              </mc:Choice>
              <mc:Fallback>
                <p:oleObj name="Equation" r:id="rId7" imgW="1904760" imgH="4190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1466850"/>
                        <a:ext cx="3141663" cy="690563"/>
                      </a:xfrm>
                      <a:prstGeom prst="rect">
                        <a:avLst/>
                      </a:prstGeom>
                      <a:solidFill>
                        <a:schemeClr val="bg1"/>
                      </a:solidFill>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2353004206"/>
              </p:ext>
            </p:extLst>
          </p:nvPr>
        </p:nvGraphicFramePr>
        <p:xfrm>
          <a:off x="3962400" y="1430337"/>
          <a:ext cx="5086350" cy="1008063"/>
        </p:xfrm>
        <a:graphic>
          <a:graphicData uri="http://schemas.openxmlformats.org/presentationml/2006/ole">
            <mc:AlternateContent xmlns:mc="http://schemas.openxmlformats.org/markup-compatibility/2006">
              <mc:Choice xmlns:v="urn:schemas-microsoft-com:vml" Requires="v">
                <p:oleObj spid="_x0000_s86725" name="Document" r:id="rId10" imgW="3939480" imgH="789480" progId="Word.Document.8">
                  <p:embed/>
                </p:oleObj>
              </mc:Choice>
              <mc:Fallback>
                <p:oleObj name="Document" r:id="rId10" imgW="3939480" imgH="789480" progId="Word.Document.8">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1430337"/>
                        <a:ext cx="50863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6"/>
          <p:cNvSpPr txBox="1">
            <a:spLocks noChangeArrowheads="1"/>
          </p:cNvSpPr>
          <p:nvPr/>
        </p:nvSpPr>
        <p:spPr bwMode="auto">
          <a:xfrm>
            <a:off x="1603375" y="2270125"/>
            <a:ext cx="517525" cy="336550"/>
          </a:xfrm>
          <a:prstGeom prst="rect">
            <a:avLst/>
          </a:prstGeom>
          <a:noFill/>
          <a:ln w="12700">
            <a:noFill/>
            <a:miter lim="800000"/>
            <a:headEnd/>
            <a:tailEnd/>
          </a:ln>
        </p:spPr>
        <p:txBody>
          <a:bodyPr wrap="none">
            <a:spAutoFit/>
          </a:bodyPr>
          <a:lstStyle/>
          <a:p>
            <a:r>
              <a:rPr lang="en-US" sz="1600" b="0"/>
              <a:t>y&gt;0</a:t>
            </a:r>
          </a:p>
        </p:txBody>
      </p:sp>
      <p:graphicFrame>
        <p:nvGraphicFramePr>
          <p:cNvPr id="3077" name="Object 5"/>
          <p:cNvGraphicFramePr>
            <a:graphicFrameLocks noChangeAspect="1"/>
          </p:cNvGraphicFramePr>
          <p:nvPr>
            <p:extLst>
              <p:ext uri="{D42A27DB-BD31-4B8C-83A1-F6EECF244321}">
                <p14:modId xmlns:p14="http://schemas.microsoft.com/office/powerpoint/2010/main" val="148317575"/>
              </p:ext>
            </p:extLst>
          </p:nvPr>
        </p:nvGraphicFramePr>
        <p:xfrm>
          <a:off x="1676400" y="4091377"/>
          <a:ext cx="2517775" cy="452437"/>
        </p:xfrm>
        <a:graphic>
          <a:graphicData uri="http://schemas.openxmlformats.org/presentationml/2006/ole">
            <mc:AlternateContent xmlns:mc="http://schemas.openxmlformats.org/markup-compatibility/2006">
              <mc:Choice xmlns:v="urn:schemas-microsoft-com:vml" Requires="v">
                <p:oleObj spid="_x0000_s86726" name="Equation" r:id="rId12" imgW="1269720" imgH="228600" progId="Equation.3">
                  <p:embed/>
                </p:oleObj>
              </mc:Choice>
              <mc:Fallback>
                <p:oleObj name="Equation" r:id="rId12" imgW="1269720" imgH="2286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4091377"/>
                        <a:ext cx="2517775" cy="452437"/>
                      </a:xfrm>
                      <a:prstGeom prst="rect">
                        <a:avLst/>
                      </a:prstGeom>
                      <a:solidFill>
                        <a:schemeClr val="bg1"/>
                      </a:solidFill>
                    </p:spPr>
                  </p:pic>
                </p:oleObj>
              </mc:Fallback>
            </mc:AlternateContent>
          </a:graphicData>
        </a:graphic>
      </p:graphicFrame>
      <p:sp>
        <p:nvSpPr>
          <p:cNvPr id="3081" name="Text Box 8"/>
          <p:cNvSpPr txBox="1">
            <a:spLocks noChangeArrowheads="1"/>
          </p:cNvSpPr>
          <p:nvPr/>
        </p:nvSpPr>
        <p:spPr bwMode="auto">
          <a:xfrm>
            <a:off x="685800" y="4800600"/>
            <a:ext cx="5013325" cy="701675"/>
          </a:xfrm>
          <a:prstGeom prst="rect">
            <a:avLst/>
          </a:prstGeom>
          <a:noFill/>
          <a:ln w="12700">
            <a:noFill/>
            <a:miter lim="800000"/>
            <a:headEnd/>
            <a:tailEnd/>
          </a:ln>
        </p:spPr>
        <p:txBody>
          <a:bodyPr wrap="none">
            <a:spAutoFit/>
          </a:bodyPr>
          <a:lstStyle/>
          <a:p>
            <a:r>
              <a:rPr lang="en-US" sz="2000" b="0" dirty="0">
                <a:latin typeface="Times New Roman" pitchFamily="18" charset="0"/>
              </a:rPr>
              <a:t>Y </a:t>
            </a:r>
            <a:r>
              <a:rPr lang="en-US" sz="2000" b="0" dirty="0" smtClean="0">
                <a:latin typeface="Times New Roman" pitchFamily="18" charset="0"/>
              </a:rPr>
              <a:t>follows           </a:t>
            </a:r>
            <a:r>
              <a:rPr lang="en-US" sz="2000" b="0" dirty="0">
                <a:latin typeface="Times New Roman" pitchFamily="18" charset="0"/>
              </a:rPr>
              <a:t>If x</a:t>
            </a:r>
            <a:r>
              <a:rPr lang="en-US" sz="2000" b="0" baseline="-25000" dirty="0">
                <a:latin typeface="Times New Roman" pitchFamily="18" charset="0"/>
              </a:rPr>
              <a:t>1</a:t>
            </a:r>
            <a:r>
              <a:rPr lang="en-US" sz="2000" b="0" dirty="0">
                <a:latin typeface="Times New Roman" pitchFamily="18" charset="0"/>
              </a:rPr>
              <a:t>, x</a:t>
            </a:r>
            <a:r>
              <a:rPr lang="en-US" sz="2000" b="0" baseline="-25000" dirty="0">
                <a:latin typeface="Times New Roman" pitchFamily="18" charset="0"/>
              </a:rPr>
              <a:t>2</a:t>
            </a:r>
            <a:r>
              <a:rPr lang="en-US" sz="2000" b="0" dirty="0">
                <a:latin typeface="Times New Roman" pitchFamily="18" charset="0"/>
              </a:rPr>
              <a:t>, …, </a:t>
            </a:r>
            <a:r>
              <a:rPr lang="en-US" sz="2000" b="0" dirty="0" err="1">
                <a:latin typeface="Times New Roman" pitchFamily="18" charset="0"/>
              </a:rPr>
              <a:t>x</a:t>
            </a:r>
            <a:r>
              <a:rPr lang="en-US" sz="2000" b="0" baseline="-25000" dirty="0" err="1">
                <a:latin typeface="Times New Roman" pitchFamily="18" charset="0"/>
              </a:rPr>
              <a:t>n</a:t>
            </a:r>
            <a:r>
              <a:rPr lang="en-US" sz="2000" b="0" dirty="0">
                <a:latin typeface="Times New Roman" pitchFamily="18" charset="0"/>
              </a:rPr>
              <a:t> are normally </a:t>
            </a:r>
          </a:p>
          <a:p>
            <a:r>
              <a:rPr lang="en-US" sz="2000" b="0" dirty="0">
                <a:latin typeface="Times New Roman" pitchFamily="18" charset="0"/>
              </a:rPr>
              <a:t>and independently distributed random variables</a:t>
            </a:r>
          </a:p>
        </p:txBody>
      </p:sp>
      <p:graphicFrame>
        <p:nvGraphicFramePr>
          <p:cNvPr id="3078" name="Object 6"/>
          <p:cNvGraphicFramePr>
            <a:graphicFrameLocks noChangeAspect="1"/>
          </p:cNvGraphicFramePr>
          <p:nvPr>
            <p:extLst>
              <p:ext uri="{D42A27DB-BD31-4B8C-83A1-F6EECF244321}">
                <p14:modId xmlns:p14="http://schemas.microsoft.com/office/powerpoint/2010/main" val="3599813095"/>
              </p:ext>
            </p:extLst>
          </p:nvPr>
        </p:nvGraphicFramePr>
        <p:xfrm>
          <a:off x="1903413" y="4686300"/>
          <a:ext cx="403225" cy="477838"/>
        </p:xfrm>
        <a:graphic>
          <a:graphicData uri="http://schemas.openxmlformats.org/presentationml/2006/ole">
            <mc:AlternateContent xmlns:mc="http://schemas.openxmlformats.org/markup-compatibility/2006">
              <mc:Choice xmlns:v="urn:schemas-microsoft-com:vml" Requires="v">
                <p:oleObj spid="_x0000_s86727" name="公式" r:id="rId14" imgW="203040" imgH="241200" progId="Equation.3">
                  <p:embed/>
                </p:oleObj>
              </mc:Choice>
              <mc:Fallback>
                <p:oleObj name="公式" r:id="rId14" imgW="203040" imgH="241200" progId="Equation.3">
                  <p:embed/>
                  <p:pic>
                    <p:nvPicPr>
                      <p:cNvPr id="0" name="Object 6"/>
                      <p:cNvPicPr>
                        <a:picLocks noChangeAspect="1" noChangeArrowheads="1"/>
                      </p:cNvPicPr>
                      <p:nvPr/>
                    </p:nvPicPr>
                    <p:blipFill>
                      <a:blip r:embed="rId15"/>
                      <a:srcRect/>
                      <a:stretch>
                        <a:fillRect/>
                      </a:stretch>
                    </p:blipFill>
                    <p:spPr bwMode="auto">
                      <a:xfrm>
                        <a:off x="1903413" y="4686300"/>
                        <a:ext cx="403225" cy="477838"/>
                      </a:xfrm>
                      <a:prstGeom prst="rect">
                        <a:avLst/>
                      </a:prstGeom>
                      <a:solidFill>
                        <a:schemeClr val="bg1"/>
                      </a:solidFill>
                    </p:spPr>
                  </p:pic>
                </p:oleObj>
              </mc:Fallback>
            </mc:AlternateContent>
          </a:graphicData>
        </a:graphic>
      </p:graphicFrame>
      <p:pic>
        <p:nvPicPr>
          <p:cNvPr id="15" name="Picture 14"/>
          <p:cNvPicPr>
            <a:picLocks noChangeAspect="1" noChangeArrowheads="1"/>
          </p:cNvPicPr>
          <p:nvPr/>
        </p:nvPicPr>
        <p:blipFill>
          <a:blip r:embed="rId16" cstate="print"/>
          <a:srcRect/>
          <a:stretch>
            <a:fillRect/>
          </a:stretch>
        </p:blipFill>
        <p:spPr bwMode="auto">
          <a:xfrm>
            <a:off x="6019800" y="3581400"/>
            <a:ext cx="2787280" cy="1924828"/>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32028A27-99B6-410A-A99D-60B69B2DC820}" type="slidenum">
              <a:rPr lang="en-US" smtClean="0"/>
              <a:pPr/>
              <a:t>42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676400" y="15551"/>
            <a:ext cx="6705600" cy="1143000"/>
          </a:xfrm>
          <a:noFill/>
        </p:spPr>
        <p:txBody>
          <a:bodyPr/>
          <a:lstStyle/>
          <a:p>
            <a:r>
              <a:rPr lang="en-US" dirty="0" smtClean="0"/>
              <a:t>Student t Distribution  (with degrees of freedom </a:t>
            </a:r>
            <a:r>
              <a:rPr lang="en-US" dirty="0" smtClean="0">
                <a:latin typeface="Symbol" pitchFamily="18" charset="2"/>
              </a:rPr>
              <a:t></a:t>
            </a:r>
            <a:r>
              <a:rPr lang="en-US" dirty="0" smtClean="0"/>
              <a:t>)</a:t>
            </a:r>
          </a:p>
        </p:txBody>
      </p:sp>
      <p:graphicFrame>
        <p:nvGraphicFramePr>
          <p:cNvPr id="4098" name="Object 2">
            <a:hlinkClick r:id="" action="ppaction://ole?verb=0"/>
          </p:cNvPr>
          <p:cNvGraphicFramePr>
            <a:graphicFrameLocks/>
          </p:cNvGraphicFramePr>
          <p:nvPr/>
        </p:nvGraphicFramePr>
        <p:xfrm>
          <a:off x="76200" y="1371600"/>
          <a:ext cx="6457950" cy="4171950"/>
        </p:xfrm>
        <a:graphic>
          <a:graphicData uri="http://schemas.openxmlformats.org/presentationml/2006/ole">
            <mc:AlternateContent xmlns:mc="http://schemas.openxmlformats.org/markup-compatibility/2006">
              <mc:Choice xmlns:v="urn:schemas-microsoft-com:vml" Requires="v">
                <p:oleObj spid="_x0000_s87324" name="Document" r:id="rId5" imgW="4114800" imgH="3421440" progId="Word.Document.8">
                  <p:embed/>
                </p:oleObj>
              </mc:Choice>
              <mc:Fallback>
                <p:oleObj name="Document" r:id="rId5" imgW="4114800" imgH="3421440" progId="Word.Documen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71600"/>
                        <a:ext cx="64579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4"/>
          <p:cNvSpPr txBox="1">
            <a:spLocks noChangeArrowheads="1"/>
          </p:cNvSpPr>
          <p:nvPr/>
        </p:nvSpPr>
        <p:spPr bwMode="auto">
          <a:xfrm>
            <a:off x="457200" y="5392737"/>
            <a:ext cx="7385050" cy="1465263"/>
          </a:xfrm>
          <a:prstGeom prst="rect">
            <a:avLst/>
          </a:prstGeom>
          <a:noFill/>
          <a:ln w="12700">
            <a:noFill/>
            <a:miter lim="800000"/>
            <a:headEnd/>
            <a:tailEnd/>
          </a:ln>
        </p:spPr>
        <p:txBody>
          <a:bodyPr>
            <a:spAutoFit/>
          </a:bodyPr>
          <a:lstStyle/>
          <a:p>
            <a:r>
              <a:rPr lang="en-US" dirty="0"/>
              <a:t>Application: </a:t>
            </a:r>
            <a:r>
              <a:rPr lang="en-US" b="0" dirty="0">
                <a:latin typeface="Times New Roman" pitchFamily="18" charset="0"/>
              </a:rPr>
              <a:t>If x and y are independent standard normal and chi-square random variable respectively, then</a:t>
            </a:r>
            <a:r>
              <a:rPr lang="en-US" dirty="0">
                <a:latin typeface="Times New Roman" pitchFamily="18" charset="0"/>
              </a:rPr>
              <a:t> 		</a:t>
            </a:r>
            <a:r>
              <a:rPr lang="en-US" b="0" dirty="0">
                <a:latin typeface="Times New Roman" pitchFamily="18" charset="0"/>
              </a:rPr>
              <a:t>is distributed as t with k degrees of freedom.  </a:t>
            </a:r>
          </a:p>
          <a:p>
            <a:r>
              <a:rPr lang="en-US" dirty="0">
                <a:solidFill>
                  <a:schemeClr val="hlink"/>
                </a:solidFill>
                <a:latin typeface="Times New Roman" pitchFamily="18" charset="0"/>
              </a:rPr>
              <a:t>Used for testing hypotheses about two population means.</a:t>
            </a:r>
          </a:p>
          <a:p>
            <a:endParaRPr lang="en-US" dirty="0">
              <a:solidFill>
                <a:schemeClr val="hlink"/>
              </a:solidFill>
            </a:endParaRPr>
          </a:p>
        </p:txBody>
      </p:sp>
      <p:graphicFrame>
        <p:nvGraphicFramePr>
          <p:cNvPr id="4099" name="Object 3"/>
          <p:cNvGraphicFramePr>
            <a:graphicFrameLocks noChangeAspect="1"/>
          </p:cNvGraphicFramePr>
          <p:nvPr/>
        </p:nvGraphicFramePr>
        <p:xfrm>
          <a:off x="3810000" y="5638800"/>
          <a:ext cx="971550" cy="665163"/>
        </p:xfrm>
        <a:graphic>
          <a:graphicData uri="http://schemas.openxmlformats.org/presentationml/2006/ole">
            <mc:AlternateContent xmlns:mc="http://schemas.openxmlformats.org/markup-compatibility/2006">
              <mc:Choice xmlns:v="urn:schemas-microsoft-com:vml" Requires="v">
                <p:oleObj spid="_x0000_s87325" name="Equation" r:id="rId7" imgW="647640" imgH="444240" progId="Equation.3">
                  <p:embed/>
                </p:oleObj>
              </mc:Choice>
              <mc:Fallback>
                <p:oleObj name="Equation" r:id="rId7" imgW="647640" imgH="4442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5638800"/>
                        <a:ext cx="971550"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9" cstate="print"/>
          <a:srcRect/>
          <a:stretch>
            <a:fillRect/>
          </a:stretch>
        </p:blipFill>
        <p:spPr bwMode="auto">
          <a:xfrm>
            <a:off x="6172200" y="1143000"/>
            <a:ext cx="2895600" cy="2218787"/>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32028A27-99B6-410A-A99D-60B69B2DC820}" type="slidenum">
              <a:rPr lang="en-US" smtClean="0"/>
              <a:pPr/>
              <a:t>43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676400" y="1371600"/>
          <a:ext cx="5638800" cy="1697038"/>
        </p:xfrm>
        <a:graphic>
          <a:graphicData uri="http://schemas.openxmlformats.org/presentationml/2006/ole">
            <mc:AlternateContent xmlns:mc="http://schemas.openxmlformats.org/markup-compatibility/2006">
              <mc:Choice xmlns:v="urn:schemas-microsoft-com:vml" Requires="v">
                <p:oleObj spid="_x0000_s88348" name="Equation" r:id="rId3" imgW="3124080" imgH="939600" progId="Equation.3">
                  <p:embed/>
                </p:oleObj>
              </mc:Choice>
              <mc:Fallback>
                <p:oleObj name="Equation" r:id="rId3" imgW="3124080" imgH="939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5638800" cy="169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3"/>
          <p:cNvSpPr txBox="1">
            <a:spLocks noChangeArrowheads="1"/>
          </p:cNvSpPr>
          <p:nvPr/>
        </p:nvSpPr>
        <p:spPr bwMode="auto">
          <a:xfrm>
            <a:off x="609600" y="3124200"/>
            <a:ext cx="8077200" cy="1187450"/>
          </a:xfrm>
          <a:prstGeom prst="rect">
            <a:avLst/>
          </a:prstGeom>
          <a:noFill/>
          <a:ln w="9525">
            <a:noFill/>
            <a:miter lim="800000"/>
            <a:headEnd/>
            <a:tailEnd/>
          </a:ln>
        </p:spPr>
        <p:txBody>
          <a:bodyPr>
            <a:spAutoFit/>
          </a:bodyPr>
          <a:lstStyle/>
          <a:p>
            <a:pPr eaLnBrk="1" hangingPunct="1">
              <a:spcBef>
                <a:spcPct val="50000"/>
              </a:spcBef>
            </a:pPr>
            <a:r>
              <a:rPr lang="en-US" sz="2400" b="0"/>
              <a:t>If </a:t>
            </a:r>
            <a:r>
              <a:rPr lang="en-US" sz="2400" b="0" i="1"/>
              <a:t>w</a:t>
            </a:r>
            <a:r>
              <a:rPr lang="en-US" sz="2400" b="0"/>
              <a:t> and </a:t>
            </a:r>
            <a:r>
              <a:rPr lang="en-US" sz="2400" b="0" i="1"/>
              <a:t>y</a:t>
            </a:r>
            <a:r>
              <a:rPr lang="en-US" sz="2400" b="0"/>
              <a:t> are two independent chi-square random variables with </a:t>
            </a:r>
            <a:r>
              <a:rPr lang="en-US" sz="2400" b="0" i="1"/>
              <a:t>u</a:t>
            </a:r>
            <a:r>
              <a:rPr lang="en-US" sz="2400" b="0"/>
              <a:t> and </a:t>
            </a:r>
            <a:r>
              <a:rPr lang="en-US" sz="2400" b="0" i="1"/>
              <a:t>v</a:t>
            </a:r>
            <a:r>
              <a:rPr lang="en-US" sz="2400" b="0"/>
              <a:t> degrees of freedom, respectively, then the ratio</a:t>
            </a:r>
          </a:p>
        </p:txBody>
      </p:sp>
      <p:graphicFrame>
        <p:nvGraphicFramePr>
          <p:cNvPr id="5123" name="Object 3"/>
          <p:cNvGraphicFramePr>
            <a:graphicFrameLocks noChangeAspect="1"/>
          </p:cNvGraphicFramePr>
          <p:nvPr/>
        </p:nvGraphicFramePr>
        <p:xfrm>
          <a:off x="3657600" y="4038600"/>
          <a:ext cx="1219200" cy="706438"/>
        </p:xfrm>
        <a:graphic>
          <a:graphicData uri="http://schemas.openxmlformats.org/presentationml/2006/ole">
            <mc:AlternateContent xmlns:mc="http://schemas.openxmlformats.org/markup-compatibility/2006">
              <mc:Choice xmlns:v="urn:schemas-microsoft-com:vml" Requires="v">
                <p:oleObj spid="_x0000_s88349" name="Equation" r:id="rId5" imgW="723600" imgH="419040" progId="Equation.3">
                  <p:embed/>
                </p:oleObj>
              </mc:Choice>
              <mc:Fallback>
                <p:oleObj name="Equation" r:id="rId5" imgW="723600" imgH="419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038600"/>
                        <a:ext cx="1219200"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 Box 5"/>
          <p:cNvSpPr txBox="1">
            <a:spLocks noChangeArrowheads="1"/>
          </p:cNvSpPr>
          <p:nvPr/>
        </p:nvSpPr>
        <p:spPr bwMode="auto">
          <a:xfrm>
            <a:off x="609600" y="4800600"/>
            <a:ext cx="7543800" cy="1735138"/>
          </a:xfrm>
          <a:prstGeom prst="rect">
            <a:avLst/>
          </a:prstGeom>
          <a:noFill/>
          <a:ln w="9525">
            <a:noFill/>
            <a:miter lim="800000"/>
            <a:headEnd/>
            <a:tailEnd/>
          </a:ln>
        </p:spPr>
        <p:txBody>
          <a:bodyPr>
            <a:spAutoFit/>
          </a:bodyPr>
          <a:lstStyle/>
          <a:p>
            <a:pPr eaLnBrk="1" hangingPunct="1">
              <a:spcBef>
                <a:spcPct val="50000"/>
              </a:spcBef>
            </a:pPr>
            <a:r>
              <a:rPr lang="en-US" sz="2400" b="0"/>
              <a:t>is distributed as </a:t>
            </a:r>
            <a:r>
              <a:rPr lang="en-US" sz="2400" b="0" i="1"/>
              <a:t>F</a:t>
            </a:r>
            <a:r>
              <a:rPr lang="en-US" sz="2400" b="0"/>
              <a:t> with </a:t>
            </a:r>
            <a:r>
              <a:rPr lang="en-US" sz="2400" b="0" i="1"/>
              <a:t>u</a:t>
            </a:r>
            <a:r>
              <a:rPr lang="en-US" sz="2400" b="0"/>
              <a:t> numerator degrees of freedom and </a:t>
            </a:r>
            <a:r>
              <a:rPr lang="en-US" sz="2400" b="0" i="1"/>
              <a:t>v</a:t>
            </a:r>
            <a:r>
              <a:rPr lang="en-US" sz="2400" b="0"/>
              <a:t> denominator degrees of freedom.</a:t>
            </a:r>
            <a:r>
              <a:rPr lang="en-US" sz="2400" b="0">
                <a:latin typeface="Times New Roman" pitchFamily="18" charset="0"/>
              </a:rPr>
              <a:t> </a:t>
            </a:r>
          </a:p>
          <a:p>
            <a:pPr eaLnBrk="1" hangingPunct="1">
              <a:spcBef>
                <a:spcPct val="50000"/>
              </a:spcBef>
            </a:pPr>
            <a:r>
              <a:rPr lang="en-US" sz="2400">
                <a:solidFill>
                  <a:schemeClr val="hlink"/>
                </a:solidFill>
                <a:latin typeface="Times New Roman" pitchFamily="18" charset="0"/>
              </a:rPr>
              <a:t>Used for testing hypotheses about two population variances.</a:t>
            </a:r>
          </a:p>
        </p:txBody>
      </p:sp>
      <p:sp>
        <p:nvSpPr>
          <p:cNvPr id="5126" name="Rectangle 6"/>
          <p:cNvSpPr>
            <a:spLocks noGrp="1" noChangeArrowheads="1"/>
          </p:cNvSpPr>
          <p:nvPr>
            <p:ph type="title"/>
          </p:nvPr>
        </p:nvSpPr>
        <p:spPr>
          <a:xfrm>
            <a:off x="685800" y="0"/>
            <a:ext cx="7772400" cy="1143000"/>
          </a:xfrm>
          <a:noFill/>
        </p:spPr>
        <p:txBody>
          <a:bodyPr lIns="91440" tIns="45720" rIns="91440" bIns="45720"/>
          <a:lstStyle/>
          <a:p>
            <a:r>
              <a:rPr lang="en-US" sz="2800" dirty="0" smtClean="0"/>
              <a:t>F Distribution </a:t>
            </a:r>
            <a:br>
              <a:rPr lang="en-US" sz="2800" dirty="0" smtClean="0"/>
            </a:br>
            <a:r>
              <a:rPr lang="en-US" sz="2800" dirty="0" smtClean="0"/>
              <a:t>(with u and </a:t>
            </a:r>
            <a:r>
              <a:rPr lang="en-US" sz="2800" dirty="0" smtClean="0">
                <a:sym typeface="Symbol" pitchFamily="18" charset="2"/>
              </a:rPr>
              <a:t>v degrees of freedom)</a:t>
            </a:r>
          </a:p>
        </p:txBody>
      </p:sp>
      <p:sp>
        <p:nvSpPr>
          <p:cNvPr id="2" name="灯片编号占位符 1"/>
          <p:cNvSpPr>
            <a:spLocks noGrp="1"/>
          </p:cNvSpPr>
          <p:nvPr>
            <p:ph type="sldNum" sz="quarter" idx="12"/>
          </p:nvPr>
        </p:nvSpPr>
        <p:spPr/>
        <p:txBody>
          <a:bodyPr/>
          <a:lstStyle/>
          <a:p>
            <a:fld id="{B8A1431F-6CAE-4ABA-8CBC-911CCEEEC10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447800"/>
            <a:ext cx="9144000" cy="3600450"/>
          </a:xfrm>
          <a:prstGeom prst="rect">
            <a:avLst/>
          </a:prstGeom>
          <a:noFill/>
          <a:ln w="9525">
            <a:noFill/>
            <a:miter lim="800000"/>
            <a:headEnd/>
            <a:tailEnd/>
          </a:ln>
        </p:spPr>
      </p:pic>
      <p:sp>
        <p:nvSpPr>
          <p:cNvPr id="3" name="灯片编号占位符 2"/>
          <p:cNvSpPr>
            <a:spLocks noGrp="1"/>
          </p:cNvSpPr>
          <p:nvPr>
            <p:ph type="sldNum" sz="quarter" idx="12"/>
          </p:nvPr>
        </p:nvSpPr>
        <p:spPr/>
        <p:txBody>
          <a:bodyPr/>
          <a:lstStyle/>
          <a:p>
            <a:fld id="{1E1CA77F-D51E-4FB8-A5C4-C22470B97C55}"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46584" y="152400"/>
            <a:ext cx="7772400" cy="1143000"/>
          </a:xfrm>
        </p:spPr>
        <p:txBody>
          <a:bodyPr/>
          <a:lstStyle/>
          <a:p>
            <a:r>
              <a:rPr lang="en-US" sz="2800" dirty="0" smtClean="0"/>
              <a:t>Useful Results on Mean and Variance</a:t>
            </a:r>
          </a:p>
        </p:txBody>
      </p:sp>
      <p:sp>
        <p:nvSpPr>
          <p:cNvPr id="25603" name="Text Box 3"/>
          <p:cNvSpPr txBox="1">
            <a:spLocks noChangeArrowheads="1"/>
          </p:cNvSpPr>
          <p:nvPr/>
        </p:nvSpPr>
        <p:spPr bwMode="auto">
          <a:xfrm>
            <a:off x="1371600" y="1143000"/>
            <a:ext cx="7162800" cy="2647950"/>
          </a:xfrm>
          <a:prstGeom prst="rect">
            <a:avLst/>
          </a:prstGeom>
          <a:noFill/>
          <a:ln w="9525">
            <a:noFill/>
            <a:miter lim="800000"/>
            <a:headEnd/>
            <a:tailEnd/>
          </a:ln>
        </p:spPr>
        <p:txBody>
          <a:bodyPr>
            <a:spAutoFit/>
          </a:bodyPr>
          <a:lstStyle/>
          <a:p>
            <a:pPr eaLnBrk="1" hangingPunct="1">
              <a:spcBef>
                <a:spcPct val="50000"/>
              </a:spcBef>
            </a:pPr>
            <a:r>
              <a:rPr lang="en-US" sz="2400" b="0" dirty="0">
                <a:latin typeface="Times New Roman" pitchFamily="18" charset="0"/>
              </a:rPr>
              <a:t>If </a:t>
            </a:r>
            <a:r>
              <a:rPr lang="en-US" sz="2400" b="0" i="1" dirty="0">
                <a:latin typeface="Times New Roman" pitchFamily="18" charset="0"/>
              </a:rPr>
              <a:t>x</a:t>
            </a:r>
            <a:r>
              <a:rPr lang="en-US" sz="2400" b="0" dirty="0">
                <a:latin typeface="Times New Roman" pitchFamily="18" charset="0"/>
              </a:rPr>
              <a:t> is a random variable and </a:t>
            </a:r>
            <a:r>
              <a:rPr lang="en-US" sz="2400" b="0" i="1" dirty="0">
                <a:latin typeface="Times New Roman" pitchFamily="18" charset="0"/>
              </a:rPr>
              <a:t>a</a:t>
            </a:r>
            <a:r>
              <a:rPr lang="en-US" sz="2400" b="0" dirty="0">
                <a:latin typeface="Times New Roman" pitchFamily="18" charset="0"/>
              </a:rPr>
              <a:t> is a constant, then</a:t>
            </a:r>
          </a:p>
          <a:p>
            <a:pPr eaLnBrk="1" hangingPunct="1">
              <a:spcBef>
                <a:spcPct val="50000"/>
              </a:spcBef>
            </a:pPr>
            <a:r>
              <a:rPr lang="en-US" sz="2400" b="0" dirty="0">
                <a:latin typeface="Times New Roman" pitchFamily="18" charset="0"/>
              </a:rPr>
              <a:t>E(</a:t>
            </a:r>
            <a:r>
              <a:rPr lang="en-US" sz="2400" b="0" i="1" dirty="0" err="1">
                <a:latin typeface="Times New Roman" pitchFamily="18" charset="0"/>
              </a:rPr>
              <a:t>a</a:t>
            </a:r>
            <a:r>
              <a:rPr lang="en-US" sz="2400" b="0" dirty="0" err="1">
                <a:latin typeface="Times New Roman" pitchFamily="18" charset="0"/>
              </a:rPr>
              <a:t>+</a:t>
            </a:r>
            <a:r>
              <a:rPr lang="en-US" sz="2400" b="0" i="1" dirty="0" err="1">
                <a:latin typeface="Times New Roman" pitchFamily="18" charset="0"/>
              </a:rPr>
              <a:t>x</a:t>
            </a:r>
            <a:r>
              <a:rPr lang="en-US" sz="2400" b="0" dirty="0">
                <a:latin typeface="Times New Roman" pitchFamily="18" charset="0"/>
              </a:rPr>
              <a:t>)=</a:t>
            </a:r>
            <a:r>
              <a:rPr lang="en-US" sz="2400" b="0" i="1" dirty="0" err="1">
                <a:latin typeface="Times New Roman" pitchFamily="18" charset="0"/>
              </a:rPr>
              <a:t>a</a:t>
            </a:r>
            <a:r>
              <a:rPr lang="en-US" sz="2400" b="0" dirty="0" err="1">
                <a:latin typeface="Times New Roman" pitchFamily="18" charset="0"/>
              </a:rPr>
              <a:t>+E</a:t>
            </a:r>
            <a:r>
              <a:rPr lang="en-US" sz="2400" b="0" dirty="0">
                <a:latin typeface="Times New Roman" pitchFamily="18" charset="0"/>
              </a:rPr>
              <a:t>(</a:t>
            </a:r>
            <a:r>
              <a:rPr lang="en-US" sz="2400" b="0" i="1" dirty="0">
                <a:latin typeface="Times New Roman" pitchFamily="18" charset="0"/>
              </a:rPr>
              <a:t>x</a:t>
            </a:r>
            <a:r>
              <a:rPr lang="en-US" sz="2400" b="0" dirty="0">
                <a:latin typeface="Times New Roman" pitchFamily="18" charset="0"/>
              </a:rPr>
              <a:t>)</a:t>
            </a:r>
          </a:p>
          <a:p>
            <a:pPr eaLnBrk="1" hangingPunct="1">
              <a:spcBef>
                <a:spcPct val="50000"/>
              </a:spcBef>
            </a:pPr>
            <a:r>
              <a:rPr lang="en-US" sz="2400" b="0" dirty="0">
                <a:latin typeface="Times New Roman" pitchFamily="18" charset="0"/>
              </a:rPr>
              <a:t>E(</a:t>
            </a:r>
            <a:r>
              <a:rPr lang="en-US" sz="2400" b="0" i="1" dirty="0">
                <a:latin typeface="Times New Roman" pitchFamily="18" charset="0"/>
              </a:rPr>
              <a:t>a</a:t>
            </a:r>
            <a:r>
              <a:rPr lang="en-US" sz="2400" b="0" dirty="0">
                <a:latin typeface="Times New Roman" pitchFamily="18" charset="0"/>
              </a:rPr>
              <a:t>*</a:t>
            </a:r>
            <a:r>
              <a:rPr lang="en-US" sz="2400" b="0" i="1" dirty="0">
                <a:latin typeface="Times New Roman" pitchFamily="18" charset="0"/>
              </a:rPr>
              <a:t>x</a:t>
            </a:r>
            <a:r>
              <a:rPr lang="en-US" sz="2400" b="0" dirty="0">
                <a:latin typeface="Times New Roman" pitchFamily="18" charset="0"/>
              </a:rPr>
              <a:t>)=</a:t>
            </a:r>
            <a:r>
              <a:rPr lang="en-US" sz="2400" b="0" i="1" dirty="0" err="1">
                <a:latin typeface="Times New Roman" pitchFamily="18" charset="0"/>
              </a:rPr>
              <a:t>a</a:t>
            </a:r>
            <a:r>
              <a:rPr lang="en-US" sz="2400" b="0" dirty="0" err="1">
                <a:latin typeface="Times New Roman" pitchFamily="18" charset="0"/>
              </a:rPr>
              <a:t>E</a:t>
            </a:r>
            <a:r>
              <a:rPr lang="en-US" sz="2400" b="0" dirty="0">
                <a:latin typeface="Times New Roman" pitchFamily="18" charset="0"/>
              </a:rPr>
              <a:t>(</a:t>
            </a:r>
            <a:r>
              <a:rPr lang="en-US" sz="2400" b="0" i="1" dirty="0">
                <a:latin typeface="Times New Roman" pitchFamily="18" charset="0"/>
              </a:rPr>
              <a:t>x</a:t>
            </a:r>
            <a:r>
              <a:rPr lang="en-US" sz="2400" b="0" dirty="0">
                <a:latin typeface="Times New Roman" pitchFamily="18" charset="0"/>
              </a:rPr>
              <a:t>)</a:t>
            </a:r>
          </a:p>
          <a:p>
            <a:pPr eaLnBrk="1" hangingPunct="1">
              <a:spcBef>
                <a:spcPct val="50000"/>
              </a:spcBef>
            </a:pPr>
            <a:r>
              <a:rPr lang="en-US" sz="2400" b="0" dirty="0">
                <a:latin typeface="Times New Roman" pitchFamily="18" charset="0"/>
              </a:rPr>
              <a:t>V(</a:t>
            </a:r>
            <a:r>
              <a:rPr lang="en-US" sz="2400" b="0" i="1" dirty="0" err="1">
                <a:latin typeface="Times New Roman" pitchFamily="18" charset="0"/>
              </a:rPr>
              <a:t>a</a:t>
            </a:r>
            <a:r>
              <a:rPr lang="en-US" sz="2400" b="0" dirty="0" err="1">
                <a:latin typeface="Times New Roman" pitchFamily="18" charset="0"/>
              </a:rPr>
              <a:t>+</a:t>
            </a:r>
            <a:r>
              <a:rPr lang="en-US" sz="2400" b="0" i="1" dirty="0" err="1">
                <a:latin typeface="Times New Roman" pitchFamily="18" charset="0"/>
              </a:rPr>
              <a:t>x</a:t>
            </a:r>
            <a:r>
              <a:rPr lang="en-US" sz="2400" b="0" dirty="0">
                <a:latin typeface="Times New Roman" pitchFamily="18" charset="0"/>
              </a:rPr>
              <a:t>)=V(</a:t>
            </a:r>
            <a:r>
              <a:rPr lang="en-US" sz="2400" b="0" i="1" dirty="0">
                <a:latin typeface="Times New Roman" pitchFamily="18" charset="0"/>
              </a:rPr>
              <a:t>x</a:t>
            </a:r>
            <a:r>
              <a:rPr lang="en-US" sz="2400" b="0" dirty="0">
                <a:latin typeface="Times New Roman" pitchFamily="18" charset="0"/>
              </a:rPr>
              <a:t>)</a:t>
            </a:r>
          </a:p>
          <a:p>
            <a:pPr eaLnBrk="1" hangingPunct="1">
              <a:spcBef>
                <a:spcPct val="50000"/>
              </a:spcBef>
            </a:pPr>
            <a:r>
              <a:rPr lang="en-US" sz="2400" b="0" dirty="0">
                <a:latin typeface="Times New Roman" pitchFamily="18" charset="0"/>
              </a:rPr>
              <a:t>V(</a:t>
            </a:r>
            <a:r>
              <a:rPr lang="en-US" sz="2400" b="0" i="1" dirty="0">
                <a:latin typeface="Times New Roman" pitchFamily="18" charset="0"/>
              </a:rPr>
              <a:t>a</a:t>
            </a:r>
            <a:r>
              <a:rPr lang="en-US" sz="2400" b="0" dirty="0">
                <a:latin typeface="Times New Roman" pitchFamily="18" charset="0"/>
              </a:rPr>
              <a:t>*</a:t>
            </a:r>
            <a:r>
              <a:rPr lang="en-US" sz="2400" b="0" i="1" dirty="0">
                <a:latin typeface="Times New Roman" pitchFamily="18" charset="0"/>
              </a:rPr>
              <a:t>x</a:t>
            </a:r>
            <a:r>
              <a:rPr lang="en-US" sz="2400" b="0" dirty="0">
                <a:latin typeface="Times New Roman" pitchFamily="18" charset="0"/>
              </a:rPr>
              <a:t>)=</a:t>
            </a:r>
            <a:r>
              <a:rPr lang="en-US" sz="2400" b="0" i="1" dirty="0">
                <a:latin typeface="Times New Roman" pitchFamily="18" charset="0"/>
              </a:rPr>
              <a:t>a</a:t>
            </a:r>
            <a:r>
              <a:rPr lang="en-US" sz="2400" b="0" baseline="30000" dirty="0">
                <a:latin typeface="Times New Roman" pitchFamily="18" charset="0"/>
              </a:rPr>
              <a:t>2</a:t>
            </a:r>
            <a:r>
              <a:rPr lang="en-US" sz="2400" b="0" dirty="0">
                <a:latin typeface="Times New Roman" pitchFamily="18" charset="0"/>
              </a:rPr>
              <a:t>V(</a:t>
            </a:r>
            <a:r>
              <a:rPr lang="en-US" sz="2400" b="0" i="1" dirty="0">
                <a:latin typeface="Times New Roman" pitchFamily="18" charset="0"/>
              </a:rPr>
              <a:t>x</a:t>
            </a:r>
            <a:r>
              <a:rPr lang="en-US" sz="2400" b="0" dirty="0">
                <a:latin typeface="Times New Roman" pitchFamily="18" charset="0"/>
              </a:rPr>
              <a:t>)</a:t>
            </a:r>
            <a:endParaRPr lang="en-US" sz="2400" b="0" baseline="30000" dirty="0">
              <a:latin typeface="Times New Roman" pitchFamily="18" charset="0"/>
            </a:endParaRPr>
          </a:p>
        </p:txBody>
      </p:sp>
      <p:sp>
        <p:nvSpPr>
          <p:cNvPr id="25604" name="Text Box 4"/>
          <p:cNvSpPr txBox="1">
            <a:spLocks noChangeArrowheads="1"/>
          </p:cNvSpPr>
          <p:nvPr/>
        </p:nvSpPr>
        <p:spPr bwMode="auto">
          <a:xfrm>
            <a:off x="1066800" y="3886200"/>
            <a:ext cx="7924800" cy="2100263"/>
          </a:xfrm>
          <a:prstGeom prst="rect">
            <a:avLst/>
          </a:prstGeom>
          <a:noFill/>
          <a:ln w="9525">
            <a:noFill/>
            <a:miter lim="800000"/>
            <a:headEnd/>
            <a:tailEnd/>
          </a:ln>
        </p:spPr>
        <p:txBody>
          <a:bodyPr>
            <a:spAutoFit/>
          </a:bodyPr>
          <a:lstStyle/>
          <a:p>
            <a:pPr eaLnBrk="1" hangingPunct="1">
              <a:spcBef>
                <a:spcPct val="50000"/>
              </a:spcBef>
            </a:pPr>
            <a:r>
              <a:rPr lang="en-US" sz="2400" b="0" dirty="0">
                <a:latin typeface="Times New Roman" pitchFamily="18" charset="0"/>
              </a:rPr>
              <a:t>If </a:t>
            </a:r>
            <a:r>
              <a:rPr lang="en-US" sz="2400" b="0" i="1" dirty="0">
                <a:latin typeface="Times New Roman" pitchFamily="18" charset="0"/>
              </a:rPr>
              <a:t>x</a:t>
            </a:r>
            <a:r>
              <a:rPr lang="en-US" sz="2400" b="0" baseline="-25000" dirty="0">
                <a:latin typeface="Times New Roman" pitchFamily="18" charset="0"/>
              </a:rPr>
              <a:t>1</a:t>
            </a:r>
            <a:r>
              <a:rPr lang="en-US" sz="2400" b="0" dirty="0">
                <a:latin typeface="Times New Roman" pitchFamily="18" charset="0"/>
              </a:rPr>
              <a:t>, </a:t>
            </a:r>
            <a:r>
              <a:rPr lang="en-US" sz="2400" b="0" i="1" dirty="0">
                <a:latin typeface="Times New Roman" pitchFamily="18" charset="0"/>
              </a:rPr>
              <a:t>x</a:t>
            </a:r>
            <a:r>
              <a:rPr lang="en-US" sz="2400" b="0" baseline="-25000" dirty="0">
                <a:latin typeface="Times New Roman" pitchFamily="18" charset="0"/>
              </a:rPr>
              <a:t>2</a:t>
            </a:r>
            <a:r>
              <a:rPr lang="en-US" sz="2400" b="0" dirty="0">
                <a:latin typeface="Times New Roman" pitchFamily="18" charset="0"/>
              </a:rPr>
              <a:t>, …, </a:t>
            </a:r>
            <a:r>
              <a:rPr lang="en-US" sz="2400" b="0" i="1" dirty="0" err="1">
                <a:latin typeface="Times New Roman" pitchFamily="18" charset="0"/>
              </a:rPr>
              <a:t>x</a:t>
            </a:r>
            <a:r>
              <a:rPr lang="en-US" sz="2400" b="0" baseline="-25000" dirty="0" err="1">
                <a:latin typeface="Times New Roman" pitchFamily="18" charset="0"/>
              </a:rPr>
              <a:t>n</a:t>
            </a:r>
            <a:r>
              <a:rPr lang="en-US" sz="2400" b="0" dirty="0">
                <a:latin typeface="Times New Roman" pitchFamily="18" charset="0"/>
              </a:rPr>
              <a:t> are random variables,</a:t>
            </a:r>
          </a:p>
          <a:p>
            <a:pPr eaLnBrk="1" hangingPunct="1">
              <a:spcBef>
                <a:spcPct val="50000"/>
              </a:spcBef>
            </a:pPr>
            <a:r>
              <a:rPr lang="en-US" sz="2400" b="0" dirty="0">
                <a:latin typeface="Times New Roman" pitchFamily="18" charset="0"/>
              </a:rPr>
              <a:t>E(</a:t>
            </a:r>
            <a:r>
              <a:rPr lang="en-US" sz="2400" b="0" i="1" dirty="0">
                <a:latin typeface="Times New Roman" pitchFamily="18" charset="0"/>
              </a:rPr>
              <a:t>x</a:t>
            </a:r>
            <a:r>
              <a:rPr lang="en-US" sz="2400" b="0" baseline="-25000" dirty="0">
                <a:latin typeface="Times New Roman" pitchFamily="18" charset="0"/>
              </a:rPr>
              <a:t>1</a:t>
            </a:r>
            <a:r>
              <a:rPr lang="en-US" sz="2400" b="0" dirty="0">
                <a:latin typeface="Times New Roman" pitchFamily="18" charset="0"/>
              </a:rPr>
              <a:t>+…+</a:t>
            </a:r>
            <a:r>
              <a:rPr lang="en-US" sz="2400" b="0" i="1" dirty="0" err="1">
                <a:latin typeface="Times New Roman" pitchFamily="18" charset="0"/>
              </a:rPr>
              <a:t>x</a:t>
            </a:r>
            <a:r>
              <a:rPr lang="en-US" sz="2400" b="0" baseline="-25000" dirty="0" err="1">
                <a:latin typeface="Times New Roman" pitchFamily="18" charset="0"/>
              </a:rPr>
              <a:t>n</a:t>
            </a:r>
            <a:r>
              <a:rPr lang="en-US" sz="2400" b="0" dirty="0">
                <a:latin typeface="Times New Roman" pitchFamily="18" charset="0"/>
              </a:rPr>
              <a:t>)=E(</a:t>
            </a:r>
            <a:r>
              <a:rPr lang="en-US" sz="2400" b="0" i="1" dirty="0">
                <a:latin typeface="Times New Roman" pitchFamily="18" charset="0"/>
              </a:rPr>
              <a:t>x</a:t>
            </a:r>
            <a:r>
              <a:rPr lang="en-US" sz="2400" b="0" baseline="-25000" dirty="0">
                <a:latin typeface="Times New Roman" pitchFamily="18" charset="0"/>
              </a:rPr>
              <a:t>1</a:t>
            </a:r>
            <a:r>
              <a:rPr lang="en-US" sz="2400" b="0" dirty="0">
                <a:latin typeface="Times New Roman" pitchFamily="18" charset="0"/>
              </a:rPr>
              <a:t>)+…+E(</a:t>
            </a:r>
            <a:r>
              <a:rPr lang="en-US" sz="2400" b="0" i="1" dirty="0" err="1">
                <a:latin typeface="Times New Roman" pitchFamily="18" charset="0"/>
              </a:rPr>
              <a:t>x</a:t>
            </a:r>
            <a:r>
              <a:rPr lang="en-US" sz="2400" b="0" baseline="-25000" dirty="0" err="1">
                <a:latin typeface="Times New Roman" pitchFamily="18" charset="0"/>
              </a:rPr>
              <a:t>n</a:t>
            </a:r>
            <a:r>
              <a:rPr lang="en-US" sz="2400" b="0" dirty="0">
                <a:latin typeface="Times New Roman" pitchFamily="18" charset="0"/>
              </a:rPr>
              <a:t>)</a:t>
            </a:r>
          </a:p>
          <a:p>
            <a:pPr eaLnBrk="1" hangingPunct="1">
              <a:spcBef>
                <a:spcPct val="50000"/>
              </a:spcBef>
            </a:pPr>
            <a:r>
              <a:rPr lang="en-US" sz="2400" b="0" dirty="0">
                <a:latin typeface="Times New Roman" pitchFamily="18" charset="0"/>
              </a:rPr>
              <a:t>If they are </a:t>
            </a:r>
            <a:r>
              <a:rPr lang="en-US" sz="2400" dirty="0">
                <a:solidFill>
                  <a:schemeClr val="hlink"/>
                </a:solidFill>
                <a:latin typeface="Times New Roman" pitchFamily="18" charset="0"/>
              </a:rPr>
              <a:t>mutually independent</a:t>
            </a:r>
            <a:r>
              <a:rPr lang="en-US" sz="2400" b="0" dirty="0">
                <a:latin typeface="Times New Roman" pitchFamily="18" charset="0"/>
              </a:rPr>
              <a:t>, and </a:t>
            </a:r>
            <a:r>
              <a:rPr lang="en-US" sz="2400" b="0" i="1" dirty="0">
                <a:latin typeface="Times New Roman" pitchFamily="18" charset="0"/>
              </a:rPr>
              <a:t>a</a:t>
            </a:r>
            <a:r>
              <a:rPr lang="en-US" sz="2400" b="0" i="1" baseline="-25000" dirty="0">
                <a:latin typeface="Times New Roman" pitchFamily="18" charset="0"/>
              </a:rPr>
              <a:t>1</a:t>
            </a:r>
            <a:r>
              <a:rPr lang="en-US" sz="2400" b="0" i="1" dirty="0">
                <a:latin typeface="Times New Roman" pitchFamily="18" charset="0"/>
              </a:rPr>
              <a:t>,…,a</a:t>
            </a:r>
            <a:r>
              <a:rPr lang="en-US" sz="2400" b="0" i="1" baseline="-25000" dirty="0">
                <a:latin typeface="Times New Roman" pitchFamily="18" charset="0"/>
              </a:rPr>
              <a:t>n</a:t>
            </a:r>
            <a:r>
              <a:rPr lang="en-US" sz="2400" b="0" dirty="0">
                <a:latin typeface="Times New Roman" pitchFamily="18" charset="0"/>
              </a:rPr>
              <a:t> are constants</a:t>
            </a:r>
          </a:p>
          <a:p>
            <a:pPr eaLnBrk="1" hangingPunct="1">
              <a:spcBef>
                <a:spcPct val="50000"/>
              </a:spcBef>
            </a:pPr>
            <a:r>
              <a:rPr lang="en-US" sz="2400" b="0" dirty="0">
                <a:latin typeface="Times New Roman" pitchFamily="18" charset="0"/>
              </a:rPr>
              <a:t>V(</a:t>
            </a:r>
            <a:r>
              <a:rPr lang="en-US" sz="2400" b="0" i="1" dirty="0">
                <a:latin typeface="Times New Roman" pitchFamily="18" charset="0"/>
              </a:rPr>
              <a:t>a</a:t>
            </a:r>
            <a:r>
              <a:rPr lang="en-US" sz="2400" b="0" i="1" baseline="-25000" dirty="0">
                <a:latin typeface="Times New Roman" pitchFamily="18" charset="0"/>
              </a:rPr>
              <a:t>1</a:t>
            </a:r>
            <a:r>
              <a:rPr lang="en-US" sz="2400" b="0" dirty="0">
                <a:latin typeface="Times New Roman" pitchFamily="18" charset="0"/>
              </a:rPr>
              <a:t>x</a:t>
            </a:r>
            <a:r>
              <a:rPr lang="en-US" sz="2400" b="0" baseline="-25000" dirty="0">
                <a:latin typeface="Times New Roman" pitchFamily="18" charset="0"/>
              </a:rPr>
              <a:t>1</a:t>
            </a:r>
            <a:r>
              <a:rPr lang="en-US" sz="2400" b="0" dirty="0">
                <a:latin typeface="Times New Roman" pitchFamily="18" charset="0"/>
              </a:rPr>
              <a:t>+…+ </a:t>
            </a:r>
            <a:r>
              <a:rPr lang="en-US" sz="2400" b="0" i="1" dirty="0" err="1">
                <a:latin typeface="Times New Roman" pitchFamily="18" charset="0"/>
              </a:rPr>
              <a:t>a</a:t>
            </a:r>
            <a:r>
              <a:rPr lang="en-US" sz="2400" b="0" i="1" baseline="-25000" dirty="0" err="1">
                <a:latin typeface="Times New Roman" pitchFamily="18" charset="0"/>
              </a:rPr>
              <a:t>n</a:t>
            </a:r>
            <a:r>
              <a:rPr lang="en-US" sz="2400" b="0" dirty="0" err="1">
                <a:latin typeface="Times New Roman" pitchFamily="18" charset="0"/>
              </a:rPr>
              <a:t>x</a:t>
            </a:r>
            <a:r>
              <a:rPr lang="en-US" sz="2400" b="0" baseline="-25000" dirty="0" err="1">
                <a:latin typeface="Times New Roman" pitchFamily="18" charset="0"/>
              </a:rPr>
              <a:t>n</a:t>
            </a:r>
            <a:r>
              <a:rPr lang="en-US" sz="2400" b="0" dirty="0">
                <a:latin typeface="Times New Roman" pitchFamily="18" charset="0"/>
              </a:rPr>
              <a:t>)=</a:t>
            </a:r>
            <a:r>
              <a:rPr lang="en-US" sz="2400" b="0" i="1" dirty="0">
                <a:latin typeface="Times New Roman" pitchFamily="18" charset="0"/>
              </a:rPr>
              <a:t>a</a:t>
            </a:r>
            <a:r>
              <a:rPr lang="en-US" sz="2400" b="0" i="1" baseline="-25000" dirty="0">
                <a:latin typeface="Times New Roman" pitchFamily="18" charset="0"/>
              </a:rPr>
              <a:t>1</a:t>
            </a:r>
            <a:r>
              <a:rPr lang="en-US" sz="2400" b="0" baseline="30000" dirty="0">
                <a:latin typeface="Times New Roman" pitchFamily="18" charset="0"/>
              </a:rPr>
              <a:t>2</a:t>
            </a:r>
            <a:r>
              <a:rPr lang="en-US" sz="2400" b="0" dirty="0">
                <a:latin typeface="Times New Roman" pitchFamily="18" charset="0"/>
              </a:rPr>
              <a:t>V(x</a:t>
            </a:r>
            <a:r>
              <a:rPr lang="en-US" sz="2400" b="0" baseline="-25000" dirty="0">
                <a:latin typeface="Times New Roman" pitchFamily="18" charset="0"/>
              </a:rPr>
              <a:t>1</a:t>
            </a:r>
            <a:r>
              <a:rPr lang="en-US" sz="2400" b="0" dirty="0">
                <a:latin typeface="Times New Roman" pitchFamily="18" charset="0"/>
              </a:rPr>
              <a:t>)+…+</a:t>
            </a:r>
            <a:r>
              <a:rPr lang="en-US" sz="2400" b="0" i="1" dirty="0">
                <a:latin typeface="Times New Roman" pitchFamily="18" charset="0"/>
              </a:rPr>
              <a:t>a</a:t>
            </a:r>
            <a:r>
              <a:rPr lang="en-US" sz="2400" b="0" i="1" baseline="-25000" dirty="0">
                <a:latin typeface="Times New Roman" pitchFamily="18" charset="0"/>
              </a:rPr>
              <a:t>n</a:t>
            </a:r>
            <a:r>
              <a:rPr lang="en-US" sz="2400" b="0" baseline="30000" dirty="0">
                <a:latin typeface="Times New Roman" pitchFamily="18" charset="0"/>
              </a:rPr>
              <a:t>2</a:t>
            </a:r>
            <a:r>
              <a:rPr lang="en-US" sz="2400" b="0" dirty="0">
                <a:latin typeface="Times New Roman" pitchFamily="18" charset="0"/>
              </a:rPr>
              <a:t>V(</a:t>
            </a:r>
            <a:r>
              <a:rPr lang="en-US" sz="2400" b="0" dirty="0" err="1">
                <a:latin typeface="Times New Roman" pitchFamily="18" charset="0"/>
              </a:rPr>
              <a:t>x</a:t>
            </a:r>
            <a:r>
              <a:rPr lang="en-US" sz="2400" b="0" baseline="-25000" dirty="0" err="1">
                <a:latin typeface="Times New Roman" pitchFamily="18" charset="0"/>
              </a:rPr>
              <a:t>n</a:t>
            </a:r>
            <a:r>
              <a:rPr lang="en-US" sz="2400" b="0" dirty="0">
                <a:latin typeface="Times New Roman" pitchFamily="18" charset="0"/>
              </a:rPr>
              <a:t>)</a:t>
            </a:r>
          </a:p>
        </p:txBody>
      </p:sp>
      <p:sp>
        <p:nvSpPr>
          <p:cNvPr id="25605" name="Rectangle 5"/>
          <p:cNvSpPr>
            <a:spLocks noChangeArrowheads="1"/>
          </p:cNvSpPr>
          <p:nvPr/>
        </p:nvSpPr>
        <p:spPr bwMode="auto">
          <a:xfrm>
            <a:off x="1066800" y="4419600"/>
            <a:ext cx="3886200" cy="533400"/>
          </a:xfrm>
          <a:prstGeom prst="rect">
            <a:avLst/>
          </a:prstGeom>
          <a:noFill/>
          <a:ln w="38100">
            <a:solidFill>
              <a:schemeClr val="hlink"/>
            </a:solidFill>
            <a:miter lim="800000"/>
            <a:headEnd/>
            <a:tailEnd/>
          </a:ln>
        </p:spPr>
        <p:txBody>
          <a:bodyPr wrap="none" anchor="ctr"/>
          <a:lstStyle/>
          <a:p>
            <a:endParaRPr lang="en-US"/>
          </a:p>
        </p:txBody>
      </p:sp>
      <p:sp>
        <p:nvSpPr>
          <p:cNvPr id="25606" name="Rectangle 6"/>
          <p:cNvSpPr>
            <a:spLocks noChangeArrowheads="1"/>
          </p:cNvSpPr>
          <p:nvPr/>
        </p:nvSpPr>
        <p:spPr bwMode="auto">
          <a:xfrm>
            <a:off x="1066800" y="5486400"/>
            <a:ext cx="5257800" cy="533400"/>
          </a:xfrm>
          <a:prstGeom prst="rect">
            <a:avLst/>
          </a:prstGeom>
          <a:noFill/>
          <a:ln w="38100">
            <a:solidFill>
              <a:schemeClr val="hlink"/>
            </a:solidFill>
            <a:miter lim="800000"/>
            <a:headEnd/>
            <a:tailEnd/>
          </a:ln>
        </p:spPr>
        <p:txBody>
          <a:bodyPr wrap="none" anchor="ctr"/>
          <a:lstStyle/>
          <a:p>
            <a:endParaRPr lang="en-US"/>
          </a:p>
        </p:txBody>
      </p:sp>
      <p:sp>
        <p:nvSpPr>
          <p:cNvPr id="25607" name="Rectangle 7"/>
          <p:cNvSpPr>
            <a:spLocks noChangeArrowheads="1"/>
          </p:cNvSpPr>
          <p:nvPr/>
        </p:nvSpPr>
        <p:spPr bwMode="auto">
          <a:xfrm>
            <a:off x="1066800" y="3276600"/>
            <a:ext cx="2362200" cy="533400"/>
          </a:xfrm>
          <a:prstGeom prst="rect">
            <a:avLst/>
          </a:prstGeom>
          <a:noFill/>
          <a:ln w="38100">
            <a:solidFill>
              <a:schemeClr val="hlink"/>
            </a:solidFill>
            <a:miter lim="800000"/>
            <a:headEnd/>
            <a:tailEnd/>
          </a:ln>
        </p:spPr>
        <p:txBody>
          <a:bodyPr wrap="none" anchor="ctr"/>
          <a:lstStyle/>
          <a:p>
            <a:endParaRPr lang="en-US"/>
          </a:p>
        </p:txBody>
      </p:sp>
      <p:sp>
        <p:nvSpPr>
          <p:cNvPr id="2" name="灯片编号占位符 1"/>
          <p:cNvSpPr>
            <a:spLocks noGrp="1"/>
          </p:cNvSpPr>
          <p:nvPr>
            <p:ph type="sldNum" sz="quarter" idx="12"/>
          </p:nvPr>
        </p:nvSpPr>
        <p:spPr/>
        <p:txBody>
          <a:bodyPr/>
          <a:lstStyle/>
          <a:p>
            <a:fld id="{B8A1431F-6CAE-4ABA-8CBC-911CCEEEC10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1423194" y="76200"/>
            <a:ext cx="7772400" cy="1143000"/>
          </a:xfrm>
          <a:noFill/>
        </p:spPr>
        <p:txBody>
          <a:bodyPr/>
          <a:lstStyle/>
          <a:p>
            <a:r>
              <a:rPr lang="en-US" dirty="0" smtClean="0"/>
              <a:t>INTERRELATIONSHIPS BETWEEN DISTRIBUTIONS</a:t>
            </a:r>
            <a:br>
              <a:rPr lang="en-US" dirty="0" smtClean="0"/>
            </a:br>
            <a:r>
              <a:rPr lang="en-US" sz="1800" dirty="0" smtClean="0"/>
              <a:t> </a:t>
            </a:r>
          </a:p>
        </p:txBody>
      </p:sp>
      <p:sp>
        <p:nvSpPr>
          <p:cNvPr id="7174" name="Text Box 3"/>
          <p:cNvSpPr txBox="1">
            <a:spLocks noChangeArrowheads="1"/>
          </p:cNvSpPr>
          <p:nvPr/>
        </p:nvSpPr>
        <p:spPr bwMode="auto">
          <a:xfrm>
            <a:off x="4768850" y="1668463"/>
            <a:ext cx="1593850" cy="517525"/>
          </a:xfrm>
          <a:prstGeom prst="rect">
            <a:avLst/>
          </a:prstGeom>
          <a:noFill/>
          <a:ln w="12700">
            <a:noFill/>
            <a:miter lim="800000"/>
            <a:headEnd/>
            <a:tailEnd/>
          </a:ln>
        </p:spPr>
        <p:txBody>
          <a:bodyPr wrap="none">
            <a:spAutoFit/>
          </a:bodyPr>
          <a:lstStyle/>
          <a:p>
            <a:r>
              <a:rPr lang="en-US" sz="1400" b="0"/>
              <a:t>N: population size</a:t>
            </a:r>
          </a:p>
          <a:p>
            <a:r>
              <a:rPr lang="en-US" sz="1400" b="0"/>
              <a:t>n:sample size</a:t>
            </a:r>
          </a:p>
        </p:txBody>
      </p:sp>
      <p:sp>
        <p:nvSpPr>
          <p:cNvPr id="7175" name="Text Box 4"/>
          <p:cNvSpPr txBox="1">
            <a:spLocks noChangeArrowheads="1"/>
          </p:cNvSpPr>
          <p:nvPr/>
        </p:nvSpPr>
        <p:spPr bwMode="auto">
          <a:xfrm>
            <a:off x="574675" y="1546225"/>
            <a:ext cx="2446338" cy="730250"/>
          </a:xfrm>
          <a:prstGeom prst="rect">
            <a:avLst/>
          </a:prstGeom>
          <a:noFill/>
          <a:ln w="12700">
            <a:noFill/>
            <a:miter lim="800000"/>
            <a:headEnd/>
            <a:tailEnd/>
          </a:ln>
        </p:spPr>
        <p:txBody>
          <a:bodyPr>
            <a:spAutoFit/>
          </a:bodyPr>
          <a:lstStyle/>
          <a:p>
            <a:r>
              <a:rPr lang="en-US" sz="1400"/>
              <a:t>Sampling without replacement</a:t>
            </a:r>
          </a:p>
          <a:p>
            <a:r>
              <a:rPr lang="en-US" sz="1400"/>
              <a:t>in finite population </a:t>
            </a:r>
          </a:p>
        </p:txBody>
      </p:sp>
      <p:sp>
        <p:nvSpPr>
          <p:cNvPr id="7176" name="Text Box 5"/>
          <p:cNvSpPr txBox="1">
            <a:spLocks noChangeArrowheads="1"/>
          </p:cNvSpPr>
          <p:nvPr/>
        </p:nvSpPr>
        <p:spPr bwMode="auto">
          <a:xfrm>
            <a:off x="236538" y="2708275"/>
            <a:ext cx="2373312" cy="942975"/>
          </a:xfrm>
          <a:prstGeom prst="rect">
            <a:avLst/>
          </a:prstGeom>
          <a:noFill/>
          <a:ln w="12700">
            <a:noFill/>
            <a:miter lim="800000"/>
            <a:headEnd/>
            <a:tailEnd/>
          </a:ln>
        </p:spPr>
        <p:txBody>
          <a:bodyPr>
            <a:spAutoFit/>
          </a:bodyPr>
          <a:lstStyle/>
          <a:p>
            <a:r>
              <a:rPr lang="en-US" sz="1400"/>
              <a:t>The sum of a sequence of n Bernoulli trials in infinite population with probability of success p </a:t>
            </a:r>
          </a:p>
        </p:txBody>
      </p:sp>
      <p:sp>
        <p:nvSpPr>
          <p:cNvPr id="7177" name="Text Box 6"/>
          <p:cNvSpPr txBox="1">
            <a:spLocks noChangeArrowheads="1"/>
          </p:cNvSpPr>
          <p:nvPr/>
        </p:nvSpPr>
        <p:spPr bwMode="auto">
          <a:xfrm>
            <a:off x="371475" y="3889375"/>
            <a:ext cx="1914525" cy="517525"/>
          </a:xfrm>
          <a:prstGeom prst="rect">
            <a:avLst/>
          </a:prstGeom>
          <a:noFill/>
          <a:ln w="12700">
            <a:noFill/>
            <a:miter lim="800000"/>
            <a:headEnd/>
            <a:tailEnd/>
          </a:ln>
        </p:spPr>
        <p:txBody>
          <a:bodyPr>
            <a:spAutoFit/>
          </a:bodyPr>
          <a:lstStyle/>
          <a:p>
            <a:r>
              <a:rPr lang="en-US" sz="1400"/>
              <a:t>Number of defects per unit</a:t>
            </a:r>
          </a:p>
        </p:txBody>
      </p:sp>
      <p:sp>
        <p:nvSpPr>
          <p:cNvPr id="7178" name="Rectangle 7"/>
          <p:cNvSpPr>
            <a:spLocks noChangeArrowheads="1"/>
          </p:cNvSpPr>
          <p:nvPr/>
        </p:nvSpPr>
        <p:spPr bwMode="auto">
          <a:xfrm>
            <a:off x="3895725" y="5262563"/>
            <a:ext cx="198438" cy="244475"/>
          </a:xfrm>
          <a:prstGeom prst="rect">
            <a:avLst/>
          </a:prstGeom>
          <a:solidFill>
            <a:schemeClr val="bg1"/>
          </a:solidFill>
          <a:ln w="12700">
            <a:noFill/>
            <a:miter lim="800000"/>
            <a:headEnd/>
            <a:tailEnd/>
          </a:ln>
        </p:spPr>
        <p:txBody>
          <a:bodyPr wrap="none" anchor="ctr"/>
          <a:lstStyle/>
          <a:p>
            <a:pPr algn="ctr"/>
            <a:endParaRPr lang="en-US" b="0"/>
          </a:p>
        </p:txBody>
      </p:sp>
      <p:sp>
        <p:nvSpPr>
          <p:cNvPr id="7179" name="Rectangle 8"/>
          <p:cNvSpPr>
            <a:spLocks noChangeArrowheads="1"/>
          </p:cNvSpPr>
          <p:nvPr/>
        </p:nvSpPr>
        <p:spPr bwMode="auto">
          <a:xfrm>
            <a:off x="3568700" y="5311775"/>
            <a:ext cx="200025" cy="179388"/>
          </a:xfrm>
          <a:prstGeom prst="rect">
            <a:avLst/>
          </a:prstGeom>
          <a:solidFill>
            <a:schemeClr val="bg1"/>
          </a:solidFill>
          <a:ln w="12700">
            <a:noFill/>
            <a:miter lim="800000"/>
            <a:headEnd/>
            <a:tailEnd/>
          </a:ln>
        </p:spPr>
        <p:txBody>
          <a:bodyPr wrap="none" anchor="ctr"/>
          <a:lstStyle/>
          <a:p>
            <a:pPr algn="ctr"/>
            <a:endParaRPr lang="en-US" b="0"/>
          </a:p>
        </p:txBody>
      </p:sp>
      <p:sp>
        <p:nvSpPr>
          <p:cNvPr id="7180" name="Text Box 9"/>
          <p:cNvSpPr txBox="1">
            <a:spLocks noChangeArrowheads="1"/>
          </p:cNvSpPr>
          <p:nvPr/>
        </p:nvSpPr>
        <p:spPr bwMode="auto">
          <a:xfrm>
            <a:off x="3743325" y="2474913"/>
            <a:ext cx="857250" cy="304800"/>
          </a:xfrm>
          <a:prstGeom prst="rect">
            <a:avLst/>
          </a:prstGeom>
          <a:noFill/>
          <a:ln w="12700">
            <a:noFill/>
            <a:miter lim="800000"/>
            <a:headEnd/>
            <a:tailEnd/>
          </a:ln>
        </p:spPr>
        <p:txBody>
          <a:bodyPr wrap="none">
            <a:spAutoFit/>
          </a:bodyPr>
          <a:lstStyle/>
          <a:p>
            <a:r>
              <a:rPr lang="en-US" sz="1400" b="0">
                <a:latin typeface="Times New Roman" pitchFamily="18" charset="0"/>
              </a:rPr>
              <a:t>p=D/N, n</a:t>
            </a:r>
          </a:p>
        </p:txBody>
      </p:sp>
      <p:sp>
        <p:nvSpPr>
          <p:cNvPr id="7182" name="Rectangle 11"/>
          <p:cNvSpPr>
            <a:spLocks noChangeArrowheads="1"/>
          </p:cNvSpPr>
          <p:nvPr/>
        </p:nvSpPr>
        <p:spPr bwMode="auto">
          <a:xfrm>
            <a:off x="3062288" y="3981450"/>
            <a:ext cx="1254125" cy="598488"/>
          </a:xfrm>
          <a:prstGeom prst="rect">
            <a:avLst/>
          </a:prstGeom>
          <a:solidFill>
            <a:schemeClr val="bg1"/>
          </a:solidFill>
          <a:ln w="12700">
            <a:solidFill>
              <a:schemeClr val="tx1"/>
            </a:solidFill>
            <a:miter lim="800000"/>
            <a:headEnd/>
            <a:tailEnd/>
          </a:ln>
        </p:spPr>
        <p:txBody>
          <a:bodyPr wrap="none" anchor="ctr"/>
          <a:lstStyle/>
          <a:p>
            <a:pPr algn="ctr"/>
            <a:r>
              <a:rPr lang="en-US" sz="1400" b="0">
                <a:latin typeface="Times New Roman" pitchFamily="18" charset="0"/>
                <a:sym typeface="Symbol" pitchFamily="18" charset="2"/>
              </a:rPr>
              <a:t>Poisson</a:t>
            </a:r>
          </a:p>
          <a:p>
            <a:pPr algn="ctr"/>
            <a:r>
              <a:rPr lang="en-US" sz="1400" b="0">
                <a:latin typeface="Times New Roman" pitchFamily="18" charset="0"/>
                <a:sym typeface="Symbol" pitchFamily="18" charset="2"/>
              </a:rPr>
              <a:t>if </a:t>
            </a:r>
            <a:r>
              <a:rPr lang="en-US" sz="1400" b="0">
                <a:sym typeface="Symbol" pitchFamily="18" charset="2"/>
              </a:rPr>
              <a:t> </a:t>
            </a:r>
            <a:r>
              <a:rPr lang="en-US" sz="1400" b="0">
                <a:latin typeface="Times New Roman" pitchFamily="18" charset="0"/>
                <a:sym typeface="Symbol" pitchFamily="18" charset="2"/>
              </a:rPr>
              <a:t>15</a:t>
            </a:r>
            <a:endParaRPr lang="en-US" sz="1400" b="0">
              <a:sym typeface="Symbol" pitchFamily="18" charset="2"/>
            </a:endParaRPr>
          </a:p>
        </p:txBody>
      </p:sp>
      <p:sp>
        <p:nvSpPr>
          <p:cNvPr id="7183" name="Text Box 12"/>
          <p:cNvSpPr txBox="1">
            <a:spLocks noChangeArrowheads="1"/>
          </p:cNvSpPr>
          <p:nvPr/>
        </p:nvSpPr>
        <p:spPr bwMode="auto">
          <a:xfrm>
            <a:off x="3641725" y="4737100"/>
            <a:ext cx="1055688" cy="304800"/>
          </a:xfrm>
          <a:prstGeom prst="rect">
            <a:avLst/>
          </a:prstGeom>
          <a:noFill/>
          <a:ln w="12700">
            <a:noFill/>
            <a:miter lim="800000"/>
            <a:headEnd/>
            <a:tailEnd/>
          </a:ln>
        </p:spPr>
        <p:txBody>
          <a:bodyPr wrap="none">
            <a:spAutoFit/>
          </a:bodyPr>
          <a:lstStyle/>
          <a:p>
            <a:r>
              <a:rPr lang="en-US" sz="1400" b="0">
                <a:sym typeface="Symbol" pitchFamily="18" charset="2"/>
              </a:rPr>
              <a:t>= </a:t>
            </a:r>
            <a:r>
              <a:rPr lang="en-US" sz="1400" b="0">
                <a:latin typeface="Times New Roman" pitchFamily="18" charset="0"/>
                <a:sym typeface="Symbol" pitchFamily="18" charset="2"/>
              </a:rPr>
              <a:t></a:t>
            </a:r>
            <a:r>
              <a:rPr lang="en-US" sz="1400" b="0">
                <a:sym typeface="Symbol" pitchFamily="18" charset="2"/>
              </a:rPr>
              <a:t>, </a:t>
            </a:r>
            <a:r>
              <a:rPr lang="en-US" sz="1400" b="0" baseline="30000">
                <a:sym typeface="Symbol" pitchFamily="18" charset="2"/>
              </a:rPr>
              <a:t>2</a:t>
            </a:r>
            <a:r>
              <a:rPr lang="en-US" sz="1400" b="0">
                <a:sym typeface="Symbol" pitchFamily="18" charset="2"/>
              </a:rPr>
              <a:t>= </a:t>
            </a:r>
            <a:r>
              <a:rPr lang="en-US" sz="1400" b="0">
                <a:latin typeface="Times New Roman" pitchFamily="18" charset="0"/>
                <a:sym typeface="Symbol" pitchFamily="18" charset="2"/>
              </a:rPr>
              <a:t></a:t>
            </a:r>
          </a:p>
        </p:txBody>
      </p:sp>
      <p:sp>
        <p:nvSpPr>
          <p:cNvPr id="7184" name="Line 13"/>
          <p:cNvSpPr>
            <a:spLocks noChangeShapeType="1"/>
          </p:cNvSpPr>
          <p:nvPr/>
        </p:nvSpPr>
        <p:spPr bwMode="auto">
          <a:xfrm flipV="1">
            <a:off x="1905000" y="1905000"/>
            <a:ext cx="971550" cy="0"/>
          </a:xfrm>
          <a:prstGeom prst="line">
            <a:avLst/>
          </a:prstGeom>
          <a:noFill/>
          <a:ln w="12700">
            <a:solidFill>
              <a:schemeClr val="tx1"/>
            </a:solidFill>
            <a:round/>
            <a:headEnd/>
            <a:tailEnd type="triangle" w="med" len="med"/>
          </a:ln>
        </p:spPr>
        <p:txBody>
          <a:bodyPr wrap="none" anchor="ctr"/>
          <a:lstStyle/>
          <a:p>
            <a:endParaRPr lang="en-US"/>
          </a:p>
        </p:txBody>
      </p:sp>
      <p:sp>
        <p:nvSpPr>
          <p:cNvPr id="7185" name="Line 14"/>
          <p:cNvSpPr>
            <a:spLocks noChangeShapeType="1"/>
          </p:cNvSpPr>
          <p:nvPr/>
        </p:nvSpPr>
        <p:spPr bwMode="auto">
          <a:xfrm flipV="1">
            <a:off x="2228850" y="3124200"/>
            <a:ext cx="438150" cy="0"/>
          </a:xfrm>
          <a:prstGeom prst="line">
            <a:avLst/>
          </a:prstGeom>
          <a:noFill/>
          <a:ln w="12700">
            <a:solidFill>
              <a:schemeClr val="tx1"/>
            </a:solidFill>
            <a:round/>
            <a:headEnd/>
            <a:tailEnd type="triangle" w="med" len="med"/>
          </a:ln>
        </p:spPr>
        <p:txBody>
          <a:bodyPr wrap="none" anchor="ctr"/>
          <a:lstStyle/>
          <a:p>
            <a:endParaRPr lang="en-US"/>
          </a:p>
        </p:txBody>
      </p:sp>
      <p:sp>
        <p:nvSpPr>
          <p:cNvPr id="7186" name="Text Box 15"/>
          <p:cNvSpPr txBox="1">
            <a:spLocks noChangeArrowheads="1"/>
          </p:cNvSpPr>
          <p:nvPr/>
        </p:nvSpPr>
        <p:spPr bwMode="auto">
          <a:xfrm>
            <a:off x="4972050" y="3522663"/>
            <a:ext cx="2274888" cy="579437"/>
          </a:xfrm>
          <a:prstGeom prst="rect">
            <a:avLst/>
          </a:prstGeom>
          <a:noFill/>
          <a:ln w="12700">
            <a:noFill/>
            <a:miter lim="800000"/>
            <a:headEnd/>
            <a:tailEnd/>
          </a:ln>
        </p:spPr>
        <p:txBody>
          <a:bodyPr wrap="none">
            <a:spAutoFit/>
          </a:bodyPr>
          <a:lstStyle/>
          <a:p>
            <a:r>
              <a:rPr lang="en-US" sz="1400" b="0">
                <a:sym typeface="Symbol" pitchFamily="18" charset="2"/>
              </a:rPr>
              <a:t>If np&gt;10 and 0.1 </a:t>
            </a:r>
            <a:r>
              <a:rPr lang="en-US" b="0">
                <a:sym typeface="Symbol" pitchFamily="18" charset="2"/>
              </a:rPr>
              <a:t>≤</a:t>
            </a:r>
            <a:r>
              <a:rPr lang="en-US">
                <a:sym typeface="Symbol" pitchFamily="18" charset="2"/>
              </a:rPr>
              <a:t> </a:t>
            </a:r>
            <a:r>
              <a:rPr lang="en-US" sz="1400" b="0">
                <a:cs typeface="Arial" charset="0"/>
                <a:sym typeface="Symbol" pitchFamily="18" charset="2"/>
              </a:rPr>
              <a:t>p </a:t>
            </a:r>
            <a:r>
              <a:rPr lang="en-US" b="0">
                <a:sym typeface="Symbol" pitchFamily="18" charset="2"/>
              </a:rPr>
              <a:t>≤</a:t>
            </a:r>
            <a:r>
              <a:rPr lang="en-US" sz="1400" b="0">
                <a:sym typeface="Symbol" pitchFamily="18" charset="2"/>
              </a:rPr>
              <a:t> 0.9</a:t>
            </a:r>
          </a:p>
          <a:p>
            <a:r>
              <a:rPr lang="en-US" sz="1400" b="0">
                <a:sym typeface="Symbol" pitchFamily="18" charset="2"/>
              </a:rPr>
              <a:t>=np, </a:t>
            </a:r>
            <a:r>
              <a:rPr lang="en-US" sz="1400" b="0" baseline="30000">
                <a:sym typeface="Symbol" pitchFamily="18" charset="2"/>
              </a:rPr>
              <a:t>2</a:t>
            </a:r>
            <a:r>
              <a:rPr lang="en-US" sz="1400" b="0">
                <a:sym typeface="Symbol" pitchFamily="18" charset="2"/>
              </a:rPr>
              <a:t>=np(1-p)</a:t>
            </a:r>
          </a:p>
        </p:txBody>
      </p:sp>
      <p:grpSp>
        <p:nvGrpSpPr>
          <p:cNvPr id="2" name="Group 16"/>
          <p:cNvGrpSpPr>
            <a:grpSpLocks/>
          </p:cNvGrpSpPr>
          <p:nvPr/>
        </p:nvGrpSpPr>
        <p:grpSpPr bwMode="auto">
          <a:xfrm>
            <a:off x="4911725" y="4191000"/>
            <a:ext cx="4117975" cy="2127250"/>
            <a:chOff x="0" y="2792"/>
            <a:chExt cx="2594" cy="1340"/>
          </a:xfrm>
        </p:grpSpPr>
        <p:sp>
          <p:nvSpPr>
            <p:cNvPr id="7200" name="Text Box 17"/>
            <p:cNvSpPr txBox="1">
              <a:spLocks noChangeArrowheads="1"/>
            </p:cNvSpPr>
            <p:nvPr/>
          </p:nvSpPr>
          <p:spPr bwMode="auto">
            <a:xfrm>
              <a:off x="998" y="3155"/>
              <a:ext cx="116" cy="231"/>
            </a:xfrm>
            <a:prstGeom prst="rect">
              <a:avLst/>
            </a:prstGeom>
            <a:noFill/>
            <a:ln w="12700">
              <a:noFill/>
              <a:miter lim="800000"/>
              <a:headEnd/>
              <a:tailEnd/>
            </a:ln>
          </p:spPr>
          <p:txBody>
            <a:bodyPr wrap="none">
              <a:spAutoFit/>
            </a:bodyPr>
            <a:lstStyle/>
            <a:p>
              <a:endParaRPr lang="en-US"/>
            </a:p>
          </p:txBody>
        </p:sp>
        <p:graphicFrame>
          <p:nvGraphicFramePr>
            <p:cNvPr id="7170" name="Object 2"/>
            <p:cNvGraphicFramePr>
              <a:graphicFrameLocks noChangeAspect="1"/>
            </p:cNvGraphicFramePr>
            <p:nvPr/>
          </p:nvGraphicFramePr>
          <p:xfrm>
            <a:off x="0" y="2792"/>
            <a:ext cx="2322" cy="404"/>
          </p:xfrm>
          <a:graphic>
            <a:graphicData uri="http://schemas.openxmlformats.org/presentationml/2006/ole">
              <mc:AlternateContent xmlns:mc="http://schemas.openxmlformats.org/markup-compatibility/2006">
                <mc:Choice xmlns:v="urn:schemas-microsoft-com:vml" Requires="v">
                  <p:oleObj spid="_x0000_s90537" name="Equation" r:id="rId4" imgW="2844720" imgH="507960" progId="Equation.3">
                    <p:embed/>
                  </p:oleObj>
                </mc:Choice>
                <mc:Fallback>
                  <p:oleObj name="Equation" r:id="rId4" imgW="2844720" imgH="5079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92"/>
                          <a:ext cx="2322" cy="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0" y="3320"/>
            <a:ext cx="2433" cy="392"/>
          </p:xfrm>
          <a:graphic>
            <a:graphicData uri="http://schemas.openxmlformats.org/presentationml/2006/ole">
              <mc:AlternateContent xmlns:mc="http://schemas.openxmlformats.org/markup-compatibility/2006">
                <mc:Choice xmlns:v="urn:schemas-microsoft-com:vml" Requires="v">
                  <p:oleObj spid="_x0000_s90538" name="Equation" r:id="rId6" imgW="3060360" imgH="507960" progId="Equation.3">
                    <p:embed/>
                  </p:oleObj>
                </mc:Choice>
                <mc:Fallback>
                  <p:oleObj name="Equation" r:id="rId6" imgW="3060360" imgH="50796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20"/>
                          <a:ext cx="2433" cy="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4"/>
            <p:cNvGraphicFramePr>
              <a:graphicFrameLocks noChangeAspect="1"/>
            </p:cNvGraphicFramePr>
            <p:nvPr/>
          </p:nvGraphicFramePr>
          <p:xfrm>
            <a:off x="0" y="3740"/>
            <a:ext cx="2594" cy="392"/>
          </p:xfrm>
          <a:graphic>
            <a:graphicData uri="http://schemas.openxmlformats.org/presentationml/2006/ole">
              <mc:AlternateContent xmlns:mc="http://schemas.openxmlformats.org/markup-compatibility/2006">
                <mc:Choice xmlns:v="urn:schemas-microsoft-com:vml" Requires="v">
                  <p:oleObj spid="_x0000_s90539" name="Equation" r:id="rId8" imgW="3263760" imgH="507960" progId="Equation.3">
                    <p:embed/>
                  </p:oleObj>
                </mc:Choice>
                <mc:Fallback>
                  <p:oleObj name="Equation" r:id="rId8" imgW="3263760" imgH="50796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740"/>
                          <a:ext cx="2594" cy="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88" name="Line 21"/>
          <p:cNvSpPr>
            <a:spLocks noChangeShapeType="1"/>
          </p:cNvSpPr>
          <p:nvPr/>
        </p:nvSpPr>
        <p:spPr bwMode="auto">
          <a:xfrm>
            <a:off x="3695700" y="2324100"/>
            <a:ext cx="0" cy="514350"/>
          </a:xfrm>
          <a:prstGeom prst="line">
            <a:avLst/>
          </a:prstGeom>
          <a:noFill/>
          <a:ln w="12700">
            <a:solidFill>
              <a:schemeClr val="tx1"/>
            </a:solidFill>
            <a:round/>
            <a:headEnd/>
            <a:tailEnd type="triangle" w="med" len="med"/>
          </a:ln>
        </p:spPr>
        <p:txBody>
          <a:bodyPr wrap="none" anchor="ctr"/>
          <a:lstStyle/>
          <a:p>
            <a:endParaRPr lang="en-US"/>
          </a:p>
        </p:txBody>
      </p:sp>
      <p:sp>
        <p:nvSpPr>
          <p:cNvPr id="7189" name="Line 22"/>
          <p:cNvSpPr>
            <a:spLocks noChangeShapeType="1"/>
          </p:cNvSpPr>
          <p:nvPr/>
        </p:nvSpPr>
        <p:spPr bwMode="auto">
          <a:xfrm>
            <a:off x="3695700" y="3352800"/>
            <a:ext cx="0" cy="628650"/>
          </a:xfrm>
          <a:prstGeom prst="line">
            <a:avLst/>
          </a:prstGeom>
          <a:noFill/>
          <a:ln w="12700">
            <a:solidFill>
              <a:schemeClr val="tx1"/>
            </a:solidFill>
            <a:round/>
            <a:headEnd/>
            <a:tailEnd type="triangle" w="med" len="med"/>
          </a:ln>
        </p:spPr>
        <p:txBody>
          <a:bodyPr wrap="none" anchor="ctr"/>
          <a:lstStyle/>
          <a:p>
            <a:endParaRPr lang="en-US"/>
          </a:p>
        </p:txBody>
      </p:sp>
      <p:sp>
        <p:nvSpPr>
          <p:cNvPr id="7190" name="Rectangle 23"/>
          <p:cNvSpPr>
            <a:spLocks noChangeArrowheads="1"/>
          </p:cNvSpPr>
          <p:nvPr/>
        </p:nvSpPr>
        <p:spPr bwMode="auto">
          <a:xfrm>
            <a:off x="3081338" y="5224463"/>
            <a:ext cx="1177925" cy="503237"/>
          </a:xfrm>
          <a:prstGeom prst="rect">
            <a:avLst/>
          </a:prstGeom>
          <a:solidFill>
            <a:schemeClr val="bg1"/>
          </a:solidFill>
          <a:ln w="12700">
            <a:solidFill>
              <a:schemeClr val="tx1"/>
            </a:solidFill>
            <a:miter lim="800000"/>
            <a:headEnd/>
            <a:tailEnd/>
          </a:ln>
        </p:spPr>
        <p:txBody>
          <a:bodyPr wrap="none" anchor="ctr"/>
          <a:lstStyle/>
          <a:p>
            <a:pPr algn="ctr"/>
            <a:r>
              <a:rPr lang="en-US" sz="1400" b="0">
                <a:latin typeface="Times New Roman" pitchFamily="18" charset="0"/>
                <a:sym typeface="Symbol" pitchFamily="18" charset="2"/>
              </a:rPr>
              <a:t>Normal</a:t>
            </a:r>
            <a:endParaRPr lang="en-US" sz="1400" b="0">
              <a:sym typeface="Symbol" pitchFamily="18" charset="2"/>
            </a:endParaRPr>
          </a:p>
        </p:txBody>
      </p:sp>
      <p:sp>
        <p:nvSpPr>
          <p:cNvPr id="7191" name="Rectangle 24"/>
          <p:cNvSpPr>
            <a:spLocks noChangeArrowheads="1"/>
          </p:cNvSpPr>
          <p:nvPr/>
        </p:nvSpPr>
        <p:spPr bwMode="auto">
          <a:xfrm>
            <a:off x="2667000" y="2805113"/>
            <a:ext cx="2286000" cy="700087"/>
          </a:xfrm>
          <a:prstGeom prst="rect">
            <a:avLst/>
          </a:prstGeom>
          <a:solidFill>
            <a:schemeClr val="bg1"/>
          </a:solidFill>
          <a:ln w="12700">
            <a:solidFill>
              <a:schemeClr val="tx1"/>
            </a:solidFill>
            <a:miter lim="800000"/>
            <a:headEnd/>
            <a:tailEnd/>
          </a:ln>
        </p:spPr>
        <p:txBody>
          <a:bodyPr wrap="none" anchor="ctr"/>
          <a:lstStyle/>
          <a:p>
            <a:pPr algn="ctr"/>
            <a:r>
              <a:rPr lang="en-US" sz="1400" b="0">
                <a:latin typeface="Times New Roman" pitchFamily="18" charset="0"/>
                <a:sym typeface="Symbol" pitchFamily="18" charset="2"/>
              </a:rPr>
              <a:t>Binomial</a:t>
            </a:r>
          </a:p>
          <a:p>
            <a:pPr algn="ctr"/>
            <a:r>
              <a:rPr lang="en-US" sz="1400" b="0">
                <a:latin typeface="Times New Roman" pitchFamily="18" charset="0"/>
                <a:sym typeface="Symbol" pitchFamily="18" charset="2"/>
              </a:rPr>
              <a:t>if large n, small p &lt;0.1, </a:t>
            </a:r>
            <a:r>
              <a:rPr lang="en-US" sz="1400" b="0" i="1">
                <a:latin typeface="Times New Roman" pitchFamily="18" charset="0"/>
                <a:sym typeface="Symbol" pitchFamily="18" charset="2"/>
              </a:rPr>
              <a:t>or</a:t>
            </a:r>
          </a:p>
          <a:p>
            <a:pPr algn="ctr"/>
            <a:r>
              <a:rPr lang="en-US" sz="1400" b="0">
                <a:latin typeface="Times New Roman" pitchFamily="18" charset="0"/>
                <a:sym typeface="Symbol" pitchFamily="18" charset="2"/>
              </a:rPr>
              <a:t>large n, large p &gt; 0.9, p’=1-p</a:t>
            </a:r>
          </a:p>
        </p:txBody>
      </p:sp>
      <p:sp>
        <p:nvSpPr>
          <p:cNvPr id="7192" name="Rectangle 25"/>
          <p:cNvSpPr>
            <a:spLocks noChangeArrowheads="1"/>
          </p:cNvSpPr>
          <p:nvPr/>
        </p:nvSpPr>
        <p:spPr bwMode="auto">
          <a:xfrm>
            <a:off x="2890838" y="1504950"/>
            <a:ext cx="1711325" cy="827088"/>
          </a:xfrm>
          <a:prstGeom prst="rect">
            <a:avLst/>
          </a:prstGeom>
          <a:solidFill>
            <a:schemeClr val="bg1"/>
          </a:solidFill>
          <a:ln w="12700">
            <a:solidFill>
              <a:schemeClr val="tx1"/>
            </a:solidFill>
            <a:miter lim="800000"/>
            <a:headEnd/>
            <a:tailEnd/>
          </a:ln>
        </p:spPr>
        <p:txBody>
          <a:bodyPr wrap="none" anchor="ctr"/>
          <a:lstStyle/>
          <a:p>
            <a:pPr algn="ctr"/>
            <a:r>
              <a:rPr lang="en-US" sz="1400" b="0">
                <a:latin typeface="Times New Roman" pitchFamily="18" charset="0"/>
                <a:sym typeface="Symbol" pitchFamily="18" charset="2"/>
              </a:rPr>
              <a:t>Hypergeometric</a:t>
            </a:r>
          </a:p>
          <a:p>
            <a:pPr algn="ctr"/>
            <a:r>
              <a:rPr lang="en-US" sz="1400" b="0">
                <a:latin typeface="Times New Roman" pitchFamily="18" charset="0"/>
                <a:sym typeface="Symbol" pitchFamily="18" charset="2"/>
              </a:rPr>
              <a:t>finite population</a:t>
            </a:r>
          </a:p>
          <a:p>
            <a:pPr algn="ctr"/>
            <a:r>
              <a:rPr lang="en-US" sz="1400" b="0">
                <a:latin typeface="Times New Roman" pitchFamily="18" charset="0"/>
                <a:sym typeface="Symbol" pitchFamily="18" charset="2"/>
              </a:rPr>
              <a:t>if n/N0.1</a:t>
            </a:r>
          </a:p>
        </p:txBody>
      </p:sp>
      <p:sp>
        <p:nvSpPr>
          <p:cNvPr id="7193" name="Line 26"/>
          <p:cNvSpPr>
            <a:spLocks noChangeShapeType="1"/>
          </p:cNvSpPr>
          <p:nvPr/>
        </p:nvSpPr>
        <p:spPr bwMode="auto">
          <a:xfrm>
            <a:off x="3695700" y="4591050"/>
            <a:ext cx="0" cy="628650"/>
          </a:xfrm>
          <a:prstGeom prst="line">
            <a:avLst/>
          </a:prstGeom>
          <a:noFill/>
          <a:ln w="12700">
            <a:solidFill>
              <a:schemeClr val="tx1"/>
            </a:solidFill>
            <a:round/>
            <a:headEnd/>
            <a:tailEnd type="triangle" w="med" len="med"/>
          </a:ln>
        </p:spPr>
        <p:txBody>
          <a:bodyPr wrap="none" anchor="ctr"/>
          <a:lstStyle/>
          <a:p>
            <a:endParaRPr lang="en-US"/>
          </a:p>
        </p:txBody>
      </p:sp>
      <p:sp>
        <p:nvSpPr>
          <p:cNvPr id="7194" name="Line 27"/>
          <p:cNvSpPr>
            <a:spLocks noChangeShapeType="1"/>
          </p:cNvSpPr>
          <p:nvPr/>
        </p:nvSpPr>
        <p:spPr bwMode="auto">
          <a:xfrm>
            <a:off x="1676400" y="4248150"/>
            <a:ext cx="1333500" cy="0"/>
          </a:xfrm>
          <a:prstGeom prst="line">
            <a:avLst/>
          </a:prstGeom>
          <a:noFill/>
          <a:ln w="12700">
            <a:solidFill>
              <a:schemeClr val="tx1"/>
            </a:solidFill>
            <a:round/>
            <a:headEnd/>
            <a:tailEnd type="triangle" w="med" len="med"/>
          </a:ln>
        </p:spPr>
        <p:txBody>
          <a:bodyPr wrap="none" anchor="ctr"/>
          <a:lstStyle/>
          <a:p>
            <a:endParaRPr lang="en-US"/>
          </a:p>
        </p:txBody>
      </p:sp>
      <p:sp>
        <p:nvSpPr>
          <p:cNvPr id="7195" name="Freeform 28"/>
          <p:cNvSpPr>
            <a:spLocks/>
          </p:cNvSpPr>
          <p:nvPr/>
        </p:nvSpPr>
        <p:spPr bwMode="auto">
          <a:xfrm>
            <a:off x="4267200" y="3505200"/>
            <a:ext cx="590550" cy="2019300"/>
          </a:xfrm>
          <a:custGeom>
            <a:avLst/>
            <a:gdLst>
              <a:gd name="T0" fmla="*/ 2147483647 w 372"/>
              <a:gd name="T1" fmla="*/ 0 h 1392"/>
              <a:gd name="T2" fmla="*/ 2147483647 w 372"/>
              <a:gd name="T3" fmla="*/ 2147483647 h 1392"/>
              <a:gd name="T4" fmla="*/ 0 w 372"/>
              <a:gd name="T5" fmla="*/ 2147483647 h 1392"/>
              <a:gd name="T6" fmla="*/ 0 60000 65536"/>
              <a:gd name="T7" fmla="*/ 0 60000 65536"/>
              <a:gd name="T8" fmla="*/ 0 60000 65536"/>
              <a:gd name="T9" fmla="*/ 0 w 372"/>
              <a:gd name="T10" fmla="*/ 0 h 1392"/>
              <a:gd name="T11" fmla="*/ 372 w 372"/>
              <a:gd name="T12" fmla="*/ 1392 h 1392"/>
            </a:gdLst>
            <a:ahLst/>
            <a:cxnLst>
              <a:cxn ang="T6">
                <a:pos x="T0" y="T1"/>
              </a:cxn>
              <a:cxn ang="T7">
                <a:pos x="T2" y="T3"/>
              </a:cxn>
              <a:cxn ang="T8">
                <a:pos x="T4" y="T5"/>
              </a:cxn>
            </a:cxnLst>
            <a:rect l="T9" t="T10" r="T11" b="T12"/>
            <a:pathLst>
              <a:path w="372" h="1392">
                <a:moveTo>
                  <a:pt x="372" y="0"/>
                </a:moveTo>
                <a:lnTo>
                  <a:pt x="372" y="1392"/>
                </a:lnTo>
                <a:lnTo>
                  <a:pt x="0" y="1392"/>
                </a:lnTo>
              </a:path>
            </a:pathLst>
          </a:custGeom>
          <a:noFill/>
          <a:ln w="12700" cap="flat" cmpd="sng">
            <a:solidFill>
              <a:schemeClr val="tx1"/>
            </a:solidFill>
            <a:prstDash val="solid"/>
            <a:round/>
            <a:headEnd type="none" w="med" len="med"/>
            <a:tailEnd type="triangle" w="med" len="med"/>
          </a:ln>
        </p:spPr>
        <p:txBody>
          <a:bodyPr wrap="none" anchor="ctr"/>
          <a:lstStyle/>
          <a:p>
            <a:endParaRPr lang="en-US"/>
          </a:p>
        </p:txBody>
      </p:sp>
      <p:sp>
        <p:nvSpPr>
          <p:cNvPr id="7196" name="Oval 29"/>
          <p:cNvSpPr>
            <a:spLocks noChangeArrowheads="1"/>
          </p:cNvSpPr>
          <p:nvPr/>
        </p:nvSpPr>
        <p:spPr bwMode="auto">
          <a:xfrm>
            <a:off x="3200400" y="1981200"/>
            <a:ext cx="1066800" cy="304800"/>
          </a:xfrm>
          <a:prstGeom prst="ellipse">
            <a:avLst/>
          </a:prstGeom>
          <a:noFill/>
          <a:ln w="28575">
            <a:solidFill>
              <a:schemeClr val="hlink"/>
            </a:solidFill>
            <a:round/>
            <a:headEnd/>
            <a:tailEnd/>
          </a:ln>
        </p:spPr>
        <p:txBody>
          <a:bodyPr wrap="none" anchor="ctr"/>
          <a:lstStyle/>
          <a:p>
            <a:endParaRPr lang="en-US"/>
          </a:p>
        </p:txBody>
      </p:sp>
      <p:sp>
        <p:nvSpPr>
          <p:cNvPr id="7197" name="Oval 30"/>
          <p:cNvSpPr>
            <a:spLocks noChangeArrowheads="1"/>
          </p:cNvSpPr>
          <p:nvPr/>
        </p:nvSpPr>
        <p:spPr bwMode="auto">
          <a:xfrm>
            <a:off x="2514600" y="2971800"/>
            <a:ext cx="2667000" cy="609600"/>
          </a:xfrm>
          <a:prstGeom prst="ellipse">
            <a:avLst/>
          </a:prstGeom>
          <a:noFill/>
          <a:ln w="28575">
            <a:solidFill>
              <a:schemeClr val="hlink"/>
            </a:solidFill>
            <a:round/>
            <a:headEnd/>
            <a:tailEnd/>
          </a:ln>
        </p:spPr>
        <p:txBody>
          <a:bodyPr wrap="none" anchor="ctr"/>
          <a:lstStyle/>
          <a:p>
            <a:endParaRPr lang="en-US"/>
          </a:p>
        </p:txBody>
      </p:sp>
      <p:sp>
        <p:nvSpPr>
          <p:cNvPr id="7198" name="Oval 31"/>
          <p:cNvSpPr>
            <a:spLocks noChangeArrowheads="1"/>
          </p:cNvSpPr>
          <p:nvPr/>
        </p:nvSpPr>
        <p:spPr bwMode="auto">
          <a:xfrm>
            <a:off x="3273425" y="4260850"/>
            <a:ext cx="841375" cy="265113"/>
          </a:xfrm>
          <a:prstGeom prst="ellipse">
            <a:avLst/>
          </a:prstGeom>
          <a:noFill/>
          <a:ln w="28575">
            <a:solidFill>
              <a:schemeClr val="hlink"/>
            </a:solidFill>
            <a:round/>
            <a:headEnd/>
            <a:tailEnd/>
          </a:ln>
        </p:spPr>
        <p:txBody>
          <a:bodyPr wrap="none" anchor="ctr"/>
          <a:lstStyle/>
          <a:p>
            <a:endParaRPr lang="en-US"/>
          </a:p>
        </p:txBody>
      </p:sp>
      <p:sp>
        <p:nvSpPr>
          <p:cNvPr id="7199" name="Oval 32"/>
          <p:cNvSpPr>
            <a:spLocks noChangeArrowheads="1"/>
          </p:cNvSpPr>
          <p:nvPr/>
        </p:nvSpPr>
        <p:spPr bwMode="auto">
          <a:xfrm>
            <a:off x="4800600" y="3505200"/>
            <a:ext cx="2514600" cy="685800"/>
          </a:xfrm>
          <a:prstGeom prst="ellipse">
            <a:avLst/>
          </a:prstGeom>
          <a:noFill/>
          <a:ln w="28575">
            <a:solidFill>
              <a:schemeClr val="hlink"/>
            </a:solidFill>
            <a:round/>
            <a:headEnd/>
            <a:tailEnd/>
          </a:ln>
        </p:spPr>
        <p:txBody>
          <a:bodyPr wrap="none" anchor="ctr"/>
          <a:lstStyle/>
          <a:p>
            <a:endParaRPr lang="en-US"/>
          </a:p>
        </p:txBody>
      </p:sp>
      <p:sp>
        <p:nvSpPr>
          <p:cNvPr id="3" name="矩形 2"/>
          <p:cNvSpPr/>
          <p:nvPr/>
        </p:nvSpPr>
        <p:spPr>
          <a:xfrm>
            <a:off x="2286000" y="1077438"/>
            <a:ext cx="6305550" cy="369332"/>
          </a:xfrm>
          <a:prstGeom prst="rect">
            <a:avLst/>
          </a:prstGeom>
        </p:spPr>
        <p:txBody>
          <a:bodyPr wrap="square">
            <a:spAutoFit/>
          </a:bodyPr>
          <a:lstStyle/>
          <a:p>
            <a:r>
              <a:rPr lang="en-US" dirty="0" err="1"/>
              <a:t>Hypergeometric</a:t>
            </a:r>
            <a:r>
              <a:rPr lang="en-US" dirty="0"/>
              <a:t>, Binomial, Poisson, Normal</a:t>
            </a:r>
          </a:p>
        </p:txBody>
      </p:sp>
      <p:sp>
        <p:nvSpPr>
          <p:cNvPr id="4" name="矩形 3"/>
          <p:cNvSpPr/>
          <p:nvPr/>
        </p:nvSpPr>
        <p:spPr>
          <a:xfrm>
            <a:off x="4768850" y="5689082"/>
            <a:ext cx="4298950" cy="749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灯片编号占位符 4"/>
          <p:cNvSpPr>
            <a:spLocks noGrp="1"/>
          </p:cNvSpPr>
          <p:nvPr>
            <p:ph type="sldNum" sz="quarter" idx="12"/>
          </p:nvPr>
        </p:nvSpPr>
        <p:spPr/>
        <p:txBody>
          <a:bodyPr/>
          <a:lstStyle/>
          <a:p>
            <a:fld id="{32028A27-99B6-410A-A99D-60B69B2DC820}" type="slidenum">
              <a:rPr lang="en-US" smtClean="0"/>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2971800"/>
            <a:ext cx="8229600" cy="1143000"/>
          </a:xfrm>
          <a:noFill/>
        </p:spPr>
        <p:txBody>
          <a:bodyPr/>
          <a:lstStyle/>
          <a:p>
            <a:pPr algn="l"/>
            <a:r>
              <a:rPr lang="en-US" sz="1600" dirty="0" smtClean="0"/>
              <a:t>Example: An electronic component for a laser range-finder is produced in lots of size N = 25. An acceptance testing procedure is used by the purchaser to protect against lots that contain too many nonconforming components. The procedure consists of selecting five components at random from the lot (without replacement) and testing them. If none of the components is nonconforming, the lot is accepted.</a:t>
            </a:r>
            <a:br>
              <a:rPr lang="en-US" sz="1600" dirty="0" smtClean="0"/>
            </a:br>
            <a:r>
              <a:rPr lang="en-US" sz="1600" dirty="0" smtClean="0"/>
              <a:t/>
            </a:r>
            <a:br>
              <a:rPr lang="en-US" sz="1600" dirty="0" smtClean="0"/>
            </a:br>
            <a:r>
              <a:rPr lang="en-US" sz="1600" dirty="0" smtClean="0"/>
              <a:t>a. If the lot contains three nonconforming components, what is the probability of lot acceptance?</a:t>
            </a:r>
            <a:br>
              <a:rPr lang="en-US" sz="1600" dirty="0" smtClean="0"/>
            </a:br>
            <a:r>
              <a:rPr lang="en-US" sz="1600" dirty="0" smtClean="0"/>
              <a:t/>
            </a:r>
            <a:br>
              <a:rPr lang="en-US" sz="1600" dirty="0" smtClean="0"/>
            </a:br>
            <a:r>
              <a:rPr lang="en-US" sz="1600" dirty="0" smtClean="0"/>
              <a:t>b. Calculate the desired probability in (a) using the binomial approximation. Is this approximation satisfactory'? Why or why not?</a:t>
            </a:r>
            <a:br>
              <a:rPr lang="en-US" sz="1600" dirty="0" smtClean="0"/>
            </a:br>
            <a:r>
              <a:rPr lang="en-US" sz="1600" dirty="0" smtClean="0"/>
              <a:t/>
            </a:r>
            <a:br>
              <a:rPr lang="en-US" sz="1600" dirty="0" smtClean="0"/>
            </a:br>
            <a:r>
              <a:rPr lang="en-US" sz="1600" dirty="0" smtClean="0"/>
              <a:t>c. Suppose the lot size was N=150. Would the binomial approximation be satisfactory in this case?</a:t>
            </a:r>
            <a:br>
              <a:rPr lang="en-US" sz="1600" dirty="0" smtClean="0"/>
            </a:br>
            <a:r>
              <a:rPr lang="en-US" sz="1600" dirty="0" smtClean="0"/>
              <a:t/>
            </a:r>
            <a:br>
              <a:rPr lang="en-US" sz="1600" dirty="0" smtClean="0"/>
            </a:br>
            <a:r>
              <a:rPr lang="en-US" sz="1600" dirty="0" smtClean="0"/>
              <a:t>d. Suppose that the purchaser will reject the lot with the decision rule of finding one or more nonconforming components in a sample of size n, and wants the lot to be rejected with probability at least 0.95 if the lot contains five or more nonconforming components. How large should the sample size n be?</a:t>
            </a:r>
            <a:br>
              <a:rPr lang="en-US" sz="1600" dirty="0" smtClean="0"/>
            </a:br>
            <a:endParaRPr lang="en-US" sz="1600" dirty="0" smtClean="0"/>
          </a:p>
        </p:txBody>
      </p:sp>
      <p:sp>
        <p:nvSpPr>
          <p:cNvPr id="2" name="灯片编号占位符 1"/>
          <p:cNvSpPr>
            <a:spLocks noGrp="1"/>
          </p:cNvSpPr>
          <p:nvPr>
            <p:ph type="sldNum" sz="quarter" idx="12"/>
          </p:nvPr>
        </p:nvSpPr>
        <p:spPr/>
        <p:txBody>
          <a:bodyPr/>
          <a:lstStyle/>
          <a:p>
            <a:fld id="{32028A27-99B6-410A-A99D-60B69B2DC820}" type="slidenum">
              <a:rPr lang="en-US" smtClean="0"/>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灯片编号占位符 2"/>
          <p:cNvSpPr>
            <a:spLocks noGrp="1"/>
          </p:cNvSpPr>
          <p:nvPr>
            <p:ph type="sldNum" sz="quarter" idx="12"/>
          </p:nvPr>
        </p:nvSpPr>
        <p:spPr/>
        <p:txBody>
          <a:bodyPr/>
          <a:lstStyle/>
          <a:p>
            <a:fld id="{32028A27-99B6-410A-A99D-60B69B2DC820}" type="slidenum">
              <a:rPr lang="en-US" smtClean="0"/>
              <a:pPr/>
              <a:t>49</a:t>
            </a:fld>
            <a:endParaRPr lang="en-US"/>
          </a:p>
        </p:txBody>
      </p:sp>
    </p:spTree>
    <p:extLst>
      <p:ext uri="{BB962C8B-B14F-4D97-AF65-F5344CB8AC3E}">
        <p14:creationId xmlns:p14="http://schemas.microsoft.com/office/powerpoint/2010/main" val="32454670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18661"/>
            <a:ext cx="7772400" cy="1143000"/>
          </a:xfrm>
        </p:spPr>
        <p:txBody>
          <a:bodyPr/>
          <a:lstStyle/>
          <a:p>
            <a:r>
              <a:rPr lang="en-US" dirty="0" smtClean="0"/>
              <a:t>An Example:</a:t>
            </a:r>
            <a:br>
              <a:rPr lang="en-US" dirty="0" smtClean="0"/>
            </a:br>
            <a:r>
              <a:rPr lang="en-US" dirty="0" smtClean="0"/>
              <a:t>Forged Piston Rings for Engines</a:t>
            </a:r>
          </a:p>
        </p:txBody>
      </p:sp>
      <p:sp>
        <p:nvSpPr>
          <p:cNvPr id="16387" name="Rectangle 3"/>
          <p:cNvSpPr>
            <a:spLocks noGrp="1" noChangeArrowheads="1"/>
          </p:cNvSpPr>
          <p:nvPr>
            <p:ph idx="1"/>
          </p:nvPr>
        </p:nvSpPr>
        <p:spPr>
          <a:xfrm>
            <a:off x="152400" y="1219200"/>
            <a:ext cx="4419600" cy="4648200"/>
          </a:xfrm>
        </p:spPr>
        <p:txBody>
          <a:bodyPr/>
          <a:lstStyle/>
          <a:p>
            <a:r>
              <a:rPr lang="en-US" dirty="0" smtClean="0"/>
              <a:t>Variable &amp; Data: </a:t>
            </a:r>
          </a:p>
          <a:p>
            <a:pPr lvl="1"/>
            <a:r>
              <a:rPr lang="en-US" dirty="0" smtClean="0"/>
              <a:t>The inside diameter (Q.C) of forged piston rings(mm)</a:t>
            </a:r>
          </a:p>
          <a:p>
            <a:pPr lvl="1"/>
            <a:r>
              <a:rPr lang="en-US" dirty="0" smtClean="0"/>
              <a:t>125 observations, 25 </a:t>
            </a:r>
            <a:r>
              <a:rPr lang="en-US" dirty="0" smtClean="0">
                <a:solidFill>
                  <a:schemeClr val="hlink"/>
                </a:solidFill>
              </a:rPr>
              <a:t>samples</a:t>
            </a:r>
            <a:r>
              <a:rPr lang="en-US" dirty="0" smtClean="0"/>
              <a:t> of 5 </a:t>
            </a:r>
            <a:r>
              <a:rPr lang="en-US" dirty="0" smtClean="0">
                <a:solidFill>
                  <a:schemeClr val="hlink"/>
                </a:solidFill>
              </a:rPr>
              <a:t>observations</a:t>
            </a:r>
            <a:r>
              <a:rPr lang="en-US" dirty="0" smtClean="0"/>
              <a:t> each.</a:t>
            </a:r>
          </a:p>
        </p:txBody>
      </p:sp>
      <p:pic>
        <p:nvPicPr>
          <p:cNvPr id="16388" name="Picture 4" descr="auto0"/>
          <p:cNvPicPr>
            <a:picLocks noChangeAspect="1" noChangeArrowheads="1"/>
          </p:cNvPicPr>
          <p:nvPr/>
        </p:nvPicPr>
        <p:blipFill>
          <a:blip r:embed="rId3" cstate="print"/>
          <a:srcRect t="1352" r="6621"/>
          <a:stretch>
            <a:fillRect/>
          </a:stretch>
        </p:blipFill>
        <p:spPr bwMode="auto">
          <a:xfrm>
            <a:off x="4419600" y="1066800"/>
            <a:ext cx="4357687" cy="5562600"/>
          </a:xfrm>
          <a:prstGeom prst="rect">
            <a:avLst/>
          </a:prstGeom>
          <a:noFill/>
          <a:ln w="9525">
            <a:noFill/>
            <a:miter lim="800000"/>
            <a:headEnd/>
            <a:tailEnd/>
          </a:ln>
        </p:spPr>
      </p:pic>
      <p:sp>
        <p:nvSpPr>
          <p:cNvPr id="16389" name="Rectangle 6"/>
          <p:cNvSpPr>
            <a:spLocks noChangeArrowheads="1"/>
          </p:cNvSpPr>
          <p:nvPr/>
        </p:nvSpPr>
        <p:spPr bwMode="auto">
          <a:xfrm>
            <a:off x="6019800" y="4038600"/>
            <a:ext cx="609600" cy="228600"/>
          </a:xfrm>
          <a:prstGeom prst="rect">
            <a:avLst/>
          </a:prstGeom>
          <a:noFill/>
          <a:ln w="28575">
            <a:solidFill>
              <a:schemeClr val="hlink"/>
            </a:solidFill>
            <a:miter lim="800000"/>
            <a:headEnd/>
            <a:tailEnd/>
          </a:ln>
        </p:spPr>
        <p:txBody>
          <a:bodyPr wrap="none" anchor="ctr"/>
          <a:lstStyle/>
          <a:p>
            <a:endParaRPr lang="en-US"/>
          </a:p>
        </p:txBody>
      </p:sp>
      <p:sp>
        <p:nvSpPr>
          <p:cNvPr id="16390" name="Rectangle 7"/>
          <p:cNvSpPr>
            <a:spLocks noChangeArrowheads="1"/>
          </p:cNvSpPr>
          <p:nvPr/>
        </p:nvSpPr>
        <p:spPr bwMode="auto">
          <a:xfrm>
            <a:off x="5181600" y="1752600"/>
            <a:ext cx="609600" cy="228600"/>
          </a:xfrm>
          <a:prstGeom prst="rect">
            <a:avLst/>
          </a:prstGeom>
          <a:noFill/>
          <a:ln w="28575">
            <a:solidFill>
              <a:schemeClr val="hlink"/>
            </a:solidFill>
            <a:miter lim="800000"/>
            <a:headEnd/>
            <a:tailEnd/>
          </a:ln>
        </p:spPr>
        <p:txBody>
          <a:bodyPr wrap="none" anchor="ctr"/>
          <a:lstStyle/>
          <a:p>
            <a:endParaRPr lang="en-US"/>
          </a:p>
        </p:txBody>
      </p:sp>
      <p:sp>
        <p:nvSpPr>
          <p:cNvPr id="16391" name="Oval 8"/>
          <p:cNvSpPr>
            <a:spLocks noChangeArrowheads="1"/>
          </p:cNvSpPr>
          <p:nvPr/>
        </p:nvSpPr>
        <p:spPr bwMode="auto">
          <a:xfrm>
            <a:off x="838200" y="4152900"/>
            <a:ext cx="2438400" cy="2302933"/>
          </a:xfrm>
          <a:prstGeom prst="ellipse">
            <a:avLst/>
          </a:prstGeom>
          <a:noFill/>
          <a:ln w="28575">
            <a:solidFill>
              <a:schemeClr val="tx1"/>
            </a:solidFill>
            <a:round/>
            <a:headEnd/>
            <a:tailEnd/>
          </a:ln>
        </p:spPr>
        <p:txBody>
          <a:bodyPr wrap="none" anchor="ctr"/>
          <a:lstStyle/>
          <a:p>
            <a:pPr algn="ctr"/>
            <a:r>
              <a:rPr lang="en-US"/>
              <a:t>Population</a:t>
            </a:r>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sp>
        <p:nvSpPr>
          <p:cNvPr id="16392" name="Oval 9"/>
          <p:cNvSpPr>
            <a:spLocks noChangeArrowheads="1"/>
          </p:cNvSpPr>
          <p:nvPr/>
        </p:nvSpPr>
        <p:spPr bwMode="auto">
          <a:xfrm>
            <a:off x="1295400" y="4876800"/>
            <a:ext cx="1676400" cy="762000"/>
          </a:xfrm>
          <a:prstGeom prst="ellipse">
            <a:avLst/>
          </a:prstGeom>
          <a:noFill/>
          <a:ln w="38100">
            <a:solidFill>
              <a:schemeClr val="hlink"/>
            </a:solidFill>
            <a:round/>
            <a:headEnd/>
            <a:tailEnd/>
          </a:ln>
        </p:spPr>
        <p:txBody>
          <a:bodyPr wrap="none" anchor="ctr"/>
          <a:lstStyle/>
          <a:p>
            <a:pPr algn="ctr"/>
            <a:r>
              <a:rPr lang="en-US"/>
              <a:t>Sample</a:t>
            </a:r>
          </a:p>
          <a:p>
            <a:pPr algn="ctr"/>
            <a:endParaRPr lang="en-US"/>
          </a:p>
        </p:txBody>
      </p:sp>
      <p:sp>
        <p:nvSpPr>
          <p:cNvPr id="16393" name="Oval 10"/>
          <p:cNvSpPr>
            <a:spLocks noChangeArrowheads="1"/>
          </p:cNvSpPr>
          <p:nvPr/>
        </p:nvSpPr>
        <p:spPr bwMode="auto">
          <a:xfrm>
            <a:off x="1981200" y="5410200"/>
            <a:ext cx="76200" cy="762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6394" name="AutoShape 11"/>
          <p:cNvSpPr>
            <a:spLocks/>
          </p:cNvSpPr>
          <p:nvPr/>
        </p:nvSpPr>
        <p:spPr bwMode="auto">
          <a:xfrm>
            <a:off x="2514600" y="5867400"/>
            <a:ext cx="1676400" cy="609600"/>
          </a:xfrm>
          <a:prstGeom prst="borderCallout1">
            <a:avLst>
              <a:gd name="adj1" fmla="val 18750"/>
              <a:gd name="adj2" fmla="val -4546"/>
              <a:gd name="adj3" fmla="val -162500"/>
              <a:gd name="adj4" fmla="val -50000"/>
            </a:avLst>
          </a:prstGeom>
          <a:noFill/>
          <a:ln w="12700">
            <a:noFill/>
            <a:miter lim="800000"/>
            <a:headEnd/>
            <a:tailEnd/>
          </a:ln>
        </p:spPr>
        <p:txBody>
          <a:bodyPr/>
          <a:lstStyle/>
          <a:p>
            <a:pPr algn="ctr"/>
            <a:r>
              <a:rPr lang="en-US"/>
              <a:t>Observation</a:t>
            </a:r>
          </a:p>
        </p:txBody>
      </p:sp>
      <p:sp>
        <p:nvSpPr>
          <p:cNvPr id="16395" name="Line 13"/>
          <p:cNvSpPr>
            <a:spLocks noChangeShapeType="1"/>
          </p:cNvSpPr>
          <p:nvPr/>
        </p:nvSpPr>
        <p:spPr bwMode="auto">
          <a:xfrm flipH="1" flipV="1">
            <a:off x="2057400" y="5486400"/>
            <a:ext cx="533400" cy="533400"/>
          </a:xfrm>
          <a:prstGeom prst="line">
            <a:avLst/>
          </a:prstGeom>
          <a:noFill/>
          <a:ln w="12700">
            <a:solidFill>
              <a:schemeClr val="tx1"/>
            </a:solidFill>
            <a:round/>
            <a:headEnd/>
            <a:tailEnd type="triangle" w="med" len="med"/>
          </a:ln>
        </p:spPr>
        <p:txBody>
          <a:bodyPr/>
          <a:lstStyle/>
          <a:p>
            <a:endParaRPr lang="en-US"/>
          </a:p>
        </p:txBody>
      </p:sp>
      <p:sp>
        <p:nvSpPr>
          <p:cNvPr id="16396" name="Rectangle 11"/>
          <p:cNvSpPr>
            <a:spLocks noChangeArrowheads="1"/>
          </p:cNvSpPr>
          <p:nvPr/>
        </p:nvSpPr>
        <p:spPr bwMode="auto">
          <a:xfrm>
            <a:off x="4357687" y="1066800"/>
            <a:ext cx="4419600" cy="304800"/>
          </a:xfrm>
          <a:prstGeom prst="rect">
            <a:avLst/>
          </a:prstGeom>
          <a:solidFill>
            <a:schemeClr val="bg1"/>
          </a:solidFill>
          <a:ln w="12700" algn="ctr">
            <a:solidFill>
              <a:schemeClr val="bg1"/>
            </a:solidFill>
            <a:round/>
            <a:headEnd/>
            <a:tailEnd/>
          </a:ln>
        </p:spPr>
        <p:txBody>
          <a:bodyPr/>
          <a:lstStyle/>
          <a:p>
            <a:endParaRPr lang="en-US"/>
          </a:p>
        </p:txBody>
      </p:sp>
      <p:sp>
        <p:nvSpPr>
          <p:cNvPr id="2" name="灯片编号占位符 1"/>
          <p:cNvSpPr>
            <a:spLocks noGrp="1"/>
          </p:cNvSpPr>
          <p:nvPr>
            <p:ph type="sldNum" sz="quarter" idx="12"/>
          </p:nvPr>
        </p:nvSpPr>
        <p:spPr/>
        <p:txBody>
          <a:bodyPr/>
          <a:lstStyle/>
          <a:p>
            <a:fld id="{32028A27-99B6-410A-A99D-60B69B2DC820}"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1676400"/>
            <a:ext cx="8001000" cy="609600"/>
          </a:xfrm>
        </p:spPr>
        <p:txBody>
          <a:bodyPr/>
          <a:lstStyle/>
          <a:p>
            <a:pPr algn="l"/>
            <a:r>
              <a:rPr lang="en-US" sz="1800" dirty="0"/>
              <a:t>Example: A textbook has 500 pages on which typographical errors could occur. Suppose that there are exactly 10 such errors randomly located on those pages. Find the probability that a random selection of 50 pages will contain no errors. Find the probability that 50 randomly selected pages will contain at least two errors.</a:t>
            </a:r>
            <a:br>
              <a:rPr lang="en-US" sz="1800" dirty="0"/>
            </a:br>
            <a:endParaRPr lang="en-US" sz="1800" dirty="0"/>
          </a:p>
        </p:txBody>
      </p:sp>
      <p:sp>
        <p:nvSpPr>
          <p:cNvPr id="2" name="灯片编号占位符 1"/>
          <p:cNvSpPr>
            <a:spLocks noGrp="1"/>
          </p:cNvSpPr>
          <p:nvPr>
            <p:ph type="sldNum" sz="quarter" idx="12"/>
          </p:nvPr>
        </p:nvSpPr>
        <p:spPr/>
        <p:txBody>
          <a:bodyPr/>
          <a:lstStyle/>
          <a:p>
            <a:fld id="{32028A27-99B6-410A-A99D-60B69B2DC820}"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1295400"/>
            <a:ext cx="8001000" cy="609600"/>
          </a:xfrm>
          <a:noFill/>
        </p:spPr>
        <p:txBody>
          <a:bodyPr/>
          <a:lstStyle/>
          <a:p>
            <a:pPr algn="l"/>
            <a:r>
              <a:rPr lang="en-US" sz="1800" dirty="0" smtClean="0"/>
              <a:t>Example:  A sample of 100 units is selected from a production process that is 2% nonconforming. What is the probability that       will exceed the true fraction nonconforming by k standard deviations, where k = 1, 2, and 3?</a:t>
            </a:r>
          </a:p>
        </p:txBody>
      </p:sp>
      <p:graphicFrame>
        <p:nvGraphicFramePr>
          <p:cNvPr id="10242" name="Object 2"/>
          <p:cNvGraphicFramePr>
            <a:graphicFrameLocks noChangeAspect="1"/>
          </p:cNvGraphicFramePr>
          <p:nvPr>
            <p:extLst>
              <p:ext uri="{D42A27DB-BD31-4B8C-83A1-F6EECF244321}">
                <p14:modId xmlns:p14="http://schemas.microsoft.com/office/powerpoint/2010/main" val="2890026115"/>
              </p:ext>
            </p:extLst>
          </p:nvPr>
        </p:nvGraphicFramePr>
        <p:xfrm>
          <a:off x="5562600" y="1447800"/>
          <a:ext cx="236538" cy="315913"/>
        </p:xfrm>
        <a:graphic>
          <a:graphicData uri="http://schemas.openxmlformats.org/presentationml/2006/ole">
            <mc:AlternateContent xmlns:mc="http://schemas.openxmlformats.org/markup-compatibility/2006">
              <mc:Choice xmlns:v="urn:schemas-microsoft-com:vml" Requires="v">
                <p:oleObj spid="_x0000_s93327" name="Equation" r:id="rId4" imgW="152280" imgH="203040" progId="Equation.3">
                  <p:embed/>
                </p:oleObj>
              </mc:Choice>
              <mc:Fallback>
                <p:oleObj name="Equation" r:id="rId4" imgW="152280" imgH="203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447800"/>
                        <a:ext cx="236538"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灯片编号占位符 1"/>
          <p:cNvSpPr>
            <a:spLocks noGrp="1"/>
          </p:cNvSpPr>
          <p:nvPr>
            <p:ph type="sldNum" sz="quarter" idx="12"/>
          </p:nvPr>
        </p:nvSpPr>
        <p:spPr/>
        <p:txBody>
          <a:bodyPr/>
          <a:lstStyle/>
          <a:p>
            <a:fld id="{32028A27-99B6-410A-A99D-60B69B2DC820}"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828800" y="304800"/>
            <a:ext cx="6858000" cy="609600"/>
          </a:xfrm>
          <a:noFill/>
        </p:spPr>
        <p:txBody>
          <a:bodyPr/>
          <a:lstStyle/>
          <a:p>
            <a:r>
              <a:rPr lang="en-US" dirty="0" smtClean="0"/>
              <a:t>Frequency Table &amp; Frequency Histogram</a:t>
            </a:r>
          </a:p>
        </p:txBody>
      </p:sp>
      <p:sp>
        <p:nvSpPr>
          <p:cNvPr id="1028" name="Rectangle 3"/>
          <p:cNvSpPr>
            <a:spLocks noGrp="1" noChangeArrowheads="1"/>
          </p:cNvSpPr>
          <p:nvPr>
            <p:ph idx="1"/>
          </p:nvPr>
        </p:nvSpPr>
        <p:spPr>
          <a:xfrm>
            <a:off x="762000" y="2133600"/>
            <a:ext cx="7924800" cy="4114800"/>
          </a:xfrm>
          <a:noFill/>
        </p:spPr>
        <p:txBody>
          <a:bodyPr/>
          <a:lstStyle/>
          <a:p>
            <a:r>
              <a:rPr lang="en-US" sz="2400" dirty="0" smtClean="0"/>
              <a:t>To construct a frequency table</a:t>
            </a:r>
          </a:p>
          <a:p>
            <a:pPr lvl="2">
              <a:buFontTx/>
              <a:buNone/>
            </a:pPr>
            <a:r>
              <a:rPr lang="en-US" sz="1800" dirty="0" smtClean="0"/>
              <a:t>1. Find the range of the data</a:t>
            </a:r>
          </a:p>
          <a:p>
            <a:pPr lvl="3"/>
            <a:r>
              <a:rPr lang="en-US" sz="1600" dirty="0" smtClean="0"/>
              <a:t>start the lower limit for the first bin just slightly below the smallest data value </a:t>
            </a:r>
          </a:p>
          <a:p>
            <a:pPr lvl="3"/>
            <a:r>
              <a:rPr lang="en-US" sz="1600" dirty="0"/>
              <a:t>b</a:t>
            </a:r>
            <a:r>
              <a:rPr lang="en-US" sz="1600" baseline="-25000" dirty="0" smtClean="0"/>
              <a:t>0</a:t>
            </a:r>
            <a:r>
              <a:rPr lang="en-US" sz="1600" dirty="0" smtClean="0"/>
              <a:t> =min(x), </a:t>
            </a:r>
            <a:r>
              <a:rPr lang="en-US" sz="1800" dirty="0" err="1" smtClean="0"/>
              <a:t>b</a:t>
            </a:r>
            <a:r>
              <a:rPr lang="en-US" sz="1800" baseline="-25000" dirty="0" err="1" smtClean="0"/>
              <a:t>m</a:t>
            </a:r>
            <a:r>
              <a:rPr lang="en-US" sz="1800" dirty="0" smtClean="0"/>
              <a:t>=max(x</a:t>
            </a:r>
            <a:r>
              <a:rPr lang="en-US" sz="1600" dirty="0" smtClean="0"/>
              <a:t>), </a:t>
            </a:r>
            <a:endParaRPr lang="en-US" sz="1800" dirty="0" smtClean="0"/>
          </a:p>
          <a:p>
            <a:pPr lvl="3"/>
            <a:endParaRPr lang="en-US" sz="1600" dirty="0" smtClean="0"/>
          </a:p>
          <a:p>
            <a:pPr lvl="2">
              <a:buFontTx/>
              <a:buNone/>
            </a:pPr>
            <a:r>
              <a:rPr lang="en-US" sz="1800" dirty="0" smtClean="0"/>
              <a:t>2. Divide this range into a suitable number of equal intervals</a:t>
            </a:r>
          </a:p>
          <a:p>
            <a:pPr lvl="3"/>
            <a:r>
              <a:rPr lang="en-US" sz="1600" dirty="0" smtClean="0"/>
              <a:t>m=4 ~ 20, or          (N is the total number of observations</a:t>
            </a:r>
            <a:r>
              <a:rPr lang="en-US" sz="1800" dirty="0" smtClean="0"/>
              <a:t>)</a:t>
            </a:r>
            <a:endParaRPr lang="en-US" sz="1600" dirty="0" smtClean="0"/>
          </a:p>
          <a:p>
            <a:pPr lvl="2">
              <a:buFontTx/>
              <a:buNone/>
            </a:pPr>
            <a:endParaRPr lang="en-US" sz="1800" dirty="0" smtClean="0"/>
          </a:p>
          <a:p>
            <a:pPr lvl="2">
              <a:buFontTx/>
              <a:buNone/>
            </a:pPr>
            <a:r>
              <a:rPr lang="en-US" sz="1800" dirty="0" smtClean="0"/>
              <a:t>3. Count the frequency of each interval</a:t>
            </a:r>
          </a:p>
          <a:p>
            <a:pPr lvl="3"/>
            <a:r>
              <a:rPr lang="en-US" sz="1800" dirty="0" smtClean="0"/>
              <a:t>if b</a:t>
            </a:r>
            <a:r>
              <a:rPr lang="en-US" sz="1800" baseline="-25000" dirty="0" smtClean="0"/>
              <a:t>i-1</a:t>
            </a:r>
            <a:r>
              <a:rPr lang="en-US" sz="1800" dirty="0" smtClean="0"/>
              <a:t>&lt; x </a:t>
            </a:r>
            <a:r>
              <a:rPr lang="en-US" sz="1800" dirty="0" smtClean="0">
                <a:sym typeface="Symbol" pitchFamily="18" charset="2"/>
              </a:rPr>
              <a:t> </a:t>
            </a:r>
            <a:r>
              <a:rPr lang="en-US" sz="1800" i="1" dirty="0" smtClean="0">
                <a:sym typeface="Symbol" pitchFamily="18" charset="2"/>
              </a:rPr>
              <a:t>b</a:t>
            </a:r>
            <a:r>
              <a:rPr lang="en-US" sz="1800" i="1" baseline="-25000" dirty="0" smtClean="0"/>
              <a:t>i, </a:t>
            </a:r>
            <a:endParaRPr lang="en-US" sz="1800" dirty="0" smtClean="0"/>
          </a:p>
          <a:p>
            <a:pPr lvl="3"/>
            <a:endParaRPr lang="en-US" sz="1800" dirty="0" smtClean="0"/>
          </a:p>
          <a:p>
            <a:pPr lvl="3"/>
            <a:endParaRPr lang="en-US" sz="1800" dirty="0" smtClean="0"/>
          </a:p>
        </p:txBody>
      </p:sp>
      <p:graphicFrame>
        <p:nvGraphicFramePr>
          <p:cNvPr id="1026" name="Object 4"/>
          <p:cNvGraphicFramePr>
            <a:graphicFrameLocks noChangeAspect="1"/>
          </p:cNvGraphicFramePr>
          <p:nvPr/>
        </p:nvGraphicFramePr>
        <p:xfrm>
          <a:off x="3657600" y="4419600"/>
          <a:ext cx="457200" cy="322263"/>
        </p:xfrm>
        <a:graphic>
          <a:graphicData uri="http://schemas.openxmlformats.org/presentationml/2006/ole">
            <mc:AlternateContent xmlns:mc="http://schemas.openxmlformats.org/markup-compatibility/2006">
              <mc:Choice xmlns:v="urn:schemas-microsoft-com:vml" Requires="v">
                <p:oleObj spid="_x0000_s64655" name="Equation" r:id="rId4" imgW="304560" imgH="215640" progId="Equation.3">
                  <p:embed/>
                </p:oleObj>
              </mc:Choice>
              <mc:Fallback>
                <p:oleObj name="Equation" r:id="rId4" imgW="304560" imgH="215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419600"/>
                        <a:ext cx="45720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灯片编号占位符 1"/>
          <p:cNvSpPr>
            <a:spLocks noGrp="1"/>
          </p:cNvSpPr>
          <p:nvPr>
            <p:ph type="sldNum" sz="quarter" idx="12"/>
          </p:nvPr>
        </p:nvSpPr>
        <p:spPr/>
        <p:txBody>
          <a:bodyPr/>
          <a:lstStyle/>
          <a:p>
            <a:fld id="{32028A27-99B6-410A-A99D-60B69B2DC820}"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347788" y="4733925"/>
            <a:ext cx="6419850" cy="1463675"/>
          </a:xfrm>
          <a:prstGeom prst="rect">
            <a:avLst/>
          </a:prstGeom>
          <a:solidFill>
            <a:schemeClr val="bg1"/>
          </a:solidFill>
          <a:ln w="9525">
            <a:noFill/>
            <a:miter lim="800000"/>
            <a:headEnd/>
            <a:tailEnd/>
          </a:ln>
        </p:spPr>
        <p:txBody>
          <a:bodyPr>
            <a:spAutoFit/>
          </a:bodyPr>
          <a:lstStyle/>
          <a:p>
            <a:pPr>
              <a:spcBef>
                <a:spcPct val="50000"/>
              </a:spcBef>
            </a:pPr>
            <a:r>
              <a:rPr lang="en-US" sz="2000" dirty="0">
                <a:latin typeface="Times New Roman" pitchFamily="18" charset="0"/>
              </a:rPr>
              <a:t>Group values of the variable into bins, then count the number of observations that fall into each bin</a:t>
            </a:r>
          </a:p>
          <a:p>
            <a:pPr>
              <a:spcBef>
                <a:spcPct val="50000"/>
              </a:spcBef>
            </a:pPr>
            <a:r>
              <a:rPr lang="en-US" sz="2000" dirty="0">
                <a:latin typeface="Times New Roman" pitchFamily="18" charset="0"/>
              </a:rPr>
              <a:t>Plot frequency (or relative frequency) versus the values of the variable </a:t>
            </a:r>
          </a:p>
        </p:txBody>
      </p:sp>
      <p:sp>
        <p:nvSpPr>
          <p:cNvPr id="17411" name="Rectangle 5"/>
          <p:cNvSpPr>
            <a:spLocks noGrp="1" noChangeArrowheads="1"/>
          </p:cNvSpPr>
          <p:nvPr>
            <p:ph type="title"/>
          </p:nvPr>
        </p:nvSpPr>
        <p:spPr>
          <a:xfrm>
            <a:off x="2057400" y="0"/>
            <a:ext cx="5486400" cy="1143000"/>
          </a:xfrm>
        </p:spPr>
        <p:txBody>
          <a:bodyPr/>
          <a:lstStyle/>
          <a:p>
            <a:r>
              <a:rPr lang="en-US" dirty="0" smtClean="0"/>
              <a:t>Histograms – Useful for large data sets</a:t>
            </a:r>
          </a:p>
        </p:txBody>
      </p:sp>
      <p:pic>
        <p:nvPicPr>
          <p:cNvPr id="17412" name="Picture 6"/>
          <p:cNvPicPr>
            <a:picLocks noChangeAspect="1" noChangeArrowheads="1"/>
          </p:cNvPicPr>
          <p:nvPr/>
        </p:nvPicPr>
        <p:blipFill>
          <a:blip r:embed="rId2" cstate="print"/>
          <a:srcRect/>
          <a:stretch>
            <a:fillRect/>
          </a:stretch>
        </p:blipFill>
        <p:spPr bwMode="auto">
          <a:xfrm>
            <a:off x="439738" y="1481138"/>
            <a:ext cx="7981950" cy="3189287"/>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B8A1431F-6CAE-4ABA-8CBC-911CCEEEC10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2" cstate="print"/>
          <a:srcRect/>
          <a:stretch>
            <a:fillRect/>
          </a:stretch>
        </p:blipFill>
        <p:spPr bwMode="auto">
          <a:xfrm>
            <a:off x="1752600" y="1828800"/>
            <a:ext cx="5757863" cy="4672013"/>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1E1CA77F-D51E-4FB8-A5C4-C22470B97C5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625475" y="1785937"/>
            <a:ext cx="8161338" cy="3243263"/>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fld id="{1E1CA77F-D51E-4FB8-A5C4-C22470B97C55}"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新細明體"/>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Group Temp 2</Template>
  <TotalTime>1309733127</TotalTime>
  <Pages>35</Pages>
  <Words>2869</Words>
  <Application>Microsoft Office PowerPoint</Application>
  <PresentationFormat>On-screen Show (4:3)</PresentationFormat>
  <Paragraphs>469</Paragraphs>
  <Slides>51</Slides>
  <Notes>36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55" baseType="lpstr">
      <vt:lpstr>Default Design</vt:lpstr>
      <vt:lpstr>Equation</vt:lpstr>
      <vt:lpstr>公式</vt:lpstr>
      <vt:lpstr>Document</vt:lpstr>
      <vt:lpstr>PowerPoint Presentation</vt:lpstr>
      <vt:lpstr>Need for Statistics</vt:lpstr>
      <vt:lpstr>Populations, Samples and Branches of Statistics</vt:lpstr>
      <vt:lpstr>Graphically Describing Variation Method 1: Frequency Distribution &amp; Histogram</vt:lpstr>
      <vt:lpstr>An Example: Forged Piston Rings for Engines</vt:lpstr>
      <vt:lpstr>Frequency Table &amp; Frequency Histogram</vt:lpstr>
      <vt:lpstr>Histograms – Useful for large data sets</vt:lpstr>
      <vt:lpstr>PowerPoint Presentation</vt:lpstr>
      <vt:lpstr>PowerPoint Presentation</vt:lpstr>
      <vt:lpstr>Interpretation based on the Frequency Histogram</vt:lpstr>
      <vt:lpstr>The Box Plot (or Box-and-Whisker Plot)</vt:lpstr>
      <vt:lpstr>Comparative Box Plots</vt:lpstr>
      <vt:lpstr>Method 2: Numerical Summary of Data</vt:lpstr>
      <vt:lpstr>PowerPoint Presentation</vt:lpstr>
      <vt:lpstr>Example 2 - 1</vt:lpstr>
      <vt:lpstr>Method 3: Probability Distribution</vt:lpstr>
      <vt:lpstr>Review of Probability Distribution Calculation</vt:lpstr>
      <vt:lpstr>Probability Density (Mass) Function</vt:lpstr>
      <vt:lpstr>Important Distributions </vt:lpstr>
      <vt:lpstr>Hypergeometric Distribution</vt:lpstr>
      <vt:lpstr>Hypergeometric Distribution</vt:lpstr>
      <vt:lpstr>Example:  Special-purpose circuit boards are produced in lots of size N = 20.  The boards are accepted in a sample of n = 3 if all are conforming. The entire sample is drawn from the lot at one time and tested.  If the lot contains  D=3 nonconforming boards, what is the probability of acceptance?</vt:lpstr>
      <vt:lpstr>Example: A lot of size N = 30 contains five nonconforming units. What is the probability that a sample of five units selected at random contains exactly one nonconforming units? What is the probability that it contains one or more nonconformances?</vt:lpstr>
      <vt:lpstr>Binomial Distribution</vt:lpstr>
      <vt:lpstr>Binomial Distribution</vt:lpstr>
      <vt:lpstr>PowerPoint Presentation</vt:lpstr>
      <vt:lpstr>Estimation of Binomial Distribution Parameter</vt:lpstr>
      <vt:lpstr>Example:  Sixty percent of pulleys are produced using Lathe #1, 40% are produced using Lathe #2.   What is the probability that exactly three out of a random sample of four production parts will come from Lathe #1 ? </vt:lpstr>
      <vt:lpstr>Example:  A production process operates with 2% nonconforming output. Every hour a sample of 50 units of product is taken, and the number of nonconforming units counted. If one or more nonconforming units are found, the process is stopped and the quality control technician must search for the cause of nonconforming production. Evaluate this decision rule.</vt:lpstr>
      <vt:lpstr>Example:  A firm claims that 99% of their products meet specifications. To support this claim, an inspector draws a random sample of 20 items and ships the lot if the entire sample is in conformance. Find the probability of committing both of the following errors:   (1) Refusing to ship a lot even though 99% of the items are in conformance. (2) Shipping a lot even though only 95% of the items are conforming. </vt:lpstr>
      <vt:lpstr>Example: A random sample of 100 units is drawn from a production process every half hour. The fraction of nonconforming product manufactured is 0.03. What is the probability that               if the fraction nonconforming is actually 0.03?</vt:lpstr>
      <vt:lpstr>Poisson Distribution</vt:lpstr>
      <vt:lpstr>PowerPoint Presentation</vt:lpstr>
      <vt:lpstr>Example: Arrivals of parts at a repair station are Poisson distributed, with a mean rate of 1.2  per day.  What is the probability of no repairs in the next day? What is the probability that today the number of parts requiring repair will exceed the average by more than one standard deviation?</vt:lpstr>
      <vt:lpstr>Exercises of Discrete Distributions (1)</vt:lpstr>
      <vt:lpstr>PowerPoint Presentation</vt:lpstr>
      <vt:lpstr>Normal Distribution</vt:lpstr>
      <vt:lpstr>PowerPoint Presentation</vt:lpstr>
      <vt:lpstr>PowerPoint Presentation</vt:lpstr>
      <vt:lpstr>Example 3-6:  Three shafts are made and assembled in a linkage. The length of each shaft, in centimeters, is distributed as follows:      Shaft 1: N ~ (75, 0.09)    Shaft 2: N ~ (60, 0.16)    Shaft 3: N ~ (25, 0.25)    Assume the shafts’ length are independent to each other: (a) What is the distribution of the linkage?   (b) What is the probability that the linkage will be longer than  160.5 cm?   </vt:lpstr>
      <vt:lpstr>PowerPoint Presentation</vt:lpstr>
      <vt:lpstr>Chi–Squared Distribution (with degrees of freedom )</vt:lpstr>
      <vt:lpstr>Student t Distribution  (with degrees of freedom )</vt:lpstr>
      <vt:lpstr>F Distribution  (with u and v degrees of freedom)</vt:lpstr>
      <vt:lpstr>PowerPoint Presentation</vt:lpstr>
      <vt:lpstr>Useful Results on Mean and Variance</vt:lpstr>
      <vt:lpstr>INTERRELATIONSHIPS BETWEEN DISTRIBUTIONS  </vt:lpstr>
      <vt:lpstr>Example: An electronic component for a laser range-finder is produced in lots of size N = 25. An acceptance testing procedure is used by the purchaser to protect against lots that contain too many nonconforming components. The procedure consists of selecting five components at random from the lot (without replacement) and testing them. If none of the components is nonconforming, the lot is accepted.  a. If the lot contains three nonconforming components, what is the probability of lot acceptance?  b. Calculate the desired probability in (a) using the binomial approximation. Is this approximation satisfactory'? Why or why not?  c. Suppose the lot size was N=150. Would the binomial approximation be satisfactory in this case?  d. Suppose that the purchaser will reject the lot with the decision rule of finding one or more nonconforming components in a sample of size n, and wants the lot to be rejected with probability at least 0.95 if the lot contains five or more nonconforming components. How large should the sample size n be? </vt:lpstr>
      <vt:lpstr>PowerPoint Presentation</vt:lpstr>
      <vt:lpstr>Example: A textbook has 500 pages on which typographical errors could occur. Suppose that there are exactly 10 such errors randomly located on those pages. Find the probability that a random selection of 50 pages will contain no errors. Find the probability that 50 randomly selected pages will contain at least two errors. </vt:lpstr>
      <vt:lpstr>Example:  A sample of 100 units is selected from a production process that is 2% nonconforming. What is the probability that       will exceed the true fraction nonconforming by k standard deviations, where k = 1, 2, and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IOE 466 Statistical Quality Control</dc:title>
  <dc:subject>lecture #1</dc:subject>
  <dc:creator>CAEN</dc:creator>
  <cp:lastModifiedBy>jeffwu</cp:lastModifiedBy>
  <cp:revision>341</cp:revision>
  <cp:lastPrinted>1999-07-30T15:37:54Z</cp:lastPrinted>
  <dcterms:created xsi:type="dcterms:W3CDTF">1995-12-13T15:46:23Z</dcterms:created>
  <dcterms:modified xsi:type="dcterms:W3CDTF">2013-01-10T20:02:29Z</dcterms:modified>
</cp:coreProperties>
</file>